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4"/>
  </p:sldMasterIdLst>
  <p:notesMasterIdLst>
    <p:notesMasterId r:id="rId24"/>
  </p:notesMasterIdLst>
  <p:handoutMasterIdLst>
    <p:handoutMasterId r:id="rId25"/>
  </p:handoutMasterIdLst>
  <p:sldIdLst>
    <p:sldId id="257" r:id="rId5"/>
    <p:sldId id="256" r:id="rId6"/>
    <p:sldId id="290" r:id="rId7"/>
    <p:sldId id="258" r:id="rId8"/>
    <p:sldId id="289" r:id="rId9"/>
    <p:sldId id="261" r:id="rId10"/>
    <p:sldId id="291" r:id="rId11"/>
    <p:sldId id="282" r:id="rId12"/>
    <p:sldId id="274" r:id="rId13"/>
    <p:sldId id="275" r:id="rId14"/>
    <p:sldId id="292" r:id="rId15"/>
    <p:sldId id="277" r:id="rId16"/>
    <p:sldId id="293" r:id="rId17"/>
    <p:sldId id="283" r:id="rId18"/>
    <p:sldId id="279" r:id="rId19"/>
    <p:sldId id="294" r:id="rId20"/>
    <p:sldId id="285" r:id="rId21"/>
    <p:sldId id="281" r:id="rId22"/>
    <p:sldId id="284" r:id="rId23"/>
  </p:sldIdLst>
  <p:sldSz cx="9144000" cy="6858000" type="screen4x3"/>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B48"/>
    <a:srgbClr val="F24472"/>
    <a:srgbClr val="F9FCFD"/>
    <a:srgbClr val="005848"/>
    <a:srgbClr val="EA2035"/>
    <a:srgbClr val="183133"/>
    <a:srgbClr val="624A59"/>
    <a:srgbClr val="F8FBFD"/>
    <a:srgbClr val="F8F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E56025-0981-D5C3-2F45-1CD1C55FBBD8}" v="1" dt="2024-10-23T12:58:18.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CSI" userId="S::ecsi@avsf.org::ca888137-1c0b-4142-a76d-372128b13b86" providerId="AD" clId="Web-{4EE56025-0981-D5C3-2F45-1CD1C55FBBD8}"/>
    <pc:docChg chg="modSld">
      <pc:chgData name="ECSI" userId="S::ecsi@avsf.org::ca888137-1c0b-4142-a76d-372128b13b86" providerId="AD" clId="Web-{4EE56025-0981-D5C3-2F45-1CD1C55FBBD8}" dt="2024-10-23T12:58:18.228" v="0" actId="1076"/>
      <pc:docMkLst>
        <pc:docMk/>
      </pc:docMkLst>
      <pc:sldChg chg="modSp">
        <pc:chgData name="ECSI" userId="S::ecsi@avsf.org::ca888137-1c0b-4142-a76d-372128b13b86" providerId="AD" clId="Web-{4EE56025-0981-D5C3-2F45-1CD1C55FBBD8}" dt="2024-10-23T12:58:18.228" v="0" actId="1076"/>
        <pc:sldMkLst>
          <pc:docMk/>
          <pc:sldMk cId="3308182321" sldId="289"/>
        </pc:sldMkLst>
        <pc:picChg chg="mod">
          <ac:chgData name="ECSI" userId="S::ecsi@avsf.org::ca888137-1c0b-4142-a76d-372128b13b86" providerId="AD" clId="Web-{4EE56025-0981-D5C3-2F45-1CD1C55FBBD8}" dt="2024-10-23T12:58:18.228" v="0" actId="1076"/>
          <ac:picMkLst>
            <pc:docMk/>
            <pc:sldMk cId="3308182321" sldId="289"/>
            <ac:picMk id="3"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D5D85-7E6C-4EE0-8E40-F33EEF2BB039}"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959804DD-EE8B-40BE-B13C-62B682FCC045}">
      <dgm:prSet/>
      <dgm:spPr>
        <a:solidFill>
          <a:srgbClr val="279B48"/>
        </a:solidFill>
      </dgm:spPr>
      <dgm:t>
        <a:bodyPr/>
        <a:lstStyle/>
        <a:p>
          <a:r>
            <a:rPr lang="en-US" err="1"/>
            <a:t>Lutte</a:t>
          </a:r>
          <a:r>
            <a:rPr lang="en-US"/>
            <a:t> </a:t>
          </a:r>
          <a:r>
            <a:rPr lang="en-US" err="1"/>
            <a:t>contre</a:t>
          </a:r>
          <a:r>
            <a:rPr lang="en-US"/>
            <a:t> la malnutrition : </a:t>
          </a:r>
          <a:r>
            <a:rPr lang="en-US" err="1"/>
            <a:t>humaine</a:t>
          </a:r>
          <a:r>
            <a:rPr lang="en-US"/>
            <a:t> et </a:t>
          </a:r>
          <a:r>
            <a:rPr lang="en-US" err="1"/>
            <a:t>animale</a:t>
          </a:r>
          <a:endParaRPr lang="en-US"/>
        </a:p>
      </dgm:t>
    </dgm:pt>
    <dgm:pt modelId="{80225F5B-D445-4DF5-9407-BF0E0D2733F3}" type="parTrans" cxnId="{20A42696-336B-4050-955F-49CAD59F8EFB}">
      <dgm:prSet/>
      <dgm:spPr/>
      <dgm:t>
        <a:bodyPr/>
        <a:lstStyle/>
        <a:p>
          <a:endParaRPr lang="en-US"/>
        </a:p>
      </dgm:t>
    </dgm:pt>
    <dgm:pt modelId="{0A439E39-4D2A-45E6-80C4-E7D4168BD8EB}" type="sibTrans" cxnId="{20A42696-336B-4050-955F-49CAD59F8EFB}">
      <dgm:prSet/>
      <dgm:spPr/>
      <dgm:t>
        <a:bodyPr/>
        <a:lstStyle/>
        <a:p>
          <a:endParaRPr lang="en-US"/>
        </a:p>
      </dgm:t>
    </dgm:pt>
    <dgm:pt modelId="{3FE21C12-7256-46E3-80C7-AB8D30FE805F}">
      <dgm:prSet/>
      <dgm:spPr>
        <a:solidFill>
          <a:srgbClr val="279B48"/>
        </a:solidFill>
      </dgm:spPr>
      <dgm:t>
        <a:bodyPr/>
        <a:lstStyle/>
        <a:p>
          <a:r>
            <a:rPr lang="en-US" err="1"/>
            <a:t>Reboisement</a:t>
          </a:r>
          <a:endParaRPr lang="en-US"/>
        </a:p>
      </dgm:t>
    </dgm:pt>
    <dgm:pt modelId="{FFA09572-6FBB-452B-8CF9-22E90D1363FE}" type="parTrans" cxnId="{9C310922-60EB-4A51-B3D3-8F1058CD80B3}">
      <dgm:prSet/>
      <dgm:spPr/>
      <dgm:t>
        <a:bodyPr/>
        <a:lstStyle/>
        <a:p>
          <a:endParaRPr lang="en-US"/>
        </a:p>
      </dgm:t>
    </dgm:pt>
    <dgm:pt modelId="{50542D5F-C18C-4DD0-A35F-6A41A40F2DED}" type="sibTrans" cxnId="{9C310922-60EB-4A51-B3D3-8F1058CD80B3}">
      <dgm:prSet/>
      <dgm:spPr/>
      <dgm:t>
        <a:bodyPr/>
        <a:lstStyle/>
        <a:p>
          <a:endParaRPr lang="en-US"/>
        </a:p>
      </dgm:t>
    </dgm:pt>
    <dgm:pt modelId="{F793F1E2-4FAC-4028-97ED-6B39452B1327}">
      <dgm:prSet/>
      <dgm:spPr>
        <a:solidFill>
          <a:srgbClr val="279B48"/>
        </a:solidFill>
      </dgm:spPr>
      <dgm:t>
        <a:bodyPr/>
        <a:lstStyle/>
        <a:p>
          <a:r>
            <a:rPr lang="en-US"/>
            <a:t>Purification de l’eau</a:t>
          </a:r>
        </a:p>
      </dgm:t>
    </dgm:pt>
    <dgm:pt modelId="{747AFF9C-614D-4B23-A184-B9924A125603}" type="parTrans" cxnId="{B93C8D26-C1A9-4F4C-9349-D3F5511EC484}">
      <dgm:prSet/>
      <dgm:spPr/>
      <dgm:t>
        <a:bodyPr/>
        <a:lstStyle/>
        <a:p>
          <a:endParaRPr lang="en-US"/>
        </a:p>
      </dgm:t>
    </dgm:pt>
    <dgm:pt modelId="{DC215508-87AC-47AC-92B2-2A267F91D512}" type="sibTrans" cxnId="{B93C8D26-C1A9-4F4C-9349-D3F5511EC484}">
      <dgm:prSet/>
      <dgm:spPr/>
      <dgm:t>
        <a:bodyPr/>
        <a:lstStyle/>
        <a:p>
          <a:endParaRPr lang="en-US"/>
        </a:p>
      </dgm:t>
    </dgm:pt>
    <dgm:pt modelId="{DAEEFED3-4FF0-43BE-B90F-F0CF78CAD6D3}">
      <dgm:prSet/>
      <dgm:spPr>
        <a:solidFill>
          <a:srgbClr val="279B48"/>
        </a:solidFill>
      </dgm:spPr>
      <dgm:t>
        <a:bodyPr/>
        <a:lstStyle/>
        <a:p>
          <a:r>
            <a:rPr lang="en-US" err="1"/>
            <a:t>Intérêt</a:t>
          </a:r>
          <a:r>
            <a:rPr lang="en-US"/>
            <a:t> agronomique : </a:t>
          </a:r>
          <a:r>
            <a:rPr lang="en-US" err="1"/>
            <a:t>engrais</a:t>
          </a:r>
          <a:r>
            <a:rPr lang="en-US"/>
            <a:t> vert</a:t>
          </a:r>
        </a:p>
      </dgm:t>
    </dgm:pt>
    <dgm:pt modelId="{2BF31859-AF7D-406F-AD07-A81395E8A4B1}" type="parTrans" cxnId="{F430FC14-A3F6-4F43-84FE-E9F655BFE2FD}">
      <dgm:prSet/>
      <dgm:spPr/>
      <dgm:t>
        <a:bodyPr/>
        <a:lstStyle/>
        <a:p>
          <a:endParaRPr lang="en-US"/>
        </a:p>
      </dgm:t>
    </dgm:pt>
    <dgm:pt modelId="{2DBB0B00-3CBE-4665-87E1-A0F661E6F97B}" type="sibTrans" cxnId="{F430FC14-A3F6-4F43-84FE-E9F655BFE2FD}">
      <dgm:prSet/>
      <dgm:spPr/>
      <dgm:t>
        <a:bodyPr/>
        <a:lstStyle/>
        <a:p>
          <a:endParaRPr lang="en-US"/>
        </a:p>
      </dgm:t>
    </dgm:pt>
    <dgm:pt modelId="{9149FE4F-3190-4180-9317-E4B6E3E8C6F3}">
      <dgm:prSet/>
      <dgm:spPr>
        <a:solidFill>
          <a:srgbClr val="279B48"/>
        </a:solidFill>
      </dgm:spPr>
      <dgm:t>
        <a:bodyPr/>
        <a:lstStyle/>
        <a:p>
          <a:r>
            <a:rPr lang="en-US"/>
            <a:t>Aide preventive et curative à de </a:t>
          </a:r>
          <a:r>
            <a:rPr lang="en-US" err="1"/>
            <a:t>nombreuses</a:t>
          </a:r>
          <a:r>
            <a:rPr lang="en-US"/>
            <a:t> maladies (</a:t>
          </a:r>
          <a:r>
            <a:rPr lang="en-US" err="1"/>
            <a:t>médicinale</a:t>
          </a:r>
          <a:r>
            <a:rPr lang="en-US"/>
            <a:t>)</a:t>
          </a:r>
        </a:p>
      </dgm:t>
    </dgm:pt>
    <dgm:pt modelId="{F37B5E9A-3A5C-4E0F-9979-24335E79D39C}" type="parTrans" cxnId="{940CD3CE-6379-4A3A-AC9C-446BE3440B7F}">
      <dgm:prSet/>
      <dgm:spPr/>
      <dgm:t>
        <a:bodyPr/>
        <a:lstStyle/>
        <a:p>
          <a:endParaRPr lang="en-US"/>
        </a:p>
      </dgm:t>
    </dgm:pt>
    <dgm:pt modelId="{0A8D17BB-D4EE-4E8C-9ED6-786EA3DF579A}" type="sibTrans" cxnId="{940CD3CE-6379-4A3A-AC9C-446BE3440B7F}">
      <dgm:prSet/>
      <dgm:spPr/>
      <dgm:t>
        <a:bodyPr/>
        <a:lstStyle/>
        <a:p>
          <a:endParaRPr lang="en-US"/>
        </a:p>
      </dgm:t>
    </dgm:pt>
    <dgm:pt modelId="{53B0E8E7-7C32-4843-BC97-DF1BCBE6C1BB}">
      <dgm:prSet/>
      <dgm:spPr>
        <a:solidFill>
          <a:srgbClr val="279B48"/>
        </a:solidFill>
      </dgm:spPr>
      <dgm:t>
        <a:bodyPr/>
        <a:lstStyle/>
        <a:p>
          <a:r>
            <a:rPr lang="en-US" err="1"/>
            <a:t>Bienfaits</a:t>
          </a:r>
          <a:r>
            <a:rPr lang="en-US"/>
            <a:t> sur la </a:t>
          </a:r>
          <a:r>
            <a:rPr lang="en-US" err="1"/>
            <a:t>santé</a:t>
          </a:r>
          <a:r>
            <a:rPr lang="en-US"/>
            <a:t> (</a:t>
          </a:r>
          <a:r>
            <a:rPr lang="en-US" err="1"/>
            <a:t>nutritionnels</a:t>
          </a:r>
          <a:r>
            <a:rPr lang="en-US"/>
            <a:t>, </a:t>
          </a:r>
          <a:r>
            <a:rPr lang="en-US" err="1"/>
            <a:t>diététique</a:t>
          </a:r>
          <a:r>
            <a:rPr lang="en-US"/>
            <a:t>, etc.)</a:t>
          </a:r>
        </a:p>
      </dgm:t>
    </dgm:pt>
    <dgm:pt modelId="{BCDBFBAA-B6E8-4134-B5BB-472DB947CC35}" type="parTrans" cxnId="{9AA2205F-A642-411B-95CA-BC8298D1817E}">
      <dgm:prSet/>
      <dgm:spPr/>
      <dgm:t>
        <a:bodyPr/>
        <a:lstStyle/>
        <a:p>
          <a:endParaRPr lang="en-US"/>
        </a:p>
      </dgm:t>
    </dgm:pt>
    <dgm:pt modelId="{B986117C-DD15-4DC8-82F1-BD165B4FFF0E}" type="sibTrans" cxnId="{9AA2205F-A642-411B-95CA-BC8298D1817E}">
      <dgm:prSet/>
      <dgm:spPr/>
      <dgm:t>
        <a:bodyPr/>
        <a:lstStyle/>
        <a:p>
          <a:endParaRPr lang="en-US"/>
        </a:p>
      </dgm:t>
    </dgm:pt>
    <dgm:pt modelId="{36CA7FDF-B864-40B5-BDAA-0FC01909418D}" type="pres">
      <dgm:prSet presAssocID="{0E7D5D85-7E6C-4EE0-8E40-F33EEF2BB039}" presName="diagram" presStyleCnt="0">
        <dgm:presLayoutVars>
          <dgm:dir/>
          <dgm:resizeHandles val="exact"/>
        </dgm:presLayoutVars>
      </dgm:prSet>
      <dgm:spPr/>
    </dgm:pt>
    <dgm:pt modelId="{19AB88AB-4639-4557-A436-39DAF50F4860}" type="pres">
      <dgm:prSet presAssocID="{959804DD-EE8B-40BE-B13C-62B682FCC045}" presName="node" presStyleLbl="node1" presStyleIdx="0" presStyleCnt="6" custLinFactNeighborY="1489">
        <dgm:presLayoutVars>
          <dgm:bulletEnabled val="1"/>
        </dgm:presLayoutVars>
      </dgm:prSet>
      <dgm:spPr/>
    </dgm:pt>
    <dgm:pt modelId="{F1000B24-8580-4D49-9F93-FB519BD8C447}" type="pres">
      <dgm:prSet presAssocID="{0A439E39-4D2A-45E6-80C4-E7D4168BD8EB}" presName="sibTrans" presStyleCnt="0"/>
      <dgm:spPr/>
    </dgm:pt>
    <dgm:pt modelId="{891BFA04-BDD7-4B61-AFC6-601ADCE44E54}" type="pres">
      <dgm:prSet presAssocID="{3FE21C12-7256-46E3-80C7-AB8D30FE805F}" presName="node" presStyleLbl="node1" presStyleIdx="1" presStyleCnt="6" custLinFactNeighborY="263">
        <dgm:presLayoutVars>
          <dgm:bulletEnabled val="1"/>
        </dgm:presLayoutVars>
      </dgm:prSet>
      <dgm:spPr/>
    </dgm:pt>
    <dgm:pt modelId="{DE839A3D-C39B-4C60-A0BE-500ED424C174}" type="pres">
      <dgm:prSet presAssocID="{50542D5F-C18C-4DD0-A35F-6A41A40F2DED}" presName="sibTrans" presStyleCnt="0"/>
      <dgm:spPr/>
    </dgm:pt>
    <dgm:pt modelId="{FF4E45C8-725D-424D-B457-3D9278FA07E2}" type="pres">
      <dgm:prSet presAssocID="{F793F1E2-4FAC-4028-97ED-6B39452B1327}" presName="node" presStyleLbl="node1" presStyleIdx="2" presStyleCnt="6">
        <dgm:presLayoutVars>
          <dgm:bulletEnabled val="1"/>
        </dgm:presLayoutVars>
      </dgm:prSet>
      <dgm:spPr/>
    </dgm:pt>
    <dgm:pt modelId="{BB57A6AA-5C89-4E73-82A8-79D0300B7005}" type="pres">
      <dgm:prSet presAssocID="{DC215508-87AC-47AC-92B2-2A267F91D512}" presName="sibTrans" presStyleCnt="0"/>
      <dgm:spPr/>
    </dgm:pt>
    <dgm:pt modelId="{12CFA9D8-8BD2-412D-8E21-728334C771EF}" type="pres">
      <dgm:prSet presAssocID="{DAEEFED3-4FF0-43BE-B90F-F0CF78CAD6D3}" presName="node" presStyleLbl="node1" presStyleIdx="3" presStyleCnt="6">
        <dgm:presLayoutVars>
          <dgm:bulletEnabled val="1"/>
        </dgm:presLayoutVars>
      </dgm:prSet>
      <dgm:spPr/>
    </dgm:pt>
    <dgm:pt modelId="{77F6E7DC-EA4C-49AD-BD4D-564C77162992}" type="pres">
      <dgm:prSet presAssocID="{2DBB0B00-3CBE-4665-87E1-A0F661E6F97B}" presName="sibTrans" presStyleCnt="0"/>
      <dgm:spPr/>
    </dgm:pt>
    <dgm:pt modelId="{5E3E1D7E-6149-49EC-BC33-6BC16F49F9B0}" type="pres">
      <dgm:prSet presAssocID="{9149FE4F-3190-4180-9317-E4B6E3E8C6F3}" presName="node" presStyleLbl="node1" presStyleIdx="4" presStyleCnt="6">
        <dgm:presLayoutVars>
          <dgm:bulletEnabled val="1"/>
        </dgm:presLayoutVars>
      </dgm:prSet>
      <dgm:spPr/>
    </dgm:pt>
    <dgm:pt modelId="{4E8F2969-F8D1-47AE-95FD-8208F6E6B1DC}" type="pres">
      <dgm:prSet presAssocID="{0A8D17BB-D4EE-4E8C-9ED6-786EA3DF579A}" presName="sibTrans" presStyleCnt="0"/>
      <dgm:spPr/>
    </dgm:pt>
    <dgm:pt modelId="{3EE1C237-949C-4559-A0E5-589E697DA511}" type="pres">
      <dgm:prSet presAssocID="{53B0E8E7-7C32-4843-BC97-DF1BCBE6C1BB}" presName="node" presStyleLbl="node1" presStyleIdx="5" presStyleCnt="6">
        <dgm:presLayoutVars>
          <dgm:bulletEnabled val="1"/>
        </dgm:presLayoutVars>
      </dgm:prSet>
      <dgm:spPr/>
    </dgm:pt>
  </dgm:ptLst>
  <dgm:cxnLst>
    <dgm:cxn modelId="{875A8908-ED66-48F9-BAA6-8FEB48FF38EB}" type="presOf" srcId="{959804DD-EE8B-40BE-B13C-62B682FCC045}" destId="{19AB88AB-4639-4557-A436-39DAF50F4860}" srcOrd="0" destOrd="0" presId="urn:microsoft.com/office/officeart/2005/8/layout/default"/>
    <dgm:cxn modelId="{F430FC14-A3F6-4F43-84FE-E9F655BFE2FD}" srcId="{0E7D5D85-7E6C-4EE0-8E40-F33EEF2BB039}" destId="{DAEEFED3-4FF0-43BE-B90F-F0CF78CAD6D3}" srcOrd="3" destOrd="0" parTransId="{2BF31859-AF7D-406F-AD07-A81395E8A4B1}" sibTransId="{2DBB0B00-3CBE-4665-87E1-A0F661E6F97B}"/>
    <dgm:cxn modelId="{9C310922-60EB-4A51-B3D3-8F1058CD80B3}" srcId="{0E7D5D85-7E6C-4EE0-8E40-F33EEF2BB039}" destId="{3FE21C12-7256-46E3-80C7-AB8D30FE805F}" srcOrd="1" destOrd="0" parTransId="{FFA09572-6FBB-452B-8CF9-22E90D1363FE}" sibTransId="{50542D5F-C18C-4DD0-A35F-6A41A40F2DED}"/>
    <dgm:cxn modelId="{B93C8D26-C1A9-4F4C-9349-D3F5511EC484}" srcId="{0E7D5D85-7E6C-4EE0-8E40-F33EEF2BB039}" destId="{F793F1E2-4FAC-4028-97ED-6B39452B1327}" srcOrd="2" destOrd="0" parTransId="{747AFF9C-614D-4B23-A184-B9924A125603}" sibTransId="{DC215508-87AC-47AC-92B2-2A267F91D512}"/>
    <dgm:cxn modelId="{5584973D-36CB-44CA-8473-E1239CDE3D15}" type="presOf" srcId="{9149FE4F-3190-4180-9317-E4B6E3E8C6F3}" destId="{5E3E1D7E-6149-49EC-BC33-6BC16F49F9B0}" srcOrd="0" destOrd="0" presId="urn:microsoft.com/office/officeart/2005/8/layout/default"/>
    <dgm:cxn modelId="{4647425D-B1AF-435D-B4B5-8DD900F19181}" type="presOf" srcId="{3FE21C12-7256-46E3-80C7-AB8D30FE805F}" destId="{891BFA04-BDD7-4B61-AFC6-601ADCE44E54}" srcOrd="0" destOrd="0" presId="urn:microsoft.com/office/officeart/2005/8/layout/default"/>
    <dgm:cxn modelId="{9AA2205F-A642-411B-95CA-BC8298D1817E}" srcId="{0E7D5D85-7E6C-4EE0-8E40-F33EEF2BB039}" destId="{53B0E8E7-7C32-4843-BC97-DF1BCBE6C1BB}" srcOrd="5" destOrd="0" parTransId="{BCDBFBAA-B6E8-4134-B5BB-472DB947CC35}" sibTransId="{B986117C-DD15-4DC8-82F1-BD165B4FFF0E}"/>
    <dgm:cxn modelId="{2B695D6F-77BB-43F7-95E1-6FE28D4721D6}" type="presOf" srcId="{DAEEFED3-4FF0-43BE-B90F-F0CF78CAD6D3}" destId="{12CFA9D8-8BD2-412D-8E21-728334C771EF}" srcOrd="0" destOrd="0" presId="urn:microsoft.com/office/officeart/2005/8/layout/default"/>
    <dgm:cxn modelId="{9F3F517C-A2DF-445F-9FF9-4C1051CA9EC5}" type="presOf" srcId="{0E7D5D85-7E6C-4EE0-8E40-F33EEF2BB039}" destId="{36CA7FDF-B864-40B5-BDAA-0FC01909418D}" srcOrd="0" destOrd="0" presId="urn:microsoft.com/office/officeart/2005/8/layout/default"/>
    <dgm:cxn modelId="{927D4991-7E06-4250-8FD6-0265E21477C5}" type="presOf" srcId="{F793F1E2-4FAC-4028-97ED-6B39452B1327}" destId="{FF4E45C8-725D-424D-B457-3D9278FA07E2}" srcOrd="0" destOrd="0" presId="urn:microsoft.com/office/officeart/2005/8/layout/default"/>
    <dgm:cxn modelId="{20A42696-336B-4050-955F-49CAD59F8EFB}" srcId="{0E7D5D85-7E6C-4EE0-8E40-F33EEF2BB039}" destId="{959804DD-EE8B-40BE-B13C-62B682FCC045}" srcOrd="0" destOrd="0" parTransId="{80225F5B-D445-4DF5-9407-BF0E0D2733F3}" sibTransId="{0A439E39-4D2A-45E6-80C4-E7D4168BD8EB}"/>
    <dgm:cxn modelId="{940CD3CE-6379-4A3A-AC9C-446BE3440B7F}" srcId="{0E7D5D85-7E6C-4EE0-8E40-F33EEF2BB039}" destId="{9149FE4F-3190-4180-9317-E4B6E3E8C6F3}" srcOrd="4" destOrd="0" parTransId="{F37B5E9A-3A5C-4E0F-9979-24335E79D39C}" sibTransId="{0A8D17BB-D4EE-4E8C-9ED6-786EA3DF579A}"/>
    <dgm:cxn modelId="{8F42F2E8-267D-4A51-8101-D4B44E729293}" type="presOf" srcId="{53B0E8E7-7C32-4843-BC97-DF1BCBE6C1BB}" destId="{3EE1C237-949C-4559-A0E5-589E697DA511}" srcOrd="0" destOrd="0" presId="urn:microsoft.com/office/officeart/2005/8/layout/default"/>
    <dgm:cxn modelId="{B4940715-4B57-4CF0-9A8C-13B3FF77ACA3}" type="presParOf" srcId="{36CA7FDF-B864-40B5-BDAA-0FC01909418D}" destId="{19AB88AB-4639-4557-A436-39DAF50F4860}" srcOrd="0" destOrd="0" presId="urn:microsoft.com/office/officeart/2005/8/layout/default"/>
    <dgm:cxn modelId="{D3392BDF-2238-41DE-912E-9E2FEAA8493A}" type="presParOf" srcId="{36CA7FDF-B864-40B5-BDAA-0FC01909418D}" destId="{F1000B24-8580-4D49-9F93-FB519BD8C447}" srcOrd="1" destOrd="0" presId="urn:microsoft.com/office/officeart/2005/8/layout/default"/>
    <dgm:cxn modelId="{30A58725-5501-4743-AEB0-2EBFDE293F13}" type="presParOf" srcId="{36CA7FDF-B864-40B5-BDAA-0FC01909418D}" destId="{891BFA04-BDD7-4B61-AFC6-601ADCE44E54}" srcOrd="2" destOrd="0" presId="urn:microsoft.com/office/officeart/2005/8/layout/default"/>
    <dgm:cxn modelId="{E9BE8769-9B2D-42FF-A620-D25D5D28D5EF}" type="presParOf" srcId="{36CA7FDF-B864-40B5-BDAA-0FC01909418D}" destId="{DE839A3D-C39B-4C60-A0BE-500ED424C174}" srcOrd="3" destOrd="0" presId="urn:microsoft.com/office/officeart/2005/8/layout/default"/>
    <dgm:cxn modelId="{88F99D17-68FC-41BD-9147-FEAF94C1BDE6}" type="presParOf" srcId="{36CA7FDF-B864-40B5-BDAA-0FC01909418D}" destId="{FF4E45C8-725D-424D-B457-3D9278FA07E2}" srcOrd="4" destOrd="0" presId="urn:microsoft.com/office/officeart/2005/8/layout/default"/>
    <dgm:cxn modelId="{304B074C-15B2-4E92-8AC4-4C62855C2E55}" type="presParOf" srcId="{36CA7FDF-B864-40B5-BDAA-0FC01909418D}" destId="{BB57A6AA-5C89-4E73-82A8-79D0300B7005}" srcOrd="5" destOrd="0" presId="urn:microsoft.com/office/officeart/2005/8/layout/default"/>
    <dgm:cxn modelId="{F20DBC78-55C2-4AF5-850A-B9A792AB59C4}" type="presParOf" srcId="{36CA7FDF-B864-40B5-BDAA-0FC01909418D}" destId="{12CFA9D8-8BD2-412D-8E21-728334C771EF}" srcOrd="6" destOrd="0" presId="urn:microsoft.com/office/officeart/2005/8/layout/default"/>
    <dgm:cxn modelId="{8B38CE9E-7144-4884-B2BC-431BE8FB7FD4}" type="presParOf" srcId="{36CA7FDF-B864-40B5-BDAA-0FC01909418D}" destId="{77F6E7DC-EA4C-49AD-BD4D-564C77162992}" srcOrd="7" destOrd="0" presId="urn:microsoft.com/office/officeart/2005/8/layout/default"/>
    <dgm:cxn modelId="{66394544-EF42-44BA-891F-B7E2B10DBBD5}" type="presParOf" srcId="{36CA7FDF-B864-40B5-BDAA-0FC01909418D}" destId="{5E3E1D7E-6149-49EC-BC33-6BC16F49F9B0}" srcOrd="8" destOrd="0" presId="urn:microsoft.com/office/officeart/2005/8/layout/default"/>
    <dgm:cxn modelId="{29AF7201-1A53-4C89-A57B-8FD0BEA4D63A}" type="presParOf" srcId="{36CA7FDF-B864-40B5-BDAA-0FC01909418D}" destId="{4E8F2969-F8D1-47AE-95FD-8208F6E6B1DC}" srcOrd="9" destOrd="0" presId="urn:microsoft.com/office/officeart/2005/8/layout/default"/>
    <dgm:cxn modelId="{D2A3F590-1620-4CAF-98A7-77E2FC24D608}" type="presParOf" srcId="{36CA7FDF-B864-40B5-BDAA-0FC01909418D}" destId="{3EE1C237-949C-4559-A0E5-589E697DA51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B88AB-4639-4557-A436-39DAF50F4860}">
      <dsp:nvSpPr>
        <dsp:cNvPr id="0" name=""/>
        <dsp:cNvSpPr/>
      </dsp:nvSpPr>
      <dsp:spPr>
        <a:xfrm>
          <a:off x="426" y="146967"/>
          <a:ext cx="1664956" cy="998974"/>
        </a:xfrm>
        <a:prstGeom prst="rect">
          <a:avLst/>
        </a:prstGeom>
        <a:solidFill>
          <a:srgbClr val="279B4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err="1"/>
            <a:t>Lutte</a:t>
          </a:r>
          <a:r>
            <a:rPr lang="en-US" sz="1300" kern="1200"/>
            <a:t> </a:t>
          </a:r>
          <a:r>
            <a:rPr lang="en-US" sz="1300" kern="1200" err="1"/>
            <a:t>contre</a:t>
          </a:r>
          <a:r>
            <a:rPr lang="en-US" sz="1300" kern="1200"/>
            <a:t> la malnutrition : </a:t>
          </a:r>
          <a:r>
            <a:rPr lang="en-US" sz="1300" kern="1200" err="1"/>
            <a:t>humaine</a:t>
          </a:r>
          <a:r>
            <a:rPr lang="en-US" sz="1300" kern="1200"/>
            <a:t> et </a:t>
          </a:r>
          <a:r>
            <a:rPr lang="en-US" sz="1300" kern="1200" err="1"/>
            <a:t>animale</a:t>
          </a:r>
          <a:endParaRPr lang="en-US" sz="1300" kern="1200"/>
        </a:p>
      </dsp:txBody>
      <dsp:txXfrm>
        <a:off x="426" y="146967"/>
        <a:ext cx="1664956" cy="998974"/>
      </dsp:txXfrm>
    </dsp:sp>
    <dsp:sp modelId="{891BFA04-BDD7-4B61-AFC6-601ADCE44E54}">
      <dsp:nvSpPr>
        <dsp:cNvPr id="0" name=""/>
        <dsp:cNvSpPr/>
      </dsp:nvSpPr>
      <dsp:spPr>
        <a:xfrm>
          <a:off x="1831879" y="134720"/>
          <a:ext cx="1664956" cy="998974"/>
        </a:xfrm>
        <a:prstGeom prst="rect">
          <a:avLst/>
        </a:prstGeom>
        <a:solidFill>
          <a:srgbClr val="279B4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err="1"/>
            <a:t>Reboisement</a:t>
          </a:r>
          <a:endParaRPr lang="en-US" sz="1300" kern="1200"/>
        </a:p>
      </dsp:txBody>
      <dsp:txXfrm>
        <a:off x="1831879" y="134720"/>
        <a:ext cx="1664956" cy="998974"/>
      </dsp:txXfrm>
    </dsp:sp>
    <dsp:sp modelId="{FF4E45C8-725D-424D-B457-3D9278FA07E2}">
      <dsp:nvSpPr>
        <dsp:cNvPr id="0" name=""/>
        <dsp:cNvSpPr/>
      </dsp:nvSpPr>
      <dsp:spPr>
        <a:xfrm>
          <a:off x="426" y="1297562"/>
          <a:ext cx="1664956" cy="998974"/>
        </a:xfrm>
        <a:prstGeom prst="rect">
          <a:avLst/>
        </a:prstGeom>
        <a:solidFill>
          <a:srgbClr val="279B4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Purification de l’eau</a:t>
          </a:r>
        </a:p>
      </dsp:txBody>
      <dsp:txXfrm>
        <a:off x="426" y="1297562"/>
        <a:ext cx="1664956" cy="998974"/>
      </dsp:txXfrm>
    </dsp:sp>
    <dsp:sp modelId="{12CFA9D8-8BD2-412D-8E21-728334C771EF}">
      <dsp:nvSpPr>
        <dsp:cNvPr id="0" name=""/>
        <dsp:cNvSpPr/>
      </dsp:nvSpPr>
      <dsp:spPr>
        <a:xfrm>
          <a:off x="1831879" y="1297562"/>
          <a:ext cx="1664956" cy="998974"/>
        </a:xfrm>
        <a:prstGeom prst="rect">
          <a:avLst/>
        </a:prstGeom>
        <a:solidFill>
          <a:srgbClr val="279B4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err="1"/>
            <a:t>Intérêt</a:t>
          </a:r>
          <a:r>
            <a:rPr lang="en-US" sz="1300" kern="1200"/>
            <a:t> agronomique : </a:t>
          </a:r>
          <a:r>
            <a:rPr lang="en-US" sz="1300" kern="1200" err="1"/>
            <a:t>engrais</a:t>
          </a:r>
          <a:r>
            <a:rPr lang="en-US" sz="1300" kern="1200"/>
            <a:t> vert</a:t>
          </a:r>
        </a:p>
      </dsp:txBody>
      <dsp:txXfrm>
        <a:off x="1831879" y="1297562"/>
        <a:ext cx="1664956" cy="998974"/>
      </dsp:txXfrm>
    </dsp:sp>
    <dsp:sp modelId="{5E3E1D7E-6149-49EC-BC33-6BC16F49F9B0}">
      <dsp:nvSpPr>
        <dsp:cNvPr id="0" name=""/>
        <dsp:cNvSpPr/>
      </dsp:nvSpPr>
      <dsp:spPr>
        <a:xfrm>
          <a:off x="426" y="2463032"/>
          <a:ext cx="1664956" cy="998974"/>
        </a:xfrm>
        <a:prstGeom prst="rect">
          <a:avLst/>
        </a:prstGeom>
        <a:solidFill>
          <a:srgbClr val="279B4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Aide preventive et curative à de </a:t>
          </a:r>
          <a:r>
            <a:rPr lang="en-US" sz="1300" kern="1200" err="1"/>
            <a:t>nombreuses</a:t>
          </a:r>
          <a:r>
            <a:rPr lang="en-US" sz="1300" kern="1200"/>
            <a:t> maladies (</a:t>
          </a:r>
          <a:r>
            <a:rPr lang="en-US" sz="1300" kern="1200" err="1"/>
            <a:t>médicinale</a:t>
          </a:r>
          <a:r>
            <a:rPr lang="en-US" sz="1300" kern="1200"/>
            <a:t>)</a:t>
          </a:r>
        </a:p>
      </dsp:txBody>
      <dsp:txXfrm>
        <a:off x="426" y="2463032"/>
        <a:ext cx="1664956" cy="998974"/>
      </dsp:txXfrm>
    </dsp:sp>
    <dsp:sp modelId="{3EE1C237-949C-4559-A0E5-589E697DA511}">
      <dsp:nvSpPr>
        <dsp:cNvPr id="0" name=""/>
        <dsp:cNvSpPr/>
      </dsp:nvSpPr>
      <dsp:spPr>
        <a:xfrm>
          <a:off x="1831879" y="2463032"/>
          <a:ext cx="1664956" cy="998974"/>
        </a:xfrm>
        <a:prstGeom prst="rect">
          <a:avLst/>
        </a:prstGeom>
        <a:solidFill>
          <a:srgbClr val="279B4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err="1"/>
            <a:t>Bienfaits</a:t>
          </a:r>
          <a:r>
            <a:rPr lang="en-US" sz="1300" kern="1200"/>
            <a:t> sur la </a:t>
          </a:r>
          <a:r>
            <a:rPr lang="en-US" sz="1300" kern="1200" err="1"/>
            <a:t>santé</a:t>
          </a:r>
          <a:r>
            <a:rPr lang="en-US" sz="1300" kern="1200"/>
            <a:t> (</a:t>
          </a:r>
          <a:r>
            <a:rPr lang="en-US" sz="1300" kern="1200" err="1"/>
            <a:t>nutritionnels</a:t>
          </a:r>
          <a:r>
            <a:rPr lang="en-US" sz="1300" kern="1200"/>
            <a:t>, </a:t>
          </a:r>
          <a:r>
            <a:rPr lang="en-US" sz="1300" kern="1200" err="1"/>
            <a:t>diététique</a:t>
          </a:r>
          <a:r>
            <a:rPr lang="en-US" sz="1300" kern="1200"/>
            <a:t>, etc.)</a:t>
          </a:r>
        </a:p>
      </dsp:txBody>
      <dsp:txXfrm>
        <a:off x="1831879" y="2463032"/>
        <a:ext cx="1664956" cy="99897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D2E7CD37-A807-4B54-BC45-73FCB655A2AC}" type="datetimeFigureOut">
              <a:rPr lang="fr-FR" smtClean="0"/>
              <a:t>23/10/2024</a:t>
            </a:fld>
            <a:endParaRPr lang="fr-FR"/>
          </a:p>
        </p:txBody>
      </p:sp>
      <p:sp>
        <p:nvSpPr>
          <p:cNvPr id="4" name="Espace réservé du pied de page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7944BE4B-C1F5-4581-8CD3-7D91E5ED78A9}" type="slidenum">
              <a:rPr lang="fr-FR" smtClean="0"/>
              <a:t>‹#›</a:t>
            </a:fld>
            <a:endParaRPr lang="fr-FR"/>
          </a:p>
        </p:txBody>
      </p:sp>
    </p:spTree>
    <p:extLst>
      <p:ext uri="{BB962C8B-B14F-4D97-AF65-F5344CB8AC3E}">
        <p14:creationId xmlns:p14="http://schemas.microsoft.com/office/powerpoint/2010/main" val="1395986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5B0C1DCC-EFEA-4F44-8468-AE9E04AE5FEF}" type="datetimeFigureOut">
              <a:rPr lang="fr-FR" smtClean="0"/>
              <a:t>23/10/2024</a:t>
            </a:fld>
            <a:endParaRPr lang="fr-FR"/>
          </a:p>
        </p:txBody>
      </p:sp>
      <p:sp>
        <p:nvSpPr>
          <p:cNvPr id="4" name="Espace réservé de l'image des diapositives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18DD60D9-D72C-4B5D-B2A2-EBDA22FEC434}" type="slidenum">
              <a:rPr lang="fr-FR" smtClean="0"/>
              <a:t>‹#›</a:t>
            </a:fld>
            <a:endParaRPr lang="fr-FR"/>
          </a:p>
        </p:txBody>
      </p:sp>
    </p:spTree>
    <p:extLst>
      <p:ext uri="{BB962C8B-B14F-4D97-AF65-F5344CB8AC3E}">
        <p14:creationId xmlns:p14="http://schemas.microsoft.com/office/powerpoint/2010/main" val="669192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baseline="0"/>
          </a:p>
        </p:txBody>
      </p:sp>
      <p:sp>
        <p:nvSpPr>
          <p:cNvPr id="4" name="Espace réservé du numéro de diapositive 3"/>
          <p:cNvSpPr>
            <a:spLocks noGrp="1"/>
          </p:cNvSpPr>
          <p:nvPr>
            <p:ph type="sldNum" sz="quarter" idx="10"/>
          </p:nvPr>
        </p:nvSpPr>
        <p:spPr/>
        <p:txBody>
          <a:bodyPr/>
          <a:lstStyle/>
          <a:p>
            <a:fld id="{18DD60D9-D72C-4B5D-B2A2-EBDA22FEC434}" type="slidenum">
              <a:rPr lang="fr-FR" smtClean="0"/>
              <a:t>1</a:t>
            </a:fld>
            <a:endParaRPr lang="fr-FR"/>
          </a:p>
        </p:txBody>
      </p:sp>
    </p:spTree>
    <p:extLst>
      <p:ext uri="{BB962C8B-B14F-4D97-AF65-F5344CB8AC3E}">
        <p14:creationId xmlns:p14="http://schemas.microsoft.com/office/powerpoint/2010/main" val="62403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endParaRPr lang="fr-FR" b="1" baseline="0"/>
          </a:p>
          <a:p>
            <a:pPr algn="ctr"/>
            <a:r>
              <a:rPr lang="fr-FR" b="1" baseline="0"/>
              <a:t>Vidéo AVSF : Crises sanitaires : comment éviter la propagation des zoonoses ? </a:t>
            </a:r>
          </a:p>
          <a:p>
            <a:pPr marL="0" indent="0">
              <a:buFontTx/>
              <a:buNone/>
            </a:pPr>
            <a:endParaRPr lang="fr-FR" baseline="0"/>
          </a:p>
          <a:p>
            <a:pPr marL="0" indent="0">
              <a:buFontTx/>
              <a:buNone/>
            </a:pPr>
            <a:r>
              <a:rPr lang="fr-FR" baseline="0"/>
              <a:t>https://www.youtube.com/watch?v=3u1oSnxfj74</a:t>
            </a:r>
          </a:p>
          <a:p>
            <a:endParaRPr lang="fr-FR" baseline="0"/>
          </a:p>
          <a:p>
            <a:r>
              <a:rPr lang="fr-FR" b="1" baseline="0"/>
              <a:t>Quels facteurs aggravent ou propagent les zoonoses ? </a:t>
            </a:r>
          </a:p>
          <a:p>
            <a:endParaRPr lang="fr-FR"/>
          </a:p>
          <a:p>
            <a:pPr marL="171450" indent="-171450">
              <a:buFontTx/>
              <a:buChar char="-"/>
            </a:pPr>
            <a:r>
              <a:rPr lang="fr-FR"/>
              <a:t>Promiscuité des animaux, élevage concentrationnaires</a:t>
            </a:r>
          </a:p>
          <a:p>
            <a:pPr marL="171450" indent="-171450">
              <a:buFontTx/>
              <a:buChar char="-"/>
            </a:pPr>
            <a:r>
              <a:rPr lang="fr-FR"/>
              <a:t>L’extension agricole</a:t>
            </a:r>
            <a:r>
              <a:rPr lang="fr-FR" baseline="0"/>
              <a:t> dans les habitats naturels peuplés d’espèces sauvages</a:t>
            </a:r>
          </a:p>
          <a:p>
            <a:pPr marL="171450" indent="-171450">
              <a:buFontTx/>
              <a:buChar char="-"/>
            </a:pPr>
            <a:r>
              <a:rPr lang="fr-FR" baseline="0"/>
              <a:t>La mondialisation des échanges</a:t>
            </a:r>
          </a:p>
          <a:p>
            <a:pPr marL="0" indent="0">
              <a:buFontTx/>
              <a:buNone/>
            </a:pPr>
            <a:endParaRPr lang="fr-FR" baseline="0"/>
          </a:p>
          <a:p>
            <a:pPr marL="0" indent="0">
              <a:buFontTx/>
              <a:buNone/>
            </a:pPr>
            <a:r>
              <a:rPr lang="fr-FR" b="1" baseline="0"/>
              <a:t>Quelles solutions propose AVSF à tout ça ?</a:t>
            </a:r>
          </a:p>
          <a:p>
            <a:pPr marL="0" indent="0">
              <a:buFontTx/>
              <a:buNone/>
            </a:pPr>
            <a:endParaRPr lang="fr-FR" b="1" baseline="0"/>
          </a:p>
          <a:p>
            <a:pPr marL="171450" indent="-171450">
              <a:buFontTx/>
              <a:buChar char="-"/>
            </a:pPr>
            <a:r>
              <a:rPr lang="fr-FR" b="0" baseline="0"/>
              <a:t>Soutien à l’élevage familiale et paysan : veiller au bien-être animal et au respect de l’environnement</a:t>
            </a:r>
          </a:p>
          <a:p>
            <a:pPr marL="171450" indent="-171450">
              <a:buFontTx/>
              <a:buChar char="-"/>
            </a:pPr>
            <a:r>
              <a:rPr lang="fr-FR" b="0" baseline="0"/>
              <a:t>Développement de systèmes de santé animale efficaces pour prévenir l’émergence de nouvelles épidémies</a:t>
            </a:r>
          </a:p>
          <a:p>
            <a:pPr marL="171450" indent="-171450">
              <a:buFontTx/>
              <a:buChar char="-"/>
            </a:pPr>
            <a:r>
              <a:rPr lang="fr-FR" b="0" baseline="0"/>
              <a:t>Relocalisation des échanges agricoles pour réduire la dissémination des maladies</a:t>
            </a:r>
          </a:p>
          <a:p>
            <a:pPr marL="171450" indent="-171450">
              <a:buFontTx/>
              <a:buChar char="-"/>
            </a:pPr>
            <a:r>
              <a:rPr lang="fr-FR" b="0" baseline="0"/>
              <a:t>Renforcement de la sécurité alimentaire des populations pour limiter les interactions dangereuses entre la faune sauvage et l’humain</a:t>
            </a:r>
          </a:p>
          <a:p>
            <a:pPr marL="0" indent="0">
              <a:buFontTx/>
              <a:buNone/>
            </a:pPr>
            <a:endParaRPr lang="fr-FR" b="1" baseline="0"/>
          </a:p>
          <a:p>
            <a:pPr marL="171450" indent="-171450">
              <a:buFontTx/>
              <a:buChar char="-"/>
            </a:pPr>
            <a:endParaRPr lang="fr-FR" baseline="0"/>
          </a:p>
          <a:p>
            <a:pPr marL="171450" indent="-171450">
              <a:buFontTx/>
              <a:buChar char="-"/>
            </a:pPr>
            <a:endParaRPr lang="fr-FR"/>
          </a:p>
          <a:p>
            <a:pPr marL="171450" indent="-171450">
              <a:buFontTx/>
              <a:buChar char="-"/>
            </a:pPr>
            <a:endParaRPr lang="fr-FR"/>
          </a:p>
        </p:txBody>
      </p:sp>
      <p:sp>
        <p:nvSpPr>
          <p:cNvPr id="4" name="Espace réservé du numéro de diapositive 3"/>
          <p:cNvSpPr>
            <a:spLocks noGrp="1"/>
          </p:cNvSpPr>
          <p:nvPr>
            <p:ph type="sldNum" sz="quarter" idx="10"/>
          </p:nvPr>
        </p:nvSpPr>
        <p:spPr/>
        <p:txBody>
          <a:bodyPr/>
          <a:lstStyle/>
          <a:p>
            <a:fld id="{18DD60D9-D72C-4B5D-B2A2-EBDA22FEC434}" type="slidenum">
              <a:rPr lang="fr-FR" smtClean="0"/>
              <a:t>10</a:t>
            </a:fld>
            <a:endParaRPr lang="fr-FR"/>
          </a:p>
        </p:txBody>
      </p:sp>
    </p:spTree>
    <p:extLst>
      <p:ext uri="{BB962C8B-B14F-4D97-AF65-F5344CB8AC3E}">
        <p14:creationId xmlns:p14="http://schemas.microsoft.com/office/powerpoint/2010/main" val="3232944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a:t>Aujourd’hui il est facile de voyager à l’autre bout du monde, le trafic aérien est impressionnant.</a:t>
            </a:r>
          </a:p>
          <a:p>
            <a:endParaRPr lang="fr-FR" b="1" baseline="0"/>
          </a:p>
          <a:p>
            <a:r>
              <a:rPr lang="fr-FR" b="1" baseline="0"/>
              <a:t>https://theconversation.com/trafic-aerien-mondial-une-croissance-fulgurante-pas-prete-de-sarreter-116107</a:t>
            </a:r>
          </a:p>
          <a:p>
            <a:endParaRPr lang="fr-FR" baseline="0"/>
          </a:p>
          <a:p>
            <a:r>
              <a:rPr lang="fr-FR" baseline="0"/>
              <a:t>La capture d’écran que nous voyons ici est issue du site </a:t>
            </a:r>
            <a:r>
              <a:rPr lang="fr-FR" baseline="0" err="1"/>
              <a:t>planefinder</a:t>
            </a:r>
            <a:r>
              <a:rPr lang="fr-FR" baseline="0"/>
              <a:t>, un site sur lequel il est possible de voir le trafic aérien en direct et comme vous pouvez le voir la quantité d’avion qui circule en permanence est impressionnante.</a:t>
            </a:r>
          </a:p>
          <a:p>
            <a:r>
              <a:rPr lang="fr-FR" baseline="0"/>
              <a:t>Les risques liés aux zoonoses notamment sont accrus par la mondialisation pour plusieurs raisons. </a:t>
            </a:r>
          </a:p>
          <a:p>
            <a:endParaRPr lang="fr-FR" b="1" i="0" baseline="0"/>
          </a:p>
          <a:p>
            <a:r>
              <a:rPr lang="fr-FR" b="1" i="0" baseline="0"/>
              <a:t>Quel est le lien selon vous, entre l’image du flux aérien vous vous voyez ici et le concept « Une seule santé » ?</a:t>
            </a:r>
          </a:p>
          <a:p>
            <a:endParaRPr lang="fr-FR" baseline="0"/>
          </a:p>
          <a:p>
            <a:r>
              <a:rPr lang="fr-FR"/>
              <a:t>Avec l’augmentation du trafic aérien, les maladies contagieuses se répandent plus loin et plus vite que jamais.</a:t>
            </a:r>
            <a:endParaRPr lang="fr-FR" baseline="0"/>
          </a:p>
          <a:p>
            <a:r>
              <a:rPr lang="fr-FR" baseline="0"/>
              <a:t>Forcément, une pandémie mondiale est facilitée par tous ces échanges.</a:t>
            </a:r>
          </a:p>
          <a:p>
            <a:endParaRPr lang="fr-FR" baseline="0"/>
          </a:p>
          <a:p>
            <a:r>
              <a:rPr lang="fr-FR" b="1" baseline="0"/>
              <a:t>En quoi la mondialisation peut aussi accroître les risques hormis le fait qu’elle augmente les contacts à travers le monde ?</a:t>
            </a:r>
          </a:p>
          <a:p>
            <a:endParaRPr lang="fr-FR" baseline="0"/>
          </a:p>
          <a:p>
            <a:r>
              <a:rPr lang="fr-FR" baseline="0"/>
              <a:t>La mondialisation implique aussi la pollution entrainée par une telle quantité de déplacements en avion.</a:t>
            </a:r>
          </a:p>
          <a:p>
            <a:endParaRPr lang="fr-FR" baseline="0"/>
          </a:p>
          <a:p>
            <a:r>
              <a:rPr lang="fr-FR" b="1" baseline="0"/>
              <a:t>Des ordres de grandeurs :</a:t>
            </a:r>
          </a:p>
          <a:p>
            <a:endParaRPr lang="fr-FR" b="1"/>
          </a:p>
          <a:p>
            <a:r>
              <a:rPr lang="fr-FR"/>
              <a:t>Une tonne de CO</a:t>
            </a:r>
            <a:r>
              <a:rPr lang="fr-FR" baseline="-25000"/>
              <a:t>2</a:t>
            </a:r>
            <a:r>
              <a:rPr lang="fr-FR"/>
              <a:t> c'est :</a:t>
            </a:r>
            <a:br>
              <a:rPr lang="fr-FR"/>
            </a:br>
            <a:r>
              <a:rPr lang="fr-FR"/>
              <a:t>- 1 aller-retour Paris/New-York en avion pour une personne (environ 12 000 km)</a:t>
            </a:r>
            <a:br>
              <a:rPr lang="fr-FR"/>
            </a:br>
            <a:r>
              <a:rPr lang="fr-FR"/>
              <a:t>- 6 allers-retours Paris/Marseille en avion pour une personne</a:t>
            </a:r>
          </a:p>
          <a:p>
            <a:endParaRPr lang="fr-FR"/>
          </a:p>
          <a:p>
            <a:r>
              <a:rPr lang="fr-FR"/>
              <a:t>Une tonne de CO</a:t>
            </a:r>
            <a:r>
              <a:rPr lang="fr-FR" baseline="-25000"/>
              <a:t>2</a:t>
            </a:r>
            <a:r>
              <a:rPr lang="fr-FR"/>
              <a:t> représente :</a:t>
            </a:r>
            <a:br>
              <a:rPr lang="fr-FR"/>
            </a:br>
            <a:r>
              <a:rPr lang="fr-FR"/>
              <a:t>- les émissions annuelles moyennes d'un Français pour le chauffage de son domicile</a:t>
            </a:r>
            <a:br>
              <a:rPr lang="fr-FR"/>
            </a:br>
            <a:r>
              <a:rPr lang="fr-FR"/>
              <a:t>- les émissions d'une voiture moyenne en France pour effectuer 5 000 Km (environ 10 fois Lyon-Pa</a:t>
            </a:r>
          </a:p>
          <a:p>
            <a:pPr marL="171450" indent="-171450">
              <a:buFontTx/>
              <a:buChar char="-"/>
            </a:pPr>
            <a:endParaRPr lang="fr-FR"/>
          </a:p>
        </p:txBody>
      </p:sp>
      <p:sp>
        <p:nvSpPr>
          <p:cNvPr id="4" name="Espace réservé du numéro de diapositive 3"/>
          <p:cNvSpPr>
            <a:spLocks noGrp="1"/>
          </p:cNvSpPr>
          <p:nvPr>
            <p:ph type="sldNum" sz="quarter" idx="10"/>
          </p:nvPr>
        </p:nvSpPr>
        <p:spPr/>
        <p:txBody>
          <a:bodyPr/>
          <a:lstStyle/>
          <a:p>
            <a:fld id="{18DD60D9-D72C-4B5D-B2A2-EBDA22FEC434}" type="slidenum">
              <a:rPr lang="fr-FR" smtClean="0"/>
              <a:t>11</a:t>
            </a:fld>
            <a:endParaRPr lang="fr-FR"/>
          </a:p>
        </p:txBody>
      </p:sp>
    </p:spTree>
    <p:extLst>
      <p:ext uri="{BB962C8B-B14F-4D97-AF65-F5344CB8AC3E}">
        <p14:creationId xmlns:p14="http://schemas.microsoft.com/office/powerpoint/2010/main" val="3904737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a:p>
            <a:r>
              <a:rPr lang="fr-FR"/>
              <a:t>Nous allons</a:t>
            </a:r>
            <a:r>
              <a:rPr lang="fr-FR" baseline="0"/>
              <a:t> maintenant relier le concept d’une santé commune avec l’agriculture industrielle et la mondialisation. </a:t>
            </a:r>
          </a:p>
          <a:p>
            <a:r>
              <a:rPr lang="fr-FR" baseline="0"/>
              <a:t>Nous allons essayer de comprendre ce qui les lient, ce que signifie l’agriculture industrielle et quelle est son influence sur la santé.</a:t>
            </a:r>
          </a:p>
          <a:p>
            <a:endParaRPr lang="fr-FR" baseline="0"/>
          </a:p>
          <a:p>
            <a:r>
              <a:rPr lang="fr-FR" baseline="0"/>
              <a:t>Pour cela je vais vous passer une autre petite vidéo aussi réalisée par AVSF et qui permet de comprendre la différence entre l’agriculture industrielle et l’agroécologie.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p:txBody>
      </p:sp>
      <p:sp>
        <p:nvSpPr>
          <p:cNvPr id="4" name="Espace réservé du numéro de diapositive 3"/>
          <p:cNvSpPr>
            <a:spLocks noGrp="1"/>
          </p:cNvSpPr>
          <p:nvPr>
            <p:ph type="sldNum" sz="quarter" idx="10"/>
          </p:nvPr>
        </p:nvSpPr>
        <p:spPr/>
        <p:txBody>
          <a:bodyPr/>
          <a:lstStyle/>
          <a:p>
            <a:fld id="{18DD60D9-D72C-4B5D-B2A2-EBDA22FEC434}" type="slidenum">
              <a:rPr lang="fr-FR" smtClean="0"/>
              <a:t>12</a:t>
            </a:fld>
            <a:endParaRPr lang="fr-FR"/>
          </a:p>
        </p:txBody>
      </p:sp>
    </p:spTree>
    <p:extLst>
      <p:ext uri="{BB962C8B-B14F-4D97-AF65-F5344CB8AC3E}">
        <p14:creationId xmlns:p14="http://schemas.microsoft.com/office/powerpoint/2010/main" val="2412570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r>
              <a:rPr lang="fr-FR" b="1" baseline="0"/>
              <a:t>L’agroécologie VS l’agro-industrie: </a:t>
            </a:r>
            <a:endParaRPr lang="fr-FR"/>
          </a:p>
          <a:p>
            <a:endParaRPr lang="fr-FR"/>
          </a:p>
          <a:p>
            <a:pPr marL="0" marR="0" lvl="0" indent="0" algn="l" defTabSz="914400" rtl="0" eaLnBrk="1" fontAlgn="auto" latinLnBrk="0" hangingPunct="1">
              <a:lnSpc>
                <a:spcPct val="100000"/>
              </a:lnSpc>
              <a:spcBef>
                <a:spcPts val="0"/>
              </a:spcBef>
              <a:spcAft>
                <a:spcPts val="0"/>
              </a:spcAft>
              <a:buClrTx/>
              <a:buSzTx/>
              <a:buFontTx/>
              <a:buNone/>
              <a:tabLst/>
              <a:defRPr/>
            </a:pPr>
            <a:r>
              <a:rPr lang="fr-FR" b="1"/>
              <a:t>Vidéo « Agroécologie vs Agriculture Industrielle – AVSF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a:t>Je vais vous demander par groupe de deux, avec votre voisin, de relever dans cette vidéo 2 éléments de l’agriculture industrielle qui peuvent altérer soit la santé animale, environnementale ou humaine et en contrepartie de proposer 2 solutions à ces problèmes.</a:t>
            </a:r>
            <a:endParaRPr lang="fr-F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a:p>
          <a:p>
            <a:pPr marL="0" marR="0" lvl="0" indent="0" algn="l" defTabSz="914400" rtl="0" eaLnBrk="1" fontAlgn="auto" latinLnBrk="0" hangingPunct="1">
              <a:lnSpc>
                <a:spcPct val="100000"/>
              </a:lnSpc>
              <a:spcBef>
                <a:spcPts val="0"/>
              </a:spcBef>
              <a:spcAft>
                <a:spcPts val="0"/>
              </a:spcAft>
              <a:buClrTx/>
              <a:buSzTx/>
              <a:buFontTx/>
              <a:buNone/>
              <a:tabLst/>
              <a:defRPr/>
            </a:pPr>
            <a:r>
              <a:rPr lang="fr-FR" b="0"/>
              <a:t>Passer la vidéo</a:t>
            </a:r>
            <a:r>
              <a:rPr lang="fr-FR" b="0" baseline="0"/>
              <a:t>.</a:t>
            </a:r>
            <a:endParaRPr lang="fr-FR" b="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fr-FR" b="1" baseline="0"/>
              <a:t>Quels sont les problèmes que vous avez relevés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baseline="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0" baseline="0"/>
              <a:t>Promiscuité des animaux facilite la contamination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0" baseline="0"/>
              <a:t>Nombre très important d’animaux qui ne peuvent être surveillés individuellement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0" baseline="0"/>
              <a:t>Conditions d’élevage « hors sol », pas naturelles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0" baseline="0"/>
              <a:t>Bien-être animal non respecté</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0" baseline="0"/>
              <a:t>Alimentation des animaux issue elle aussi de l’agriculture industrielle donc conséquence sur l’environnement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0" baseline="0"/>
              <a:t>Pesticides ont des conséquences sur la santé humaine mais aussi sur l’environnement, certains bien identifiés sont nocifs pour les abeilles qui assurent 80% de la pollinisation et donc la reproduction des plantes à fleurs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0" baseline="0"/>
              <a:t>Pesticides utilisés dans ce genre d’agriculture polluent les nappes phréatiques et les sols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fr-FR"/>
              <a:t>Avec</a:t>
            </a:r>
            <a:r>
              <a:rPr lang="fr-FR" baseline="0"/>
              <a:t> la</a:t>
            </a:r>
            <a:r>
              <a:rPr lang="fr-FR"/>
              <a:t> période de confinement, de limitation des mouvements et du transport international, nous avons pu observer des débuts de pénuries ( rayons difficilement réapprovisionnées) nous étions dépendant du commerce international alors qu’on aurait pu éviter ces problèmes si dès le départ en favorisant les productions locales/ les systèmes alimentaires locaux. Le made in France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a:t>A</a:t>
            </a:r>
            <a:r>
              <a:rPr lang="fr-FR" b="1" baseline="0"/>
              <a:t> vous de proposer des solutions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p:txBody>
      </p:sp>
      <p:sp>
        <p:nvSpPr>
          <p:cNvPr id="4" name="Espace réservé du numéro de diapositive 3"/>
          <p:cNvSpPr>
            <a:spLocks noGrp="1"/>
          </p:cNvSpPr>
          <p:nvPr>
            <p:ph type="sldNum" sz="quarter" idx="10"/>
          </p:nvPr>
        </p:nvSpPr>
        <p:spPr/>
        <p:txBody>
          <a:bodyPr/>
          <a:lstStyle/>
          <a:p>
            <a:fld id="{18DD60D9-D72C-4B5D-B2A2-EBDA22FEC434}" type="slidenum">
              <a:rPr lang="fr-FR" smtClean="0"/>
              <a:t>13</a:t>
            </a:fld>
            <a:endParaRPr lang="fr-FR"/>
          </a:p>
        </p:txBody>
      </p:sp>
    </p:spTree>
    <p:extLst>
      <p:ext uri="{BB962C8B-B14F-4D97-AF65-F5344CB8AC3E}">
        <p14:creationId xmlns:p14="http://schemas.microsoft.com/office/powerpoint/2010/main" val="2800639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-Croissance rapide et à intrants élevés, très dépendant des énergies  fossiles qui sont non renouvelables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pPr algn="l"/>
            <a:r>
              <a:rPr lang="fr-FR"/>
              <a:t>-4 fois plus vorace en eau que le système paysan, car production en masse. Rappel:  </a:t>
            </a:r>
            <a:r>
              <a:rPr lang="fr-FR" sz="1800" b="0" i="0" u="none" strike="noStrike" baseline="0">
                <a:latin typeface="Calibri" panose="020F0502020204030204" pitchFamily="34" charset="0"/>
              </a:rPr>
              <a:t>Manger un kilogramme de </a:t>
            </a:r>
            <a:r>
              <a:rPr lang="fr-FR" sz="1800" b="0" i="0" u="none" strike="noStrike" baseline="0" err="1">
                <a:latin typeface="Calibri" panose="020F0502020204030204" pitchFamily="34" charset="0"/>
              </a:rPr>
              <a:t>boeuf</a:t>
            </a:r>
            <a:r>
              <a:rPr lang="fr-FR" sz="1800" b="0" i="0" u="none" strike="noStrike" baseline="0">
                <a:latin typeface="Calibri" panose="020F0502020204030204" pitchFamily="34" charset="0"/>
              </a:rPr>
              <a:t> industriel, c’est consommer 15 000 litres</a:t>
            </a:r>
          </a:p>
          <a:p>
            <a:pPr algn="l"/>
            <a:r>
              <a:rPr lang="fr-FR" sz="1800" b="0" i="0" u="none" strike="noStrike" baseline="0">
                <a:latin typeface="Calibri" panose="020F0502020204030204" pitchFamily="34" charset="0"/>
              </a:rPr>
              <a:t>d’eau qui ont été nécessaires pour produire cette quantité de viande.</a:t>
            </a:r>
          </a:p>
          <a:p>
            <a:pPr algn="l"/>
            <a:endParaRPr lang="fr-FR"/>
          </a:p>
          <a:p>
            <a:pPr marL="0" marR="0" lvl="0" indent="0" algn="l" defTabSz="914400" rtl="0" eaLnBrk="1" fontAlgn="auto" latinLnBrk="0" hangingPunct="1">
              <a:lnSpc>
                <a:spcPct val="100000"/>
              </a:lnSpc>
              <a:spcBef>
                <a:spcPts val="0"/>
              </a:spcBef>
              <a:spcAft>
                <a:spcPts val="0"/>
              </a:spcAft>
              <a:buClrTx/>
              <a:buSzTx/>
              <a:buFontTx/>
              <a:buNone/>
              <a:tabLst/>
              <a:defRPr/>
            </a:pPr>
            <a:r>
              <a:rPr lang="fr-FR" b="1"/>
              <a:t>-</a:t>
            </a:r>
            <a:r>
              <a:rPr lang="fr-FR" b="0"/>
              <a:t>l’agriculture industrielle est responsable de 14 % des émissions de gaz à effet de serre.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a:p>
          <a:p>
            <a:pPr marL="0" marR="0" lvl="0" indent="0" algn="l" defTabSz="914400" rtl="0" eaLnBrk="1" fontAlgn="auto" latinLnBrk="0" hangingPunct="1">
              <a:lnSpc>
                <a:spcPct val="100000"/>
              </a:lnSpc>
              <a:spcBef>
                <a:spcPts val="0"/>
              </a:spcBef>
              <a:spcAft>
                <a:spcPts val="0"/>
              </a:spcAft>
              <a:buClrTx/>
              <a:buSzTx/>
              <a:buFontTx/>
              <a:buNone/>
              <a:tabLst/>
              <a:defRPr/>
            </a:pPr>
            <a:r>
              <a:rPr lang="fr-FR"/>
              <a:t>-19 % dus à la déforestation, pratiquée pour développer des monocultures comme le soja transgénique, qui nourrissent les animaux des élevages industriels. Plus assez d’arbre pour retenir le carbone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baseline="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a:t>transport des denrées agroalimentaires sur de longues distance</a:t>
            </a:r>
            <a:endParaRPr lang="fr-FR" b="0"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a:p>
          <a:p>
            <a:pPr marL="0" marR="0" lvl="0" indent="0" algn="l" defTabSz="914400" rtl="0" eaLnBrk="1" fontAlgn="auto" latinLnBrk="0" hangingPunct="1">
              <a:lnSpc>
                <a:spcPct val="100000"/>
              </a:lnSpc>
              <a:spcBef>
                <a:spcPts val="0"/>
              </a:spcBef>
              <a:spcAft>
                <a:spcPts val="0"/>
              </a:spcAft>
              <a:buClrTx/>
              <a:buSzTx/>
              <a:buFontTx/>
              <a:buNone/>
              <a:tabLst/>
              <a:defRPr/>
            </a:pPr>
            <a:r>
              <a:rPr lang="fr-FR"/>
              <a:t>-Pesticides et engrais chimiques qui polluent les rivières, les nappes phréatiques et les sols. sont fabriqués avec du gaz et du pétrole donc toujours plus de pollutions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baseline="0"/>
          </a:p>
          <a:p>
            <a:endParaRPr lang="fr-FR"/>
          </a:p>
        </p:txBody>
      </p:sp>
      <p:sp>
        <p:nvSpPr>
          <p:cNvPr id="4" name="Espace réservé du numéro de diapositive 3"/>
          <p:cNvSpPr>
            <a:spLocks noGrp="1"/>
          </p:cNvSpPr>
          <p:nvPr>
            <p:ph type="sldNum" sz="quarter" idx="10"/>
          </p:nvPr>
        </p:nvSpPr>
        <p:spPr/>
        <p:txBody>
          <a:bodyPr/>
          <a:lstStyle/>
          <a:p>
            <a:fld id="{18DD60D9-D72C-4B5D-B2A2-EBDA22FEC434}" type="slidenum">
              <a:rPr lang="fr-FR" smtClean="0"/>
              <a:t>14</a:t>
            </a:fld>
            <a:endParaRPr lang="fr-FR"/>
          </a:p>
        </p:txBody>
      </p:sp>
    </p:spTree>
    <p:extLst>
      <p:ext uri="{BB962C8B-B14F-4D97-AF65-F5344CB8AC3E}">
        <p14:creationId xmlns:p14="http://schemas.microsoft.com/office/powerpoint/2010/main" val="636958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a:p>
          <a:p>
            <a:r>
              <a:rPr lang="fr-FR" b="1" baseline="0"/>
              <a:t>A votre avis quel est rôle des abeilles ? En quoi le déclin des abeilles pourrait nous impacter ?</a:t>
            </a:r>
          </a:p>
          <a:p>
            <a:endParaRPr lang="fr-FR" baseline="0"/>
          </a:p>
          <a:p>
            <a:r>
              <a:rPr lang="fr-FR" sz="1200" kern="1200">
                <a:solidFill>
                  <a:schemeClr val="tx1"/>
                </a:solidFill>
                <a:effectLst/>
                <a:latin typeface="+mn-lt"/>
                <a:ea typeface="+mn-ea"/>
                <a:cs typeface="+mn-cs"/>
              </a:rPr>
              <a:t>-Les insectes pollinisent environ un tiers des cultures destinées à notre alimentation. S’ils sont plus là la productivité agricole est moindre.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pPr marL="0" marR="0" lvl="0" indent="0" algn="l" defTabSz="914400" rtl="0" eaLnBrk="1" fontAlgn="auto" latinLnBrk="0" hangingPunct="1">
              <a:lnSpc>
                <a:spcPct val="100000"/>
              </a:lnSpc>
              <a:spcBef>
                <a:spcPts val="0"/>
              </a:spcBef>
              <a:spcAft>
                <a:spcPts val="0"/>
              </a:spcAft>
              <a:buClrTx/>
              <a:buSzTx/>
              <a:buFontTx/>
              <a:buNone/>
              <a:tabLst/>
              <a:defRPr/>
            </a:pPr>
            <a:r>
              <a:rPr lang="fr-FR"/>
              <a:t>-La pollinisation est essentielle à reproduction des plantes elle permet de transporter un organe mâle (grain de pollen) vers un organe femelle (stigmates). </a:t>
            </a:r>
            <a:endParaRPr lang="fr-FR" sz="1200" kern="1200">
              <a:solidFill>
                <a:schemeClr val="tx1"/>
              </a:solidFill>
              <a:effectLst/>
              <a:latin typeface="+mn-lt"/>
              <a:ea typeface="+mn-ea"/>
              <a:cs typeface="+mn-cs"/>
            </a:endParaRPr>
          </a:p>
          <a:p>
            <a:endParaRPr lang="fr-FR" baseline="0"/>
          </a:p>
          <a:p>
            <a:pPr marL="0" marR="0" lvl="0" indent="0" algn="l" defTabSz="914400" rtl="0" eaLnBrk="1" fontAlgn="auto" latinLnBrk="0" hangingPunct="1">
              <a:lnSpc>
                <a:spcPct val="100000"/>
              </a:lnSpc>
              <a:spcBef>
                <a:spcPts val="0"/>
              </a:spcBef>
              <a:spcAft>
                <a:spcPts val="0"/>
              </a:spcAft>
              <a:buClrTx/>
              <a:buSzTx/>
              <a:buFontTx/>
              <a:buNone/>
              <a:tabLst/>
              <a:defRPr/>
            </a:pPr>
            <a:r>
              <a:rPr lang="fr-FR"/>
              <a:t>-Le nombre d’abeilles diminue dans le monde entier.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a:solidFill>
                  <a:schemeClr val="tx1"/>
                </a:solidFill>
                <a:effectLst/>
                <a:latin typeface="+mn-lt"/>
                <a:ea typeface="+mn-ea"/>
                <a:cs typeface="+mn-cs"/>
              </a:rPr>
              <a:t>-Les abeilles sauvages sont menacées par la destructions de leurs habitas/maisons et par une exposition importante aux produits chimiques (Les insecticides représentent la menace la plus directe pour les pollinisateurs).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kern="1200" baseline="0">
                <a:solidFill>
                  <a:schemeClr val="tx1"/>
                </a:solidFill>
                <a:effectLst/>
                <a:latin typeface="+mn-lt"/>
                <a:ea typeface="+mn-ea"/>
                <a:cs typeface="+mn-cs"/>
              </a:rPr>
              <a:t>L</a:t>
            </a:r>
            <a:r>
              <a:rPr lang="fr-FR"/>
              <a:t>es abeilles utilisent une large gamme d’espèces végétales donc permet la reproduction et la survie de beaucoup de plantes.</a:t>
            </a:r>
            <a:endParaRPr lang="fr-FR" sz="12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a:p>
          <a:p>
            <a:pPr marL="0" marR="0" lvl="0" indent="0" algn="l" defTabSz="914400" rtl="0" eaLnBrk="1" fontAlgn="auto" latinLnBrk="0" hangingPunct="1">
              <a:lnSpc>
                <a:spcPct val="100000"/>
              </a:lnSpc>
              <a:spcBef>
                <a:spcPts val="0"/>
              </a:spcBef>
              <a:spcAft>
                <a:spcPts val="0"/>
              </a:spcAft>
              <a:buClrTx/>
              <a:buSzTx/>
              <a:buFontTx/>
              <a:buNone/>
              <a:tabLst/>
              <a:defRPr/>
            </a:pPr>
            <a:r>
              <a:rPr lang="fr-FR" b="1" baseline="0"/>
              <a:t>Est-ce que vous aviez conscience de ces problèmes ? Pour vous qu’est-ce qu’il faudrait faire pour remédier à ça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baseline="0">
                <a:solidFill>
                  <a:schemeClr val="tx1"/>
                </a:solidFill>
                <a:effectLst/>
                <a:latin typeface="+mn-lt"/>
                <a:ea typeface="+mn-ea"/>
                <a:cs typeface="+mn-cs"/>
              </a:rPr>
              <a:t>Selon Greenpeace il faut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kern="1200" baseline="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fr-FR" sz="1200" kern="1200">
                <a:solidFill>
                  <a:schemeClr val="tx1"/>
                </a:solidFill>
                <a:effectLst/>
                <a:latin typeface="+mn-lt"/>
                <a:ea typeface="+mn-ea"/>
                <a:cs typeface="+mn-cs"/>
              </a:rPr>
              <a:t>Interdire l’utilisation des pesticides nocifs pour les abeilles, en commençant par les substances les plus dangereuses actuellement autorisées en Europe.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fr-FR" sz="1200" kern="1200">
                <a:solidFill>
                  <a:schemeClr val="tx1"/>
                </a:solidFill>
                <a:effectLst/>
                <a:latin typeface="+mn-lt"/>
                <a:ea typeface="+mn-ea"/>
                <a:cs typeface="+mn-cs"/>
              </a:rPr>
              <a:t>Soutenir et promouvoir les pratiques agricoles qui favorisent les services de pollinisation au sein des systèmes agricoles.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fr-FR" sz="1200" kern="1200">
                <a:solidFill>
                  <a:schemeClr val="tx1"/>
                </a:solidFill>
                <a:effectLst/>
                <a:latin typeface="+mn-lt"/>
                <a:ea typeface="+mn-ea"/>
                <a:cs typeface="+mn-cs"/>
              </a:rPr>
              <a:t>Améliorer la conservation des habitats naturels et semi-naturels au sein et autour des paysages agricoles, et renforcer la biodiversité sur les exploitations.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fr-FR" sz="1200" kern="1200">
                <a:solidFill>
                  <a:schemeClr val="tx1"/>
                </a:solidFill>
                <a:effectLst/>
                <a:latin typeface="+mn-lt"/>
                <a:ea typeface="+mn-ea"/>
                <a:cs typeface="+mn-cs"/>
              </a:rPr>
              <a:t>Augmenter les crédits en faveur de la recherche, du développement et de l’application de pratiques agricoles écologiques.</a:t>
            </a:r>
            <a:endParaRPr lang="fr-FR" sz="1200" b="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a:p>
        </p:txBody>
      </p:sp>
      <p:sp>
        <p:nvSpPr>
          <p:cNvPr id="4" name="Espace réservé du numéro de diapositive 3"/>
          <p:cNvSpPr>
            <a:spLocks noGrp="1"/>
          </p:cNvSpPr>
          <p:nvPr>
            <p:ph type="sldNum" sz="quarter" idx="10"/>
          </p:nvPr>
        </p:nvSpPr>
        <p:spPr/>
        <p:txBody>
          <a:bodyPr/>
          <a:lstStyle/>
          <a:p>
            <a:fld id="{18DD60D9-D72C-4B5D-B2A2-EBDA22FEC434}"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1624579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a:p>
          <a:p>
            <a:r>
              <a:rPr lang="fr-FR" baseline="0"/>
              <a:t>Nous avons jusqu’ici plutôt parlé des problèmes qui existent. De ce qui peut toucher, impacter la santé animale, environnementale et humaine.</a:t>
            </a:r>
          </a:p>
          <a:p>
            <a:r>
              <a:rPr lang="fr-FR" baseline="0"/>
              <a:t>Nous avons pu voir que l’approche est très complexe et qu’il y a un nombre très élevé de facteurs à prendre en compte. </a:t>
            </a:r>
          </a:p>
          <a:p>
            <a:endParaRPr lang="fr-FR" baseline="0"/>
          </a:p>
          <a:p>
            <a:r>
              <a:rPr lang="fr-FR" baseline="0"/>
              <a:t>L’idée maintenant est de parler des solutions qui existent ! </a:t>
            </a:r>
          </a:p>
          <a:p>
            <a:r>
              <a:rPr lang="fr-FR" baseline="0"/>
              <a:t>AVSF travaille sur ces sujets dans les pays en développement, nous allons voir des actions concrètes qui ont été mises en place a Madagascar.</a:t>
            </a:r>
          </a:p>
          <a:p>
            <a:endParaRPr lang="fr-FR" baseline="0"/>
          </a:p>
        </p:txBody>
      </p:sp>
      <p:sp>
        <p:nvSpPr>
          <p:cNvPr id="4" name="Espace réservé du numéro de diapositive 3"/>
          <p:cNvSpPr>
            <a:spLocks noGrp="1"/>
          </p:cNvSpPr>
          <p:nvPr>
            <p:ph type="sldNum" sz="quarter" idx="10"/>
          </p:nvPr>
        </p:nvSpPr>
        <p:spPr/>
        <p:txBody>
          <a:bodyPr/>
          <a:lstStyle/>
          <a:p>
            <a:fld id="{18DD60D9-D72C-4B5D-B2A2-EBDA22FEC434}" type="slidenum">
              <a:rPr lang="fr-FR" smtClean="0">
                <a:solidFill>
                  <a:prstClr val="black"/>
                </a:solidFill>
              </a:rPr>
              <a:pPr/>
              <a:t>16</a:t>
            </a:fld>
            <a:endParaRPr lang="fr-FR">
              <a:solidFill>
                <a:prstClr val="black"/>
              </a:solidFill>
            </a:endParaRPr>
          </a:p>
        </p:txBody>
      </p:sp>
    </p:spTree>
    <p:extLst>
      <p:ext uri="{BB962C8B-B14F-4D97-AF65-F5344CB8AC3E}">
        <p14:creationId xmlns:p14="http://schemas.microsoft.com/office/powerpoint/2010/main" val="2995871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AVSF à </a:t>
            </a:r>
            <a:r>
              <a:rPr lang="fr-FR" sz="1800" err="1">
                <a:effectLst/>
                <a:latin typeface="Calibri" panose="020F0502020204030204" pitchFamily="34" charset="0"/>
                <a:ea typeface="Calibri" panose="020F0502020204030204" pitchFamily="34" charset="0"/>
                <a:cs typeface="Times New Roman" panose="02020603050405020304" pitchFamily="18" charset="0"/>
              </a:rPr>
              <a:t>Madagscar</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AVSF Madagascar a encouragé et aidé a la production du Moringa car il a de nombreux bien fait</a:t>
            </a:r>
          </a:p>
          <a:p>
            <a:pPr>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800" b="1">
                <a:effectLst/>
                <a:latin typeface="Calibri" panose="020F0502020204030204" pitchFamily="34" charset="0"/>
                <a:ea typeface="Calibri" panose="020F0502020204030204" pitchFamily="34" charset="0"/>
                <a:cs typeface="Times New Roman" panose="02020603050405020304" pitchFamily="18" charset="0"/>
              </a:rPr>
              <a:t>Expliquer tous les bienfaits du moringa, ses avantages et comment il permet de lutter contre la malnutrition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-Ses feuilles très nutritives sont servies comme mets principal à consommer avec le riz.</a:t>
            </a:r>
          </a:p>
          <a:p>
            <a:pPr>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-Peut prévenir 300 maladies. La recherche scientifique appuie cette idée</a:t>
            </a:r>
          </a:p>
          <a:p>
            <a:pPr>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-Arbre à feuilles persistantes, à croissance rapide qui résiste bien à la sécheresse.</a:t>
            </a:r>
          </a:p>
          <a:p>
            <a:pPr marL="285750" indent="-285750">
              <a:lnSpc>
                <a:spcPct val="107000"/>
              </a:lnSpc>
              <a:spcAft>
                <a:spcPts val="800"/>
              </a:spcAft>
              <a:buFontTx/>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Les feuilles, ainsi que les fruits ou les graines de la plante, sont comestibles</a:t>
            </a:r>
          </a:p>
          <a:p>
            <a:pPr marL="285750" indent="-285750">
              <a:lnSpc>
                <a:spcPct val="107000"/>
              </a:lnSpc>
              <a:spcAft>
                <a:spcPts val="800"/>
              </a:spcAft>
              <a:buFontTx/>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Les feuilles sont riches en vitamines A, B et C, ainsi qu'en protéines et minéraux, elles poussent toute l'année, même en saison sèche.</a:t>
            </a:r>
          </a:p>
          <a:p>
            <a:pPr marL="285750" indent="-285750">
              <a:lnSpc>
                <a:spcPct val="107000"/>
              </a:lnSpc>
              <a:spcAft>
                <a:spcPts val="800"/>
              </a:spcAft>
              <a:buFontTx/>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Les fruits et les graines constituent un bon complément alimentaire pour les populations vulnérables comme les enfants, ou les femmes enceintes et allaitantes. </a:t>
            </a:r>
          </a:p>
          <a:p>
            <a:pPr>
              <a:lnSpc>
                <a:spcPct val="107000"/>
              </a:lnSpc>
              <a:spcAft>
                <a:spcPts val="800"/>
              </a:spcAft>
            </a:pPr>
            <a:br>
              <a:rPr lang="fr-FR" sz="1800">
                <a:effectLst/>
                <a:latin typeface="Calibri" panose="020F0502020204030204" pitchFamily="34" charset="0"/>
                <a:ea typeface="Calibri" panose="020F0502020204030204" pitchFamily="34" charset="0"/>
                <a:cs typeface="Times New Roman" panose="02020603050405020304" pitchFamily="18" charset="0"/>
              </a:rPr>
            </a:br>
            <a:endParaRPr lang="fr-FR"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18DD60D9-D72C-4B5D-B2A2-EBDA22FEC434}" type="slidenum">
              <a:rPr lang="fr-FR" smtClean="0"/>
              <a:t>17</a:t>
            </a:fld>
            <a:endParaRPr lang="fr-FR"/>
          </a:p>
        </p:txBody>
      </p:sp>
    </p:spTree>
    <p:extLst>
      <p:ext uri="{BB962C8B-B14F-4D97-AF65-F5344CB8AC3E}">
        <p14:creationId xmlns:p14="http://schemas.microsoft.com/office/powerpoint/2010/main" val="3328352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r>
              <a:rPr lang="fr-FR" b="1"/>
              <a:t>Jeu de rôle,</a:t>
            </a:r>
            <a:r>
              <a:rPr lang="fr-FR" b="1" baseline="0"/>
              <a:t> le</a:t>
            </a:r>
            <a:r>
              <a:rPr lang="fr-FR" b="1"/>
              <a:t> Grand</a:t>
            </a:r>
            <a:r>
              <a:rPr lang="fr-FR" b="1" baseline="0"/>
              <a:t> Débat :</a:t>
            </a:r>
          </a:p>
          <a:p>
            <a:pPr algn="l"/>
            <a:endParaRPr lang="fr-FR" b="0" baseline="0"/>
          </a:p>
          <a:p>
            <a:pPr algn="l"/>
            <a:r>
              <a:rPr lang="fr-FR" b="0" baseline="0"/>
              <a:t>Mise en place d’un jeu de rôle où chaque groupe d’élèves prend part à un grand débat dont l’objectif final est le suivant : </a:t>
            </a:r>
          </a:p>
          <a:p>
            <a:pPr algn="l"/>
            <a:endParaRPr lang="fr-FR" b="0" baseline="0"/>
          </a:p>
          <a:p>
            <a:pPr algn="l"/>
            <a:r>
              <a:rPr lang="fr-FR" b="1" baseline="0"/>
              <a:t>Etablir les règles, les lois, les pratiques qui seront appliquées dans le monde entier pour atteindre l’objectif « une seule santé » ! </a:t>
            </a:r>
          </a:p>
          <a:p>
            <a:pPr algn="l"/>
            <a:endParaRPr lang="fr-FR"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fr-FR" b="0" baseline="0"/>
              <a:t>L’idée est de partir de zéro, toute règle peut-être créée et toute idée est discutable. Il faut, à la fin de ce débat, aboutir à une liste de lois et de pratiques qui seront appliquées dans tous les pays et cela peut concerner tous les domaines. Chaque groupe d’élèves aura un rôle particulier en représentant un groupe précis de personnes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fr-FR" b="0" baseline="0"/>
              <a:t>Dans chaque groupe il y aura un secrétaire en charge d’écrire leurs propositions, un maître du temps qui indiquera au groupe le temps qu’il reste, un maître de la parole qui sera là pour rappeler que la parole doit être partagée, que chacun doit être à l’écoute mais que chacun doit donner son avis aussi.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baseline="0"/>
          </a:p>
          <a:p>
            <a:pPr algn="l"/>
            <a:r>
              <a:rPr lang="fr-FR" b="1" baseline="0"/>
              <a:t>Objectifs pour les jeunes : </a:t>
            </a:r>
          </a:p>
          <a:p>
            <a:pPr algn="l"/>
            <a:endParaRPr lang="fr-FR" b="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fr-FR" b="0" baseline="0"/>
              <a:t>Prendre conscience des enjeux qui existent sur cette thématique, réfléchir aux interactions qui existent, aux acteurs concernés.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baseline="0"/>
              <a:t>Comprendre la complexité d’établir des accords qui conviennent à tout le monde.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baseline="0"/>
              <a:t>Débattre, prendre la parole, écouter les autres et interagir avec des règles.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baseline="0"/>
              <a:t>Laisser part à la créativité pour induire l’envie de changement et d’engagement citoyen auprès des élèves.</a:t>
            </a:r>
          </a:p>
          <a:p>
            <a:pPr algn="l"/>
            <a:endParaRPr lang="fr-FR" b="0" baseline="0"/>
          </a:p>
          <a:p>
            <a:pPr algn="l"/>
            <a:r>
              <a:rPr lang="fr-FR" b="1" baseline="0"/>
              <a:t>Groupes représentés lors du débat, choisir 5 groupes parmi :</a:t>
            </a:r>
          </a:p>
          <a:p>
            <a:pPr algn="l"/>
            <a:endParaRPr lang="fr-FR" b="0" baseline="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a:ln>
                  <a:noFill/>
                </a:ln>
                <a:solidFill>
                  <a:prstClr val="black"/>
                </a:solidFill>
                <a:effectLst/>
                <a:uLnTx/>
                <a:uFillTx/>
                <a:latin typeface="+mn-lt"/>
                <a:ea typeface="+mn-ea"/>
                <a:cs typeface="+mn-cs"/>
              </a:rPr>
              <a:t>Coopérative de paysans du Sud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a:ln>
                  <a:noFill/>
                </a:ln>
                <a:solidFill>
                  <a:prstClr val="black"/>
                </a:solidFill>
                <a:effectLst/>
                <a:uLnTx/>
                <a:uFillTx/>
                <a:latin typeface="+mn-lt"/>
                <a:ea typeface="+mn-ea"/>
                <a:cs typeface="+mn-cs"/>
              </a:rPr>
              <a:t>Agriculteurs « industrialisés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a:ln>
                  <a:noFill/>
                </a:ln>
                <a:solidFill>
                  <a:prstClr val="black"/>
                </a:solidFill>
                <a:effectLst/>
                <a:uLnTx/>
                <a:uFillTx/>
                <a:latin typeface="+mn-lt"/>
                <a:ea typeface="+mn-ea"/>
                <a:cs typeface="+mn-cs"/>
              </a:rPr>
              <a:t>Citoyens européens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a:ln>
                  <a:noFill/>
                </a:ln>
                <a:solidFill>
                  <a:prstClr val="black"/>
                </a:solidFill>
                <a:effectLst/>
                <a:uLnTx/>
                <a:uFillTx/>
                <a:latin typeface="+mn-lt"/>
                <a:ea typeface="+mn-ea"/>
                <a:cs typeface="+mn-cs"/>
              </a:rPr>
              <a:t>Association de jeunes militants écologistes internationaux</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a:ln>
                  <a:noFill/>
                </a:ln>
                <a:solidFill>
                  <a:prstClr val="black"/>
                </a:solidFill>
                <a:effectLst/>
                <a:uLnTx/>
                <a:uFillTx/>
                <a:latin typeface="+mn-lt"/>
                <a:ea typeface="+mn-ea"/>
                <a:cs typeface="+mn-cs"/>
              </a:rPr>
              <a:t>Groupe de vétérinaires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a:ln>
                  <a:noFill/>
                </a:ln>
                <a:solidFill>
                  <a:prstClr val="black"/>
                </a:solidFill>
                <a:effectLst/>
                <a:uLnTx/>
                <a:uFillTx/>
                <a:latin typeface="+mn-lt"/>
                <a:ea typeface="+mn-ea"/>
                <a:cs typeface="+mn-cs"/>
              </a:rPr>
              <a:t>Représentants du domaine de la santé</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a:ln>
                  <a:noFill/>
                </a:ln>
                <a:solidFill>
                  <a:prstClr val="black"/>
                </a:solidFill>
                <a:effectLst/>
                <a:uLnTx/>
                <a:uFillTx/>
                <a:latin typeface="+mn-lt"/>
                <a:ea typeface="+mn-ea"/>
                <a:cs typeface="+mn-cs"/>
              </a:rPr>
              <a:t>Groupement d’entreprises fabricant pesticides et engrais chimiques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a:ln>
                  <a:noFill/>
                </a:ln>
                <a:solidFill>
                  <a:prstClr val="black"/>
                </a:solidFill>
                <a:effectLst/>
                <a:uLnTx/>
                <a:uFillTx/>
                <a:latin typeface="+mn-lt"/>
                <a:ea typeface="+mn-ea"/>
                <a:cs typeface="+mn-cs"/>
              </a:rPr>
              <a:t>Industriels exploitants en Amérique du Sud : soja, huile de palme </a:t>
            </a:r>
            <a:endParaRPr lang="fr-FR" b="0" baseline="0"/>
          </a:p>
          <a:p>
            <a:pPr marL="171450" indent="-171450" algn="l">
              <a:buFontTx/>
              <a:buChar char="-"/>
            </a:pPr>
            <a:endParaRPr lang="fr-FR" b="0" baseline="0"/>
          </a:p>
          <a:p>
            <a:pPr marL="0" indent="0" algn="l">
              <a:buFontTx/>
              <a:buNone/>
            </a:pPr>
            <a:r>
              <a:rPr lang="fr-FR" b="0" baseline="0"/>
              <a:t>Matériel :</a:t>
            </a:r>
          </a:p>
          <a:p>
            <a:pPr marL="0" indent="0" algn="l">
              <a:buFontTx/>
              <a:buNone/>
            </a:pPr>
            <a:endParaRPr lang="fr-FR" b="0" baseline="0"/>
          </a:p>
          <a:p>
            <a:pPr marL="171450" indent="-171450" algn="l">
              <a:buFontTx/>
              <a:buChar char="-"/>
            </a:pPr>
            <a:r>
              <a:rPr lang="fr-FR" b="0" baseline="0"/>
              <a:t>Pupitres en bois</a:t>
            </a:r>
          </a:p>
          <a:p>
            <a:pPr marL="171450" indent="-171450" algn="l">
              <a:buFontTx/>
              <a:buChar char="-"/>
            </a:pPr>
            <a:r>
              <a:rPr lang="fr-FR" b="0" baseline="0"/>
              <a:t>Affiches avec identification du groupe (nom du groupe représenté, logo)</a:t>
            </a:r>
          </a:p>
          <a:p>
            <a:pPr marL="171450" indent="-171450" algn="l">
              <a:buFontTx/>
              <a:buChar char="-"/>
            </a:pPr>
            <a:r>
              <a:rPr lang="fr-FR" b="0" baseline="0"/>
              <a:t>Fiche rôle </a:t>
            </a:r>
          </a:p>
          <a:p>
            <a:pPr marL="171450" indent="-171450" algn="l">
              <a:buFontTx/>
              <a:buChar char="-"/>
            </a:pPr>
            <a:r>
              <a:rPr lang="fr-FR" b="0" baseline="0"/>
              <a:t>Grande affiche permettant d’écrire toutes les règles qui sera ensuite personnalisable par la classe pour être affichée</a:t>
            </a:r>
          </a:p>
          <a:p>
            <a:pPr algn="l"/>
            <a:br>
              <a:rPr lang="fr-FR" b="1" baseline="0"/>
            </a:br>
            <a:endParaRPr lang="fr-FR" b="1" baseline="0"/>
          </a:p>
          <a:p>
            <a:pPr algn="ctr"/>
            <a:endParaRPr lang="fr-FR" b="0"/>
          </a:p>
        </p:txBody>
      </p:sp>
      <p:sp>
        <p:nvSpPr>
          <p:cNvPr id="4" name="Espace réservé du numéro de diapositive 3"/>
          <p:cNvSpPr>
            <a:spLocks noGrp="1"/>
          </p:cNvSpPr>
          <p:nvPr>
            <p:ph type="sldNum" sz="quarter" idx="10"/>
          </p:nvPr>
        </p:nvSpPr>
        <p:spPr/>
        <p:txBody>
          <a:bodyPr/>
          <a:lstStyle/>
          <a:p>
            <a:fld id="{18DD60D9-D72C-4B5D-B2A2-EBDA22FEC434}" type="slidenum">
              <a:rPr lang="fr-FR" smtClean="0"/>
              <a:t>18</a:t>
            </a:fld>
            <a:endParaRPr lang="fr-FR"/>
          </a:p>
        </p:txBody>
      </p:sp>
    </p:spTree>
    <p:extLst>
      <p:ext uri="{BB962C8B-B14F-4D97-AF65-F5344CB8AC3E}">
        <p14:creationId xmlns:p14="http://schemas.microsoft.com/office/powerpoint/2010/main" val="2175411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a:p>
          <a:p>
            <a:endParaRPr lang="fr-FR" baseline="0"/>
          </a:p>
        </p:txBody>
      </p:sp>
      <p:sp>
        <p:nvSpPr>
          <p:cNvPr id="4" name="Espace réservé du numéro de diapositive 3"/>
          <p:cNvSpPr>
            <a:spLocks noGrp="1"/>
          </p:cNvSpPr>
          <p:nvPr>
            <p:ph type="sldNum" sz="quarter" idx="10"/>
          </p:nvPr>
        </p:nvSpPr>
        <p:spPr/>
        <p:txBody>
          <a:bodyPr/>
          <a:lstStyle/>
          <a:p>
            <a:fld id="{18DD60D9-D72C-4B5D-B2A2-EBDA22FEC434}" type="slidenum">
              <a:rPr lang="fr-FR" smtClean="0"/>
              <a:t>19</a:t>
            </a:fld>
            <a:endParaRPr lang="fr-FR"/>
          </a:p>
        </p:txBody>
      </p:sp>
    </p:spTree>
    <p:extLst>
      <p:ext uri="{BB962C8B-B14F-4D97-AF65-F5344CB8AC3E}">
        <p14:creationId xmlns:p14="http://schemas.microsoft.com/office/powerpoint/2010/main" val="4113046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800" b="1"/>
              <a:t>Nous</a:t>
            </a:r>
            <a:r>
              <a:rPr lang="fr-FR" sz="1800" b="1" baseline="0"/>
              <a:t> allons parler aujourd’hui de l’</a:t>
            </a:r>
            <a:r>
              <a:rPr lang="fr-FR" sz="1800" b="1"/>
              <a:t>ODD</a:t>
            </a:r>
            <a:r>
              <a:rPr lang="fr-FR" sz="1800" b="1" baseline="0"/>
              <a:t> numéro 3 appelé « Bonne santé et bien être ».</a:t>
            </a:r>
          </a:p>
          <a:p>
            <a:endParaRPr lang="fr-FR" sz="1800" baseline="0"/>
          </a:p>
          <a:p>
            <a:r>
              <a:rPr lang="fr-FR" sz="1800" b="1" baseline="0"/>
              <a:t>Pour vous, comment dans le monde pourrions-nous atteindre cet objectif ? Sur quoi doit-on agir ? </a:t>
            </a:r>
          </a:p>
          <a:p>
            <a:endParaRPr lang="fr-FR" sz="1800" baseline="0"/>
          </a:p>
          <a:p>
            <a:r>
              <a:rPr lang="fr-FR" sz="1800" baseline="0"/>
              <a:t>Des exemples pour lancer la discussion : </a:t>
            </a:r>
          </a:p>
          <a:p>
            <a:pPr marL="171450" indent="-171450">
              <a:buFontTx/>
              <a:buChar char="-"/>
            </a:pPr>
            <a:r>
              <a:rPr lang="fr-FR" sz="1800" baseline="0"/>
              <a:t>Recherches sur les maladies</a:t>
            </a:r>
          </a:p>
          <a:p>
            <a:pPr marL="171450" indent="-171450">
              <a:buFontTx/>
              <a:buChar char="-"/>
            </a:pPr>
            <a:r>
              <a:rPr lang="fr-FR" sz="1800" baseline="0"/>
              <a:t>Améliorer les systèmes de santé (faciliter l’accès aux soins pour tous par exemple)</a:t>
            </a:r>
          </a:p>
          <a:p>
            <a:pPr marL="171450" indent="-171450">
              <a:buFontTx/>
              <a:buChar char="-"/>
            </a:pPr>
            <a:r>
              <a:rPr lang="fr-FR" sz="1800" baseline="0"/>
              <a:t>Améliorer les infrastructures sanitaires : traitement des déchets, toilettes, systèmes d ’épuration de l’eau…</a:t>
            </a:r>
          </a:p>
          <a:p>
            <a:pPr marL="171450" indent="-171450">
              <a:buFontTx/>
              <a:buChar char="-"/>
            </a:pPr>
            <a:r>
              <a:rPr lang="fr-FR" sz="1800" baseline="0"/>
              <a:t>Préserver notre environnement : réduire la pollution des sols, des eaux, stopper la déforestation,...</a:t>
            </a:r>
          </a:p>
          <a:p>
            <a:pPr marL="0" indent="0">
              <a:buFontTx/>
              <a:buNone/>
            </a:pPr>
            <a:endParaRPr lang="fr-FR" sz="1800" baseline="0"/>
          </a:p>
          <a:p>
            <a:pPr marL="0" indent="0">
              <a:buFontTx/>
              <a:buNone/>
            </a:pPr>
            <a:endParaRPr lang="fr-FR" sz="1800" baseline="0"/>
          </a:p>
          <a:p>
            <a:pPr>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Le troisième objectif vise à </a:t>
            </a:r>
            <a:r>
              <a:rPr lang="fr-FR" sz="1800" b="1">
                <a:effectLst/>
                <a:latin typeface="Calibri" panose="020F0502020204030204" pitchFamily="34" charset="0"/>
                <a:ea typeface="Calibri" panose="020F0502020204030204" pitchFamily="34" charset="0"/>
                <a:cs typeface="Times New Roman" panose="02020603050405020304" pitchFamily="18" charset="0"/>
              </a:rPr>
              <a:t>assurer la santé et le bien-être de tous</a:t>
            </a:r>
            <a:r>
              <a:rPr lang="fr-FR" sz="1800">
                <a:effectLst/>
                <a:latin typeface="Calibri" panose="020F0502020204030204" pitchFamily="34" charset="0"/>
                <a:ea typeface="Calibri" panose="020F0502020204030204" pitchFamily="34" charset="0"/>
                <a:cs typeface="Times New Roman" panose="02020603050405020304" pitchFamily="18" charset="0"/>
              </a:rPr>
              <a:t>,</a:t>
            </a:r>
            <a:r>
              <a:rPr lang="fr-FR" sz="1800" b="1">
                <a:effectLst/>
                <a:latin typeface="Calibri" panose="020F0502020204030204" pitchFamily="34" charset="0"/>
                <a:ea typeface="Calibri" panose="020F0502020204030204" pitchFamily="34" charset="0"/>
                <a:cs typeface="Times New Roman" panose="02020603050405020304" pitchFamily="18" charset="0"/>
              </a:rPr>
              <a:t> en réduisant les principales maladies transmissibles, non transmissibles, environnementales et mentales</a:t>
            </a:r>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La </a:t>
            </a:r>
            <a:r>
              <a:rPr lang="fr-FR" sz="1800" b="1">
                <a:effectLst/>
                <a:latin typeface="Calibri" panose="020F0502020204030204" pitchFamily="34" charset="0"/>
                <a:ea typeface="Calibri" panose="020F0502020204030204" pitchFamily="34" charset="0"/>
                <a:cs typeface="Times New Roman" panose="02020603050405020304" pitchFamily="18" charset="0"/>
              </a:rPr>
              <a:t>pandémie de la Covid-19</a:t>
            </a:r>
            <a:r>
              <a:rPr lang="fr-FR" sz="1800">
                <a:effectLst/>
                <a:latin typeface="Calibri" panose="020F0502020204030204" pitchFamily="34" charset="0"/>
                <a:ea typeface="Calibri" panose="020F0502020204030204" pitchFamily="34" charset="0"/>
                <a:cs typeface="Times New Roman" panose="02020603050405020304" pitchFamily="18" charset="0"/>
              </a:rPr>
              <a:t>, a bouleversé la vie de milliards de personnes dans le monde, a déstabilisé l’économie mondiale, les fonctionnements et habitudes que nous connaissions. Elle nous a aussi montré que la santé humaine est plus que jamais liés aux enjeux de la santé animale et environnementale, que ce soit dans le domaine des maladies infectieuses et émergentes ou encore par l'exposition à diverses substances chimiques.</a:t>
            </a:r>
          </a:p>
          <a:p>
            <a:pPr>
              <a:lnSpc>
                <a:spcPct val="107000"/>
              </a:lnSpc>
              <a:spcAft>
                <a:spcPts val="8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18DD60D9-D72C-4B5D-B2A2-EBDA22FEC434}" type="slidenum">
              <a:rPr lang="fr-FR" smtClean="0"/>
              <a:t>2</a:t>
            </a:fld>
            <a:endParaRPr lang="fr-FR"/>
          </a:p>
        </p:txBody>
      </p:sp>
    </p:spTree>
    <p:extLst>
      <p:ext uri="{BB962C8B-B14F-4D97-AF65-F5344CB8AC3E}">
        <p14:creationId xmlns:p14="http://schemas.microsoft.com/office/powerpoint/2010/main" val="3250535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r>
              <a:rPr lang="fr-FR" b="1"/>
              <a:t>JEU</a:t>
            </a:r>
            <a:r>
              <a:rPr lang="fr-FR" b="1" baseline="0"/>
              <a:t> RIVIERE DU DOUTE : </a:t>
            </a:r>
          </a:p>
          <a:p>
            <a:endParaRPr lang="fr-FR"/>
          </a:p>
          <a:p>
            <a:r>
              <a:rPr lang="fr-FR" sz="1100"/>
              <a:t> Nous allons faire un petit Jeu/débat</a:t>
            </a:r>
            <a:r>
              <a:rPr lang="fr-FR" sz="1100" baseline="0"/>
              <a:t> pour comprendre les différents enjeux et aspects de la santé. </a:t>
            </a:r>
          </a:p>
          <a:p>
            <a:endParaRPr lang="fr-FR" sz="1100" baseline="0"/>
          </a:p>
          <a:p>
            <a:r>
              <a:rPr lang="fr-FR" sz="1100" baseline="0"/>
              <a:t>Le principe est simple : mettez vous tous debout face à moi. Ici vous avez une rivière, celle du doute. Je vais vous donnez une affirmation à chaque fois. Lorsque vous serez d’accord avec l’affirmation que j’ai énoncée vous vous placerai sur la rive droite de la rivière (à ma gauche) si vous n’êtes pas d’accord avec l’affirmation placez vous sur la rive gauche (à ma droite) Il n’est pas possible de rester sans avis, au milieu de la salle, au risque de se noyer sans la rivière du doute ! Une fois que vous avez tous choisi une  rive, place au débat. Je donnerai en priorité la parole au groupe le moins nombreux. Au cours du débat, vous pouvait traverser la rivière et changer de côté si les arguments de l’autre côté vous ont convaincus, si cela arrive vous devez expliquer ce qui vous a fait changer d’avis.</a:t>
            </a:r>
          </a:p>
          <a:p>
            <a:endParaRPr lang="fr-FR" sz="1100" baseline="0"/>
          </a:p>
          <a:p>
            <a:r>
              <a:rPr lang="fr-FR" sz="1100" b="1" baseline="0"/>
              <a:t>Les affirmations :</a:t>
            </a:r>
          </a:p>
          <a:p>
            <a:endParaRPr lang="fr-FR" sz="1100" b="1" baseline="0"/>
          </a:p>
          <a:p>
            <a:r>
              <a:rPr lang="fr-FR" sz="1100" b="1" baseline="0"/>
              <a:t>	</a:t>
            </a:r>
            <a:r>
              <a:rPr lang="fr-FR" sz="1100" b="0" i="1" baseline="0"/>
              <a:t>1</a:t>
            </a:r>
            <a:r>
              <a:rPr lang="fr-FR" sz="1100" i="1"/>
              <a:t>/ Si on n’est pas malade (fièvre,</a:t>
            </a:r>
            <a:r>
              <a:rPr lang="fr-FR" sz="1100" i="1" baseline="0"/>
              <a:t> toux…)</a:t>
            </a:r>
            <a:r>
              <a:rPr lang="fr-FR" sz="1100" i="1"/>
              <a:t>, on est en</a:t>
            </a:r>
            <a:r>
              <a:rPr lang="fr-FR" sz="1100" i="1" baseline="0"/>
              <a:t> bonne santé !</a:t>
            </a:r>
            <a:endParaRPr lang="fr-FR" sz="1100" i="1"/>
          </a:p>
          <a:p>
            <a:r>
              <a:rPr lang="fr-FR" sz="1100" i="1"/>
              <a:t>	2/ Les humains tombent malades car ils sont contaminés par d’autres humains.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100" b="1" i="1" baseline="0"/>
              <a:t>	</a:t>
            </a:r>
            <a:r>
              <a:rPr lang="fr-FR" sz="1100" b="0" i="1" baseline="0"/>
              <a:t>3</a:t>
            </a:r>
            <a:r>
              <a:rPr lang="fr-FR" sz="1100" i="1"/>
              <a:t>/ Les médecins sont les seules personnes en charge de la santé.</a:t>
            </a:r>
            <a:endParaRPr lang="fr-FR" sz="1100" b="1" i="1" baseline="0"/>
          </a:p>
          <a:p>
            <a:endParaRPr lang="fr-FR" sz="1100" baseline="0"/>
          </a:p>
          <a:p>
            <a:r>
              <a:rPr lang="fr-FR" sz="1100" b="1" baseline="0"/>
              <a:t>Propositions d’arguments pour répondre aux différents points :</a:t>
            </a:r>
          </a:p>
          <a:p>
            <a:endParaRPr lang="fr-FR" sz="1100" b="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baseline="0"/>
              <a:t>1/ </a:t>
            </a:r>
            <a:r>
              <a:rPr lang="fr-FR" sz="1100" b="0" baseline="0"/>
              <a:t>Santé = santé physique, psychique, émotionnelle… comprend aussi la notion de bien-être, vivre sereinement, être heureux,… Finalement notion très large qui ne s’arrête pas à la seule idée de ne pas être malade ou à la forme physique du corps.</a:t>
            </a:r>
          </a:p>
          <a:p>
            <a:endParaRPr lang="fr-FR" sz="1100" b="0" baseline="0"/>
          </a:p>
          <a:p>
            <a:r>
              <a:rPr lang="fr-FR" sz="1100" b="1"/>
              <a:t>2/</a:t>
            </a:r>
            <a:r>
              <a:rPr lang="fr-FR" sz="1100" b="1" baseline="0"/>
              <a:t> </a:t>
            </a:r>
            <a:r>
              <a:rPr lang="fr-FR" sz="1100" b="0" baseline="0"/>
              <a:t>Comme l’a prouvé la crise du coronavirus et plus largement toutes les zoonoses (maladies transmises des animaux vers les humains) et autres maladies liées à la pollution ou au dérèglement climatique, les humains ne tombent pas forcément malades parce qu’ils se sont contaminés entre eux. Il y a différents autres facteurs extérieurs qui peuvent affecter la santé (pollution de l’air, pollution de l’eau, nourriture ingérée, contact avec des animaux malades…)</a:t>
            </a:r>
            <a:endParaRPr lang="fr-FR" sz="1100" b="1"/>
          </a:p>
          <a:p>
            <a:endParaRPr lang="fr-FR" sz="110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baseline="0"/>
              <a:t>3/ </a:t>
            </a:r>
            <a:r>
              <a:rPr lang="fr-FR" sz="1100" b="0" baseline="0"/>
              <a:t>Les médecins soignent les humains, mais c’est également le cas des pharmaciens, des psychologues, des infirmières, des auxiliaires de vie, des naturopathes… et encore plus largement : des vétérinaires, des écologues, des scientifiques, des laborantins ou encore des agriculteurs, des éboueurs qui sont également en charge de la santé, toutes les personnes protégeant la qualité de notre environnement et la santé animale ! La santé est finalement un sujet très vaste regroupant pleins d’acteurs différents.</a:t>
            </a:r>
          </a:p>
          <a:p>
            <a:endParaRPr lang="fr-FR"/>
          </a:p>
          <a:p>
            <a:r>
              <a:rPr lang="fr-FR"/>
              <a:t>On comprend bien qu’il y a beaucoup plus liens entre tous ça qu’on ne l’imagine.</a:t>
            </a:r>
          </a:p>
        </p:txBody>
      </p:sp>
      <p:sp>
        <p:nvSpPr>
          <p:cNvPr id="4" name="Espace réservé du numéro de diapositive 3"/>
          <p:cNvSpPr>
            <a:spLocks noGrp="1"/>
          </p:cNvSpPr>
          <p:nvPr>
            <p:ph type="sldNum" sz="quarter" idx="10"/>
          </p:nvPr>
        </p:nvSpPr>
        <p:spPr/>
        <p:txBody>
          <a:bodyPr/>
          <a:lstStyle/>
          <a:p>
            <a:fld id="{18DD60D9-D72C-4B5D-B2A2-EBDA22FEC434}" type="slidenum">
              <a:rPr lang="fr-FR" smtClean="0"/>
              <a:t>3</a:t>
            </a:fld>
            <a:endParaRPr lang="fr-FR"/>
          </a:p>
        </p:txBody>
      </p:sp>
    </p:spTree>
    <p:extLst>
      <p:ext uri="{BB962C8B-B14F-4D97-AF65-F5344CB8AC3E}">
        <p14:creationId xmlns:p14="http://schemas.microsoft.com/office/powerpoint/2010/main" val="3590025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Avec tout ce que nous venons de voir nous en arrivons au concept « One Health » pour pouvoir comprendre ce que c’est et faire le lien avec ce que nous avons vu  nous allons visionner une petite vidéo. </a:t>
            </a:r>
            <a:endParaRPr lang="fr-FR" baseline="0"/>
          </a:p>
        </p:txBody>
      </p:sp>
      <p:sp>
        <p:nvSpPr>
          <p:cNvPr id="4" name="Espace réservé du numéro de diapositive 3"/>
          <p:cNvSpPr>
            <a:spLocks noGrp="1"/>
          </p:cNvSpPr>
          <p:nvPr>
            <p:ph type="sldNum" sz="quarter" idx="10"/>
          </p:nvPr>
        </p:nvSpPr>
        <p:spPr/>
        <p:txBody>
          <a:bodyPr/>
          <a:lstStyle/>
          <a:p>
            <a:fld id="{18DD60D9-D72C-4B5D-B2A2-EBDA22FEC434}" type="slidenum">
              <a:rPr lang="fr-FR" smtClean="0"/>
              <a:t>4</a:t>
            </a:fld>
            <a:endParaRPr lang="fr-FR"/>
          </a:p>
        </p:txBody>
      </p:sp>
    </p:spTree>
    <p:extLst>
      <p:ext uri="{BB962C8B-B14F-4D97-AF65-F5344CB8AC3E}">
        <p14:creationId xmlns:p14="http://schemas.microsoft.com/office/powerpoint/2010/main" val="3331675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kern="1200" baseline="0">
              <a:solidFill>
                <a:schemeClr val="tx1"/>
              </a:solidFill>
              <a:latin typeface="+mn-lt"/>
              <a:ea typeface="+mn-ea"/>
              <a:cs typeface="+mn-cs"/>
            </a:endParaRPr>
          </a:p>
          <a:p>
            <a:r>
              <a:rPr lang="fr-FR" sz="1200" b="0" i="0" u="none" strike="noStrike" kern="1200" baseline="0">
                <a:solidFill>
                  <a:schemeClr val="tx1"/>
                </a:solidFill>
                <a:latin typeface="+mn-lt"/>
                <a:ea typeface="+mn-ea"/>
                <a:cs typeface="+mn-cs"/>
              </a:rPr>
              <a:t>Vidéo « Qu'est-ce que l'initiative européenne "One Health"? A quoi sert-elle ? (Michel Gauthier-Clerc) » : https://www.youtube.com/watch?v=vgVrnsNCKdA</a:t>
            </a:r>
          </a:p>
          <a:p>
            <a:endParaRPr lang="fr-FR" sz="1200" b="0" i="0" u="none" strike="noStrike" kern="1200" baseline="0">
              <a:solidFill>
                <a:schemeClr val="tx1"/>
              </a:solidFill>
              <a:latin typeface="+mn-lt"/>
              <a:ea typeface="+mn-ea"/>
              <a:cs typeface="+mn-cs"/>
            </a:endParaRPr>
          </a:p>
          <a:p>
            <a:r>
              <a:rPr lang="fr-FR" sz="1200" b="1" i="0" u="none" strike="noStrike" kern="1200" baseline="0">
                <a:solidFill>
                  <a:schemeClr val="tx1"/>
                </a:solidFill>
                <a:latin typeface="+mn-lt"/>
                <a:ea typeface="+mn-ea"/>
                <a:cs typeface="+mn-cs"/>
              </a:rPr>
              <a:t>Qu’est ce que vous en avez retenu en une phrase ?</a:t>
            </a:r>
          </a:p>
          <a:p>
            <a:endParaRPr lang="fr-FR"/>
          </a:p>
          <a:p>
            <a:r>
              <a:rPr lang="fr-FR" b="1"/>
              <a:t>- Interdépendance forte</a:t>
            </a:r>
            <a:r>
              <a:rPr lang="fr-FR"/>
              <a:t> entre la santé humaine, la santé animale et la préservation des écosystèmes.</a:t>
            </a:r>
          </a:p>
          <a:p>
            <a:r>
              <a:rPr lang="fr-FR" b="1"/>
              <a:t>- Nécessaire</a:t>
            </a:r>
            <a:r>
              <a:rPr lang="fr-FR" b="1" baseline="0"/>
              <a:t> a</a:t>
            </a:r>
            <a:r>
              <a:rPr lang="fr-FR" b="1"/>
              <a:t>pproche collaborative globale </a:t>
            </a:r>
            <a:r>
              <a:rPr lang="fr-FR"/>
              <a:t>pour étudier, comprendre et gérer les risques sanitaires pour les humains et les animaux (à la fois domestiques et sauvages), dans le cadre plus large de la santé des écosystèmes.</a:t>
            </a:r>
          </a:p>
          <a:p>
            <a:pPr marL="0" indent="0">
              <a:buFontTx/>
              <a:buNone/>
            </a:pPr>
            <a:endParaRPr lang="fr-FR" baseline="0"/>
          </a:p>
          <a:p>
            <a:pPr marL="0" indent="0">
              <a:buFontTx/>
              <a:buNone/>
            </a:pPr>
            <a:r>
              <a:rPr lang="fr-FR" baseline="0"/>
              <a:t>Faire comprendre que tout est lié:</a:t>
            </a:r>
          </a:p>
          <a:p>
            <a:r>
              <a:rPr lang="fr-FR" sz="1200">
                <a:effectLst/>
                <a:latin typeface="Calibri" panose="020F0502020204030204" pitchFamily="34" charset="0"/>
                <a:ea typeface="Calibri" panose="020F0502020204030204" pitchFamily="34" charset="0"/>
                <a:cs typeface="Times New Roman" panose="02020603050405020304" pitchFamily="18" charset="0"/>
              </a:rPr>
              <a:t>-Pour diminuer les risques évoqués dans cette vidéo ( zoonoses) et être efficaces de manière durable, nous devons travailler ensembles sur ces domaines et proposer des solutions innovantes.  Pour reprendre ses mots casser les barrières qui peuvent exister entre ces domaines qui peuvent sembler différents.</a:t>
            </a:r>
          </a:p>
          <a:p>
            <a:r>
              <a:rPr lang="fr-FR" sz="1200">
                <a:effectLst/>
                <a:latin typeface="Calibri" panose="020F0502020204030204" pitchFamily="34" charset="0"/>
                <a:ea typeface="Calibri" panose="020F0502020204030204" pitchFamily="34" charset="0"/>
                <a:cs typeface="Times New Roman" panose="02020603050405020304" pitchFamily="18" charset="0"/>
              </a:rPr>
              <a:t>-« One Health » : c’est donc mieux comprendre ces interactions, afin de mettre en place des solutions pour nous préserver face à différents type de danger.</a:t>
            </a:r>
          </a:p>
          <a:p>
            <a:endParaRPr lang="fr-FR"/>
          </a:p>
        </p:txBody>
      </p:sp>
      <p:sp>
        <p:nvSpPr>
          <p:cNvPr id="4" name="Espace réservé du numéro de diapositive 3"/>
          <p:cNvSpPr>
            <a:spLocks noGrp="1"/>
          </p:cNvSpPr>
          <p:nvPr>
            <p:ph type="sldNum" sz="quarter" idx="10"/>
          </p:nvPr>
        </p:nvSpPr>
        <p:spPr/>
        <p:txBody>
          <a:bodyPr/>
          <a:lstStyle/>
          <a:p>
            <a:fld id="{18DD60D9-D72C-4B5D-B2A2-EBDA22FEC434}" type="slidenum">
              <a:rPr lang="fr-FR" smtClean="0"/>
              <a:t>5</a:t>
            </a:fld>
            <a:endParaRPr lang="fr-FR"/>
          </a:p>
        </p:txBody>
      </p:sp>
    </p:spTree>
    <p:extLst>
      <p:ext uri="{BB962C8B-B14F-4D97-AF65-F5344CB8AC3E}">
        <p14:creationId xmlns:p14="http://schemas.microsoft.com/office/powerpoint/2010/main" val="4040399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a:t>Avec cette figure on peut voir que le concept d’une seule</a:t>
            </a:r>
            <a:r>
              <a:rPr lang="fr-FR" b="0" baseline="0"/>
              <a:t> santé commune fait intervenir 3 piliers : la santé humaine, la santé animale et la santé ou qualité environnementale.</a:t>
            </a:r>
          </a:p>
          <a:p>
            <a:endParaRPr lang="fr-FR" b="1"/>
          </a:p>
          <a:p>
            <a:r>
              <a:rPr lang="fr-FR" b="1" baseline="0"/>
              <a:t>Faire 3 bulles au tableau avec des mots-clefs que les élèves pourront compléter.</a:t>
            </a:r>
          </a:p>
          <a:p>
            <a:endParaRPr lang="fr-FR" b="1"/>
          </a:p>
          <a:p>
            <a:r>
              <a:rPr lang="fr-FR" b="1"/>
              <a:t>Pour vous, quand on parle de</a:t>
            </a:r>
            <a:r>
              <a:rPr lang="fr-FR" b="1" baseline="0"/>
              <a:t> santé environnementale de quoi parle-t-on ?  </a:t>
            </a:r>
          </a:p>
          <a:p>
            <a:r>
              <a:rPr lang="fr-FR" baseline="0"/>
              <a:t>	- Des écosystèmes, de la biodiversité, de la qualité de l’air, des cours d’eau, de la santé des sols, des plantes, des arbres...</a:t>
            </a:r>
          </a:p>
          <a:p>
            <a:pPr marL="0" indent="0">
              <a:buFontTx/>
              <a:buNone/>
            </a:pPr>
            <a:endParaRPr lang="fr-FR" baseline="0"/>
          </a:p>
          <a:p>
            <a:pPr marL="0" indent="0">
              <a:buFontTx/>
              <a:buNone/>
            </a:pPr>
            <a:r>
              <a:rPr lang="fr-FR" b="1" baseline="0"/>
              <a:t>Pour vous, quand on parle de santé animale de quoi parle-t-on ? Qu’est ce qui rentre en jeu ?</a:t>
            </a:r>
          </a:p>
          <a:p>
            <a:pPr marL="0" indent="0">
              <a:buFontTx/>
              <a:buNone/>
            </a:pPr>
            <a:r>
              <a:rPr lang="fr-FR" baseline="0"/>
              <a:t>	- Santé des animaux domestiques (élevage et animaux de compagnie) et sauvages</a:t>
            </a:r>
          </a:p>
          <a:p>
            <a:pPr marL="0" indent="0">
              <a:buFontTx/>
              <a:buNone/>
            </a:pPr>
            <a:r>
              <a:rPr lang="fr-FR" baseline="0"/>
              <a:t>	- Maladies, soins vétérinaires, hygiène, vaccins</a:t>
            </a:r>
          </a:p>
          <a:p>
            <a:pPr marL="0" indent="0">
              <a:buFontTx/>
              <a:buNone/>
            </a:pPr>
            <a:r>
              <a:rPr lang="fr-FR" b="1" baseline="0"/>
              <a:t>Et pour la santé humaine ?</a:t>
            </a:r>
          </a:p>
        </p:txBody>
      </p:sp>
      <p:sp>
        <p:nvSpPr>
          <p:cNvPr id="4" name="Espace réservé du numéro de diapositive 3"/>
          <p:cNvSpPr>
            <a:spLocks noGrp="1"/>
          </p:cNvSpPr>
          <p:nvPr>
            <p:ph type="sldNum" sz="quarter" idx="10"/>
          </p:nvPr>
        </p:nvSpPr>
        <p:spPr/>
        <p:txBody>
          <a:bodyPr/>
          <a:lstStyle/>
          <a:p>
            <a:fld id="{18DD60D9-D72C-4B5D-B2A2-EBDA22FEC434}" type="slidenum">
              <a:rPr lang="fr-FR" smtClean="0"/>
              <a:t>6</a:t>
            </a:fld>
            <a:endParaRPr lang="fr-FR"/>
          </a:p>
        </p:txBody>
      </p:sp>
    </p:spTree>
    <p:extLst>
      <p:ext uri="{BB962C8B-B14F-4D97-AF65-F5344CB8AC3E}">
        <p14:creationId xmlns:p14="http://schemas.microsoft.com/office/powerpoint/2010/main" val="1460385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Source Illustration</a:t>
            </a:r>
            <a:r>
              <a:rPr lang="fr-FR" baseline="0"/>
              <a:t> : </a:t>
            </a:r>
            <a:r>
              <a:rPr lang="fr-FR"/>
              <a:t>Estimations sur la transmission des maladies de l'animal à l'homme © Organisation mondiale de la Santé animale</a:t>
            </a:r>
          </a:p>
          <a:p>
            <a:endParaRPr lang="fr-FR"/>
          </a:p>
          <a:p>
            <a:r>
              <a:rPr lang="fr-FR"/>
              <a:t>Les zoonoses sont des maladies ou infections qui se transmettent des animaux vertébrés à l'homme, et vice versa. Les pathogènes en cause peuvent être des bactéries, des virus ou des parasites. La transmission de ces maladies se fait soit directement, lors d'un contact entre un animal et un être humain, soit indirectement par voie alimentaire ou par l’intermédiaire d'un vecteur (insectes,</a:t>
            </a:r>
            <a:r>
              <a:rPr lang="fr-FR" baseline="0"/>
              <a:t> arachnides</a:t>
            </a:r>
            <a:r>
              <a:rPr lang="fr-FR"/>
              <a:t>…). </a:t>
            </a:r>
          </a:p>
          <a:p>
            <a:endParaRPr lang="fr-FR" baseline="0"/>
          </a:p>
          <a:p>
            <a:pPr marL="0" marR="0" lvl="0" indent="0" algn="l" defTabSz="914400" rtl="0" eaLnBrk="1" fontAlgn="auto" latinLnBrk="0" hangingPunct="1">
              <a:lnSpc>
                <a:spcPct val="100000"/>
              </a:lnSpc>
              <a:spcBef>
                <a:spcPts val="0"/>
              </a:spcBef>
              <a:spcAft>
                <a:spcPts val="0"/>
              </a:spcAft>
              <a:buClrTx/>
              <a:buSzTx/>
              <a:buFontTx/>
              <a:buNone/>
              <a:tabLst/>
              <a:defRPr/>
            </a:pPr>
            <a:r>
              <a:rPr lang="fr-FR"/>
              <a:t>Selon l’organisation</a:t>
            </a:r>
            <a:r>
              <a:rPr lang="fr-FR" baseline="0"/>
              <a:t> mondiale de la santé animale 60 % des maladies infectieuses humaines sont zoonotiques.</a:t>
            </a:r>
          </a:p>
          <a:p>
            <a:endParaRPr lang="fr-FR"/>
          </a:p>
          <a:p>
            <a:r>
              <a:rPr lang="fr-FR"/>
              <a:t>Selon l’organisation</a:t>
            </a:r>
            <a:r>
              <a:rPr lang="fr-FR" baseline="0"/>
              <a:t> mondiale de la santé animale 75% des agents pathogènes des maladies infectieuses humaines émergentes (comme Ebola, le VIH, la grippe) sont d’origine animale.</a:t>
            </a:r>
          </a:p>
          <a:p>
            <a:r>
              <a:rPr lang="fr-FR"/>
              <a:t>Ces maladies émergentes, selon l'Office international des épizooties, sont, depuis 2006, des « infections nouvelles, causées par l'évolution ou la modification  (bactérie, virus) ou d'un parasite existant. » Le caractère « nouveau » de la maladie se traduit par exemple par un changement d'hôtes, de vecteur, de pathogénicité ou de souche.</a:t>
            </a:r>
          </a:p>
          <a:p>
            <a:r>
              <a:rPr lang="fr-FR"/>
              <a:t>Exemple les différents variant du </a:t>
            </a:r>
            <a:r>
              <a:rPr lang="fr-FR" err="1"/>
              <a:t>Covid</a:t>
            </a:r>
            <a:endParaRPr lang="fr-FR"/>
          </a:p>
          <a:p>
            <a:endParaRPr lang="fr-FR"/>
          </a:p>
          <a:p>
            <a:r>
              <a:rPr lang="fr-FR"/>
              <a:t>Selon l’organisation</a:t>
            </a:r>
            <a:r>
              <a:rPr lang="fr-FR" baseline="0"/>
              <a:t> mondiale de la santé animale 5 nouvelles maladies humaines apparaissent tous les ans, 3 d’entre elles sont d’origine animale.</a:t>
            </a:r>
          </a:p>
          <a:p>
            <a:endParaRPr lang="fr-FR" baseline="0"/>
          </a:p>
          <a:p>
            <a:pPr marL="0" marR="0" lvl="0" indent="0" algn="l" defTabSz="914400" rtl="0" eaLnBrk="1" fontAlgn="auto" latinLnBrk="0" hangingPunct="1">
              <a:lnSpc>
                <a:spcPct val="100000"/>
              </a:lnSpc>
              <a:spcBef>
                <a:spcPts val="0"/>
              </a:spcBef>
              <a:spcAft>
                <a:spcPts val="0"/>
              </a:spcAft>
              <a:buClrTx/>
              <a:buSzTx/>
              <a:buFontTx/>
              <a:buNone/>
              <a:tabLst/>
              <a:defRPr/>
            </a:pPr>
            <a:r>
              <a:rPr lang="fr-FR" b="1" baseline="0"/>
              <a:t>Que pensez-vous de ces chiffres ? Est-ce que ça vous étonne ? Est-ce que vous aviez conscience de notre lien aussi fort avec les animaux et notre environnement ?</a:t>
            </a:r>
            <a:endParaRPr lang="fr-FR" b="1"/>
          </a:p>
          <a:p>
            <a:endParaRPr lang="fr-FR" b="1"/>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a:p>
          <a:p>
            <a:pPr marL="0" marR="0" lvl="0" indent="0" algn="l" defTabSz="914400" rtl="0" eaLnBrk="1" fontAlgn="auto" latinLnBrk="0" hangingPunct="1">
              <a:lnSpc>
                <a:spcPct val="100000"/>
              </a:lnSpc>
              <a:spcBef>
                <a:spcPts val="0"/>
              </a:spcBef>
              <a:spcAft>
                <a:spcPts val="0"/>
              </a:spcAft>
              <a:buClrTx/>
              <a:buSzTx/>
              <a:buFontTx/>
              <a:buNone/>
              <a:tabLst/>
              <a:defRPr/>
            </a:pPr>
            <a:r>
              <a:rPr lang="fr-FR"/>
              <a:t>Source Illustration</a:t>
            </a:r>
            <a:r>
              <a:rPr lang="fr-FR" baseline="0"/>
              <a:t> : </a:t>
            </a:r>
            <a:r>
              <a:rPr lang="fr-FR"/>
              <a:t>Estimations sur la transmission des maladies de l'animal à l'homme © Organisation mondiale de la Santé animale</a:t>
            </a:r>
          </a:p>
          <a:p>
            <a:endParaRPr lang="fr-FR"/>
          </a:p>
          <a:p>
            <a:r>
              <a:rPr lang="fr-FR"/>
              <a:t>Les zoonoses sont des maladies ou infections qui se transmettent des animaux vertébrés à l'homme, et vice versa. Les pathogènes en cause peuvent être des bactéries, des virus ou des parasites. La transmission de ces maladies se fait soit directement, lors d'un contact entre un animal et un être humain, soit indirectement par voie alimentaire ou par l’intermédiaire d'un vecteur (insectes,</a:t>
            </a:r>
            <a:r>
              <a:rPr lang="fr-FR" baseline="0"/>
              <a:t> arachnides</a:t>
            </a:r>
            <a:r>
              <a:rPr lang="fr-FR"/>
              <a:t>…). </a:t>
            </a:r>
          </a:p>
          <a:p>
            <a:endParaRPr lang="fr-FR" baseline="0"/>
          </a:p>
          <a:p>
            <a:pPr marL="0" marR="0" lvl="0" indent="0" algn="l" defTabSz="914400" rtl="0" eaLnBrk="1" fontAlgn="auto" latinLnBrk="0" hangingPunct="1">
              <a:lnSpc>
                <a:spcPct val="100000"/>
              </a:lnSpc>
              <a:spcBef>
                <a:spcPts val="0"/>
              </a:spcBef>
              <a:spcAft>
                <a:spcPts val="0"/>
              </a:spcAft>
              <a:buClrTx/>
              <a:buSzTx/>
              <a:buFontTx/>
              <a:buNone/>
              <a:tabLst/>
              <a:defRPr/>
            </a:pPr>
            <a:r>
              <a:rPr lang="fr-FR"/>
              <a:t>Selon l’organisation</a:t>
            </a:r>
            <a:r>
              <a:rPr lang="fr-FR" baseline="0"/>
              <a:t> mondiale de la santé animale 60 % des maladies infectieuses humaines sont zoonotiques.</a:t>
            </a:r>
          </a:p>
          <a:p>
            <a:endParaRPr lang="fr-FR"/>
          </a:p>
          <a:p>
            <a:r>
              <a:rPr lang="fr-FR"/>
              <a:t>Selon l’organisation</a:t>
            </a:r>
            <a:r>
              <a:rPr lang="fr-FR" baseline="0"/>
              <a:t> mondiale de la santé animale 75% des agents pathogènes des maladies infectieuses humaines émergentes (comme Ebola, le VIH, la grippe) sont d’origine animale.</a:t>
            </a:r>
          </a:p>
          <a:p>
            <a:r>
              <a:rPr lang="fr-FR"/>
              <a:t>Ces maladies émergentes, selon l'Office international des épizooties, sont, depuis 2006, des « infections nouvelles, causées par l'évolution ou la modification  (bactérie, virus) ou d'un parasite existant. » Le caractère « nouveau » de la maladie se traduit par exemple par un changement d'hôtes, de vecteur, de pathogénicité ou de souche.</a:t>
            </a:r>
          </a:p>
          <a:p>
            <a:r>
              <a:rPr lang="fr-FR"/>
              <a:t>Exemple les différents variant du </a:t>
            </a:r>
            <a:r>
              <a:rPr lang="fr-FR" err="1"/>
              <a:t>Covid</a:t>
            </a:r>
            <a:endParaRPr lang="fr-FR"/>
          </a:p>
          <a:p>
            <a:endParaRPr lang="fr-FR"/>
          </a:p>
          <a:p>
            <a:r>
              <a:rPr lang="fr-FR"/>
              <a:t>Selon l’organisation</a:t>
            </a:r>
            <a:r>
              <a:rPr lang="fr-FR" baseline="0"/>
              <a:t> mondiale de la santé animale 5 nouvelles maladies humaines apparaissent tous les ans, 3 d’entre elles sont d’origine animale.</a:t>
            </a:r>
          </a:p>
          <a:p>
            <a:endParaRPr lang="fr-FR" baseline="0"/>
          </a:p>
          <a:p>
            <a:pPr marL="0" marR="0" lvl="0" indent="0" algn="l" defTabSz="914400" rtl="0" eaLnBrk="1" fontAlgn="auto" latinLnBrk="0" hangingPunct="1">
              <a:lnSpc>
                <a:spcPct val="100000"/>
              </a:lnSpc>
              <a:spcBef>
                <a:spcPts val="0"/>
              </a:spcBef>
              <a:spcAft>
                <a:spcPts val="0"/>
              </a:spcAft>
              <a:buClrTx/>
              <a:buSzTx/>
              <a:buFontTx/>
              <a:buNone/>
              <a:tabLst/>
              <a:defRPr/>
            </a:pPr>
            <a:r>
              <a:rPr lang="fr-FR" b="1" baseline="0"/>
              <a:t>Que pensez-vous de ces chiffres ? Est-ce que ça vous étonne ? Est-ce que vous aviez conscience de notre lien aussi fort avec les animaux et notre environnement ?</a:t>
            </a:r>
            <a:endParaRPr lang="fr-FR" b="1"/>
          </a:p>
          <a:p>
            <a:endParaRPr lang="fr-FR" b="1"/>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a:p>
          <a:p>
            <a:endParaRPr lang="fr-FR" b="1" baseline="0"/>
          </a:p>
        </p:txBody>
      </p:sp>
      <p:sp>
        <p:nvSpPr>
          <p:cNvPr id="4" name="Espace réservé du numéro de diapositive 3"/>
          <p:cNvSpPr>
            <a:spLocks noGrp="1"/>
          </p:cNvSpPr>
          <p:nvPr>
            <p:ph type="sldNum" sz="quarter" idx="10"/>
          </p:nvPr>
        </p:nvSpPr>
        <p:spPr/>
        <p:txBody>
          <a:bodyPr/>
          <a:lstStyle/>
          <a:p>
            <a:fld id="{18DD60D9-D72C-4B5D-B2A2-EBDA22FEC434}" type="slidenum">
              <a:rPr lang="fr-FR" smtClean="0"/>
              <a:t>7</a:t>
            </a:fld>
            <a:endParaRPr lang="fr-FR"/>
          </a:p>
        </p:txBody>
      </p:sp>
    </p:spTree>
    <p:extLst>
      <p:ext uri="{BB962C8B-B14F-4D97-AF65-F5344CB8AC3E}">
        <p14:creationId xmlns:p14="http://schemas.microsoft.com/office/powerpoint/2010/main" val="4258907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baseline="0"/>
              <a:t>Est-ce que vous connaissez des zoonoses ? Avez-vous déjà été confrontés à une zoonose ? Si oui, laquelle ?</a:t>
            </a:r>
          </a:p>
          <a:p>
            <a:endParaRPr lang="fr-FR" b="1" baseline="0"/>
          </a:p>
          <a:p>
            <a:r>
              <a:rPr lang="fr-FR" b="0" baseline="0"/>
              <a:t>Nous allons voir des exemples de zoonoses connues pour que vous réussissiez un peu mieux à vous représenter ce que c’est.</a:t>
            </a:r>
            <a:endParaRPr lang="fr-FR" b="0"/>
          </a:p>
          <a:p>
            <a:endParaRPr lang="fr-FR"/>
          </a:p>
          <a:p>
            <a:r>
              <a:rPr lang="fr-FR"/>
              <a:t>- </a:t>
            </a:r>
            <a:r>
              <a:rPr lang="fr-FR" baseline="0"/>
              <a:t>La rage </a:t>
            </a:r>
            <a:r>
              <a:rPr lang="fr-FR"/>
              <a:t>reste une maladie très répandue dans le monde, responsable de dizaines de milliers de morts chaque année. Elle est le plus souvent transmise par les chiens. En Europe, les chauves-souris, qui hébergent des virus différents de ceux du chien ou du renard, sont particulièrement surveillées. La rage peut être prévenue efficacement par la vaccination mais est toujours mortelle une fois les premiers signes de la maladie déclarés. La vaccination contre la rage est recommandée aux personnes présentant un risque important d’être en contact avec des animaux contaminés, notamment les</a:t>
            </a:r>
            <a:r>
              <a:rPr lang="fr-FR" baseline="0"/>
              <a:t> personnes fréquemment en lien avec les animaux (vétérinaires, garde-forestier, pompiers…), résidant dans des régions où la maladie est fréquente…</a:t>
            </a:r>
          </a:p>
          <a:p>
            <a:endParaRPr lang="fr-FR" baseline="0"/>
          </a:p>
          <a:p>
            <a:r>
              <a:rPr lang="fr-FR" baseline="0"/>
              <a:t>- La plupart du temps les virus aviaires n’infectent pas les Hommes  mais certains y parviennent (comme le H5N1 en Asie par exemple). Pour l’instant ces virus ne se transmettent que de l’animal à l’homme via </a:t>
            </a:r>
            <a:r>
              <a:rPr lang="fr-FR" b="1" i="0" baseline="0"/>
              <a:t>des</a:t>
            </a:r>
            <a:r>
              <a:rPr lang="fr-FR" b="1" i="0">
                <a:solidFill>
                  <a:srgbClr val="414141"/>
                </a:solidFill>
                <a:effectLst/>
                <a:latin typeface="Merriweather" panose="020B0604020202020204" pitchFamily="2" charset="0"/>
              </a:rPr>
              <a:t> contacts étroits, prolongés et répétés, avec des sécrétions respiratoires ou des déjections d’animaux dans des espaces confinés.</a:t>
            </a:r>
            <a:r>
              <a:rPr lang="fr-FR" b="1" i="0" baseline="0"/>
              <a:t> </a:t>
            </a:r>
            <a:r>
              <a:rPr lang="fr-FR" b="0" i="0" baseline="0"/>
              <a:t>L</a:t>
            </a:r>
            <a:r>
              <a:rPr lang="fr-FR" baseline="0"/>
              <a:t>’inquiétude des chercheurs concernant ces virus est qu’ils mutent, qu’ils évoluent et qu’ils finissent par se transmettre d’homme à homme. Pour éviter une pandémie, les autorités sont strictes vis-à-vis de ces virus et malheureusement quand un virus aviaire touche un élevage, généralement tous les animaux de l’élevage sont abattus, cela permet d’éviter les mutations du virus et de diminuer les risques. </a:t>
            </a:r>
          </a:p>
          <a:p>
            <a:endParaRPr lang="fr-FR" baseline="0"/>
          </a:p>
          <a:p>
            <a:pPr marL="171450" indent="-171450">
              <a:buFontTx/>
              <a:buChar char="-"/>
            </a:pPr>
            <a:r>
              <a:rPr lang="fr-FR" baseline="0"/>
              <a:t>L’échinococcose se</a:t>
            </a:r>
            <a:r>
              <a:rPr lang="fr-FR"/>
              <a:t> caractérise par des kystes remplis de parasites, au sein des organes comme</a:t>
            </a:r>
            <a:r>
              <a:rPr lang="fr-FR" baseline="0"/>
              <a:t> </a:t>
            </a:r>
            <a:r>
              <a:rPr lang="fr-FR"/>
              <a:t>le foie</a:t>
            </a:r>
            <a:r>
              <a:rPr lang="fr-FR" baseline="0"/>
              <a:t> </a:t>
            </a:r>
            <a:r>
              <a:rPr lang="fr-FR"/>
              <a:t>et les</a:t>
            </a:r>
            <a:r>
              <a:rPr lang="fr-FR" baseline="0"/>
              <a:t> poumons. </a:t>
            </a:r>
            <a:r>
              <a:rPr lang="fr-FR"/>
              <a:t>Les échinocoques sont des</a:t>
            </a:r>
            <a:r>
              <a:rPr lang="fr-FR" baseline="0"/>
              <a:t> </a:t>
            </a:r>
            <a:r>
              <a:rPr lang="fr-FR"/>
              <a:t>parasites des renards ou des chiens, et, plus rarement, des chats. Le renard</a:t>
            </a:r>
            <a:r>
              <a:rPr lang="fr-FR" baseline="0"/>
              <a:t> par exemple</a:t>
            </a:r>
            <a:r>
              <a:rPr lang="fr-FR"/>
              <a:t> s'infeste en mangeant des rongeurs parasités,</a:t>
            </a:r>
            <a:r>
              <a:rPr lang="fr-FR" baseline="0"/>
              <a:t> des œufs se retrouvent alors dans les selles du renard </a:t>
            </a:r>
            <a:r>
              <a:rPr lang="fr-FR"/>
              <a:t>; l'homme se contamine avec les baies sauvages non lavées et souillées par le renard, ou bien en manipulant le renard mort. Quand c’est un chien ça</a:t>
            </a:r>
            <a:r>
              <a:rPr lang="fr-FR" baseline="0"/>
              <a:t> peut être simplement en le caressant par exemple ou en mangeant des légumes souillés par ses selles.</a:t>
            </a:r>
          </a:p>
          <a:p>
            <a:pPr marL="0" indent="0">
              <a:buFontTx/>
              <a:buNone/>
            </a:pPr>
            <a:endParaRPr lang="fr-FR" baseline="0"/>
          </a:p>
          <a:p>
            <a:pPr marL="0" indent="0">
              <a:buFontTx/>
              <a:buNone/>
            </a:pPr>
            <a:r>
              <a:rPr lang="fr-FR" baseline="0"/>
              <a:t>La teigne = champignons qui grattent transmis par les chats.</a:t>
            </a:r>
            <a:endParaRPr lang="fr-FR"/>
          </a:p>
          <a:p>
            <a:endParaRPr lang="fr-F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a:p>
        </p:txBody>
      </p:sp>
      <p:sp>
        <p:nvSpPr>
          <p:cNvPr id="4" name="Espace réservé du numéro de diapositive 3"/>
          <p:cNvSpPr>
            <a:spLocks noGrp="1"/>
          </p:cNvSpPr>
          <p:nvPr>
            <p:ph type="sldNum" sz="quarter" idx="10"/>
          </p:nvPr>
        </p:nvSpPr>
        <p:spPr/>
        <p:txBody>
          <a:bodyPr/>
          <a:lstStyle/>
          <a:p>
            <a:fld id="{18DD60D9-D72C-4B5D-B2A2-EBDA22FEC434}" type="slidenum">
              <a:rPr lang="fr-FR" smtClean="0"/>
              <a:t>8</a:t>
            </a:fld>
            <a:endParaRPr lang="fr-FR"/>
          </a:p>
        </p:txBody>
      </p:sp>
    </p:spTree>
    <p:extLst>
      <p:ext uri="{BB962C8B-B14F-4D97-AF65-F5344CB8AC3E}">
        <p14:creationId xmlns:p14="http://schemas.microsoft.com/office/powerpoint/2010/main" val="2855014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a:t>Les problèmes de santé peuvent être liés au manque de sécurité sanitaire et de moyens. Ces problèmes de santé pouvant évidemment toucher la santé animale, environnementale et humaine.</a:t>
            </a:r>
          </a:p>
          <a:p>
            <a:endParaRPr lang="fr-FR" baseline="0"/>
          </a:p>
          <a:p>
            <a:r>
              <a:rPr lang="fr-FR" baseline="0"/>
              <a:t>Nous allons essayer de comprendre les causes et de trouver les solutions et pour cela nous allons nous appuyer sur une vidéo créée par AVSF.</a:t>
            </a:r>
          </a:p>
          <a:p>
            <a:endParaRPr lang="fr-FR"/>
          </a:p>
        </p:txBody>
      </p:sp>
      <p:sp>
        <p:nvSpPr>
          <p:cNvPr id="4" name="Espace réservé du numéro de diapositive 3"/>
          <p:cNvSpPr>
            <a:spLocks noGrp="1"/>
          </p:cNvSpPr>
          <p:nvPr>
            <p:ph type="sldNum" sz="quarter" idx="10"/>
          </p:nvPr>
        </p:nvSpPr>
        <p:spPr/>
        <p:txBody>
          <a:bodyPr/>
          <a:lstStyle/>
          <a:p>
            <a:fld id="{18DD60D9-D72C-4B5D-B2A2-EBDA22FEC434}" type="slidenum">
              <a:rPr lang="fr-FR" smtClean="0"/>
              <a:t>9</a:t>
            </a:fld>
            <a:endParaRPr lang="fr-FR"/>
          </a:p>
        </p:txBody>
      </p:sp>
    </p:spTree>
    <p:extLst>
      <p:ext uri="{BB962C8B-B14F-4D97-AF65-F5344CB8AC3E}">
        <p14:creationId xmlns:p14="http://schemas.microsoft.com/office/powerpoint/2010/main" val="360746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VERTURE">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D7170D19-62EA-E841-16F8-D95CEE8AE54F}"/>
              </a:ext>
            </a:extLst>
          </p:cNvPr>
          <p:cNvSpPr>
            <a:spLocks noGrp="1"/>
          </p:cNvSpPr>
          <p:nvPr>
            <p:ph type="body" sz="quarter" idx="10" hasCustomPrompt="1"/>
          </p:nvPr>
        </p:nvSpPr>
        <p:spPr>
          <a:xfrm>
            <a:off x="2446582" y="2801427"/>
            <a:ext cx="4543425" cy="1413171"/>
          </a:xfrm>
          <a:prstGeom prst="rect">
            <a:avLst/>
          </a:prstGeom>
          <a:solidFill>
            <a:schemeClr val="bg1"/>
          </a:solidFill>
        </p:spPr>
        <p:txBody>
          <a:bodyPr tIns="144000" bIns="144000" anchor="ctr" anchorCtr="0">
            <a:spAutoFit/>
          </a:bodyPr>
          <a:lstStyle>
            <a:lvl1pPr>
              <a:defRPr sz="4000" baseline="0">
                <a:solidFill>
                  <a:srgbClr val="005848"/>
                </a:solidFill>
                <a:latin typeface="Geomanist-BlackItalic" panose="02000503000000020004" pitchFamily="2" charset="77"/>
              </a:defRPr>
            </a:lvl1pPr>
          </a:lstStyle>
          <a:p>
            <a:pPr lvl="0"/>
            <a:r>
              <a:rPr lang="fr-FR"/>
              <a:t>Titre principal</a:t>
            </a:r>
            <a:br>
              <a:rPr lang="fr-FR"/>
            </a:br>
            <a:r>
              <a:rPr lang="fr-FR"/>
              <a:t>de la présentation</a:t>
            </a:r>
          </a:p>
        </p:txBody>
      </p:sp>
      <p:sp>
        <p:nvSpPr>
          <p:cNvPr id="12" name="Espace réservé du texte 11">
            <a:extLst>
              <a:ext uri="{FF2B5EF4-FFF2-40B4-BE49-F238E27FC236}">
                <a16:creationId xmlns:a16="http://schemas.microsoft.com/office/drawing/2014/main" id="{C0F12F6A-8472-05EE-C77D-97F1F498EA5C}"/>
              </a:ext>
            </a:extLst>
          </p:cNvPr>
          <p:cNvSpPr>
            <a:spLocks noGrp="1"/>
          </p:cNvSpPr>
          <p:nvPr>
            <p:ph type="body" sz="quarter" idx="11" hasCustomPrompt="1"/>
          </p:nvPr>
        </p:nvSpPr>
        <p:spPr>
          <a:xfrm>
            <a:off x="2446582" y="4340930"/>
            <a:ext cx="4543425" cy="573335"/>
          </a:xfrm>
          <a:prstGeom prst="rect">
            <a:avLst/>
          </a:prstGeom>
          <a:solidFill>
            <a:schemeClr val="bg1"/>
          </a:solidFill>
        </p:spPr>
        <p:txBody>
          <a:bodyPr lIns="108000" tIns="108000" rIns="108000" bIns="108000" anchor="ctr" anchorCtr="0">
            <a:spAutoFit/>
          </a:bodyPr>
          <a:lstStyle>
            <a:lvl1pPr>
              <a:defRPr baseline="0">
                <a:latin typeface="Geomanist-BlackItalic" panose="02000503000000020004" pitchFamily="2" charset="77"/>
              </a:defRPr>
            </a:lvl1pPr>
          </a:lstStyle>
          <a:p>
            <a:pPr lvl="0"/>
            <a:r>
              <a:rPr lang="fr-FR"/>
              <a:t>Sous-titre ou titre secondaire</a:t>
            </a:r>
          </a:p>
        </p:txBody>
      </p:sp>
    </p:spTree>
    <p:extLst>
      <p:ext uri="{BB962C8B-B14F-4D97-AF65-F5344CB8AC3E}">
        <p14:creationId xmlns:p14="http://schemas.microsoft.com/office/powerpoint/2010/main" val="927091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p:bg>
      <p:bgPr>
        <a:solidFill>
          <a:schemeClr val="bg1"/>
        </a:solidFill>
        <a:effectLst/>
      </p:bgPr>
    </p:bg>
    <p:spTree>
      <p:nvGrpSpPr>
        <p:cNvPr id="1" name=""/>
        <p:cNvGrpSpPr/>
        <p:nvPr/>
      </p:nvGrpSpPr>
      <p:grpSpPr>
        <a:xfrm>
          <a:off x="0" y="0"/>
          <a:ext cx="0" cy="0"/>
          <a:chOff x="0" y="0"/>
          <a:chExt cx="0" cy="0"/>
        </a:xfrm>
      </p:grpSpPr>
      <p:sp>
        <p:nvSpPr>
          <p:cNvPr id="10" name="bg object 16">
            <a:extLst>
              <a:ext uri="{FF2B5EF4-FFF2-40B4-BE49-F238E27FC236}">
                <a16:creationId xmlns:a16="http://schemas.microsoft.com/office/drawing/2014/main" id="{05FB77AF-7753-B798-3281-F4F23257587E}"/>
              </a:ext>
            </a:extLst>
          </p:cNvPr>
          <p:cNvSpPr/>
          <p:nvPr userDrawn="1"/>
        </p:nvSpPr>
        <p:spPr>
          <a:xfrm>
            <a:off x="0" y="1458097"/>
            <a:ext cx="9144000" cy="4886103"/>
          </a:xfrm>
          <a:custGeom>
            <a:avLst/>
            <a:gdLst/>
            <a:ahLst/>
            <a:cxnLst/>
            <a:rect l="l" t="t" r="r" b="b"/>
            <a:pathLst>
              <a:path w="10692130" h="5483225">
                <a:moveTo>
                  <a:pt x="10692003" y="0"/>
                </a:moveTo>
                <a:lnTo>
                  <a:pt x="0" y="0"/>
                </a:lnTo>
                <a:lnTo>
                  <a:pt x="0" y="5482793"/>
                </a:lnTo>
                <a:lnTo>
                  <a:pt x="10692003" y="5482793"/>
                </a:lnTo>
                <a:lnTo>
                  <a:pt x="10692003" y="0"/>
                </a:lnTo>
                <a:close/>
              </a:path>
            </a:pathLst>
          </a:custGeom>
          <a:solidFill>
            <a:srgbClr val="E2F4FD"/>
          </a:solidFill>
        </p:spPr>
        <p:txBody>
          <a:bodyPr wrap="square" lIns="0" tIns="0" rIns="0" bIns="0" rtlCol="0"/>
          <a:lstStyle/>
          <a:p>
            <a:endParaRPr/>
          </a:p>
        </p:txBody>
      </p:sp>
      <p:sp>
        <p:nvSpPr>
          <p:cNvPr id="5" name="Footer Placeholder 4"/>
          <p:cNvSpPr>
            <a:spLocks noGrp="1"/>
          </p:cNvSpPr>
          <p:nvPr>
            <p:ph type="ftr" sz="quarter" idx="11"/>
          </p:nvPr>
        </p:nvSpPr>
        <p:spPr>
          <a:xfrm>
            <a:off x="-1" y="6474941"/>
            <a:ext cx="9143999" cy="383058"/>
          </a:xfrm>
          <a:prstGeom prst="rect">
            <a:avLst/>
          </a:prstGeom>
        </p:spPr>
        <p:txBody>
          <a:bodyPr anchor="t" anchorCtr="1"/>
          <a:lstStyle>
            <a:lvl1pPr>
              <a:defRPr sz="1200" baseline="0">
                <a:solidFill>
                  <a:srgbClr val="009F4D"/>
                </a:solidFill>
                <a:latin typeface="Geomanist-BlackItalic" panose="02000503000000020004" pitchFamily="2" charset="77"/>
              </a:defRPr>
            </a:lvl1pPr>
          </a:lstStyle>
          <a:p>
            <a:r>
              <a:rPr lang="fr-FR"/>
              <a:t>Mai </a:t>
            </a:r>
            <a:r>
              <a:rPr lang="fr-FR" spc="-20"/>
              <a:t>2022</a:t>
            </a:r>
          </a:p>
          <a:p>
            <a:endParaRPr lang="fr-FR"/>
          </a:p>
        </p:txBody>
      </p:sp>
      <p:sp>
        <p:nvSpPr>
          <p:cNvPr id="7" name="object 6">
            <a:extLst>
              <a:ext uri="{FF2B5EF4-FFF2-40B4-BE49-F238E27FC236}">
                <a16:creationId xmlns:a16="http://schemas.microsoft.com/office/drawing/2014/main" id="{0AD6452E-74D1-E765-5843-8021579A6D13}"/>
              </a:ext>
            </a:extLst>
          </p:cNvPr>
          <p:cNvSpPr/>
          <p:nvPr userDrawn="1"/>
        </p:nvSpPr>
        <p:spPr>
          <a:xfrm>
            <a:off x="0" y="0"/>
            <a:ext cx="9144000" cy="1458097"/>
          </a:xfrm>
          <a:custGeom>
            <a:avLst/>
            <a:gdLst/>
            <a:ahLst/>
            <a:cxnLst/>
            <a:rect l="l" t="t" r="r" b="b"/>
            <a:pathLst>
              <a:path w="10692130" h="1620520">
                <a:moveTo>
                  <a:pt x="10692003" y="0"/>
                </a:moveTo>
                <a:lnTo>
                  <a:pt x="0" y="0"/>
                </a:lnTo>
                <a:lnTo>
                  <a:pt x="0" y="1619999"/>
                </a:lnTo>
                <a:lnTo>
                  <a:pt x="10692003" y="1619999"/>
                </a:lnTo>
                <a:lnTo>
                  <a:pt x="10692003" y="0"/>
                </a:lnTo>
                <a:close/>
              </a:path>
            </a:pathLst>
          </a:custGeom>
          <a:solidFill>
            <a:srgbClr val="006352"/>
          </a:solidFill>
        </p:spPr>
        <p:txBody>
          <a:bodyPr wrap="square" lIns="0" tIns="0" rIns="0" bIns="0" rtlCol="0"/>
          <a:lstStyle>
            <a:defPPr>
              <a:defRPr kern="0"/>
            </a:defPPr>
          </a:lstStyle>
          <a:p>
            <a:endParaRPr/>
          </a:p>
        </p:txBody>
      </p:sp>
      <p:pic>
        <p:nvPicPr>
          <p:cNvPr id="8" name="Image 7">
            <a:extLst>
              <a:ext uri="{FF2B5EF4-FFF2-40B4-BE49-F238E27FC236}">
                <a16:creationId xmlns:a16="http://schemas.microsoft.com/office/drawing/2014/main" id="{3CE48C4E-CBEB-A627-3A3C-9BC4F3AC6528}"/>
              </a:ext>
            </a:extLst>
          </p:cNvPr>
          <p:cNvPicPr>
            <a:picLocks noChangeAspect="1"/>
          </p:cNvPicPr>
          <p:nvPr userDrawn="1"/>
        </p:nvPicPr>
        <p:blipFill>
          <a:blip r:embed="rId2"/>
          <a:stretch>
            <a:fillRect/>
          </a:stretch>
        </p:blipFill>
        <p:spPr>
          <a:xfrm>
            <a:off x="273098" y="293383"/>
            <a:ext cx="1739803" cy="940740"/>
          </a:xfrm>
          <a:prstGeom prst="rect">
            <a:avLst/>
          </a:prstGeom>
        </p:spPr>
      </p:pic>
      <p:sp>
        <p:nvSpPr>
          <p:cNvPr id="17" name="Espace réservé du texte 16">
            <a:extLst>
              <a:ext uri="{FF2B5EF4-FFF2-40B4-BE49-F238E27FC236}">
                <a16:creationId xmlns:a16="http://schemas.microsoft.com/office/drawing/2014/main" id="{7127A5DC-335B-E1C0-790A-7644E4AD577A}"/>
              </a:ext>
            </a:extLst>
          </p:cNvPr>
          <p:cNvSpPr>
            <a:spLocks noGrp="1"/>
          </p:cNvSpPr>
          <p:nvPr>
            <p:ph type="body" sz="quarter" idx="12" hasCustomPrompt="1"/>
          </p:nvPr>
        </p:nvSpPr>
        <p:spPr>
          <a:xfrm>
            <a:off x="2445025" y="293383"/>
            <a:ext cx="6341786" cy="940740"/>
          </a:xfrm>
          <a:prstGeom prst="rect">
            <a:avLst/>
          </a:prstGeom>
        </p:spPr>
        <p:txBody>
          <a:bodyPr anchor="ctr" anchorCtr="0"/>
          <a:lstStyle>
            <a:lvl1pPr>
              <a:spcBef>
                <a:spcPts val="0"/>
              </a:spcBef>
              <a:defRPr sz="1800">
                <a:solidFill>
                  <a:schemeClr val="bg1"/>
                </a:solidFill>
                <a:latin typeface="Geomanist Bold" panose="02000503000000020004" pitchFamily="2" charset="77"/>
              </a:defRPr>
            </a:lvl1pPr>
            <a:lvl2pPr>
              <a:defRPr sz="1800">
                <a:solidFill>
                  <a:schemeClr val="bg1"/>
                </a:solidFill>
                <a:latin typeface="Geomanist Bold" panose="02000503000000020004" pitchFamily="2" charset="77"/>
              </a:defRPr>
            </a:lvl2pPr>
            <a:lvl3pPr>
              <a:defRPr sz="1800">
                <a:solidFill>
                  <a:schemeClr val="bg1"/>
                </a:solidFill>
                <a:latin typeface="Geomanist Bold" panose="02000503000000020004" pitchFamily="2" charset="77"/>
              </a:defRPr>
            </a:lvl3pPr>
            <a:lvl4pPr>
              <a:defRPr sz="1800">
                <a:solidFill>
                  <a:schemeClr val="bg1"/>
                </a:solidFill>
                <a:latin typeface="Geomanist Bold" panose="02000503000000020004" pitchFamily="2" charset="77"/>
              </a:defRPr>
            </a:lvl4pPr>
            <a:lvl5pPr>
              <a:defRPr sz="1800">
                <a:solidFill>
                  <a:schemeClr val="bg1"/>
                </a:solidFill>
                <a:latin typeface="Geomanist Bold" panose="02000503000000020004" pitchFamily="2" charset="77"/>
              </a:defRPr>
            </a:lvl5pPr>
          </a:lstStyle>
          <a:p>
            <a:pPr lvl="0"/>
            <a:r>
              <a:rPr lang="fr-FR"/>
              <a:t>Titre</a:t>
            </a:r>
          </a:p>
        </p:txBody>
      </p:sp>
    </p:spTree>
    <p:extLst>
      <p:ext uri="{BB962C8B-B14F-4D97-AF65-F5344CB8AC3E}">
        <p14:creationId xmlns:p14="http://schemas.microsoft.com/office/powerpoint/2010/main" val="3089525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8856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848"/>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03D739F-800E-6CDD-70F4-985E93585291}"/>
              </a:ext>
            </a:extLst>
          </p:cNvPr>
          <p:cNvPicPr>
            <a:picLocks noChangeAspect="1"/>
          </p:cNvPicPr>
          <p:nvPr userDrawn="1"/>
        </p:nvPicPr>
        <p:blipFill>
          <a:blip r:embed="rId5"/>
          <a:stretch>
            <a:fillRect/>
          </a:stretch>
        </p:blipFill>
        <p:spPr>
          <a:xfrm>
            <a:off x="467371" y="467930"/>
            <a:ext cx="2057400" cy="1112470"/>
          </a:xfrm>
          <a:prstGeom prst="rect">
            <a:avLst/>
          </a:prstGeom>
        </p:spPr>
      </p:pic>
    </p:spTree>
    <p:extLst>
      <p:ext uri="{BB962C8B-B14F-4D97-AF65-F5344CB8AC3E}">
        <p14:creationId xmlns:p14="http://schemas.microsoft.com/office/powerpoint/2010/main" val="13735134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hf sldNum="0" hdr="0" dt="0"/>
  <p:txStyles>
    <p:titleStyle>
      <a:lvl1pPr marL="0" algn="l" defTabSz="914400" rtl="0" eaLnBrk="1" latinLnBrk="0" hangingPunct="1">
        <a:lnSpc>
          <a:spcPts val="3950"/>
        </a:lnSpc>
        <a:spcBef>
          <a:spcPts val="0"/>
        </a:spcBef>
        <a:buNone/>
        <a:defRPr sz="4400" kern="1200">
          <a:solidFill>
            <a:srgbClr val="005848"/>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500" kern="1200" baseline="0">
          <a:solidFill>
            <a:srgbClr val="00584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3u1oSnxfj74"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avsf.org/en/agro-ecology-vs-industrial-agricultur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vgVrnsNCKd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vague 1">
            <a:extLst>
              <a:ext uri="{FF2B5EF4-FFF2-40B4-BE49-F238E27FC236}">
                <a16:creationId xmlns:a16="http://schemas.microsoft.com/office/drawing/2014/main" id="{5CB42098-2390-847C-57C8-90DBD5B1F062}"/>
              </a:ext>
            </a:extLst>
          </p:cNvPr>
          <p:cNvSpPr/>
          <p:nvPr/>
        </p:nvSpPr>
        <p:spPr>
          <a:xfrm rot="16200000">
            <a:off x="4131299" y="1205593"/>
            <a:ext cx="6858000" cy="4446815"/>
          </a:xfrm>
          <a:prstGeom prst="doubleWave">
            <a:avLst/>
          </a:prstGeom>
          <a:solidFill>
            <a:srgbClr val="03A6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058" y="2337846"/>
            <a:ext cx="2324153" cy="2324153"/>
          </a:xfrm>
          <a:prstGeom prst="rect">
            <a:avLst/>
          </a:prstGeom>
          <a:ln>
            <a:solidFill>
              <a:srgbClr val="F9FCFD"/>
            </a:solidFill>
          </a:ln>
        </p:spPr>
      </p:pic>
      <p:sp>
        <p:nvSpPr>
          <p:cNvPr id="3" name="ZoneTexte 4">
            <a:extLst>
              <a:ext uri="{FF2B5EF4-FFF2-40B4-BE49-F238E27FC236}">
                <a16:creationId xmlns:a16="http://schemas.microsoft.com/office/drawing/2014/main" id="{06CFBC5C-EE89-0019-B48B-85F715872375}"/>
              </a:ext>
            </a:extLst>
          </p:cNvPr>
          <p:cNvSpPr txBox="1"/>
          <p:nvPr/>
        </p:nvSpPr>
        <p:spPr>
          <a:xfrm>
            <a:off x="694830" y="2657492"/>
            <a:ext cx="3945913" cy="911019"/>
          </a:xfrm>
          <a:prstGeom prst="rect">
            <a:avLst/>
          </a:prstGeom>
          <a:noFill/>
          <a:effectLst>
            <a:glow rad="215900">
              <a:srgbClr val="D3A029">
                <a:alpha val="60000"/>
              </a:srgbClr>
            </a:glow>
            <a:innerShdw blurRad="63500" dist="50800" dir="13500000">
              <a:srgbClr val="D3A029"/>
            </a:innerShdw>
            <a:reflection blurRad="6350" stA="82000" endPos="35000" dir="5400000" sy="-100000" algn="bl" rotWithShape="0"/>
          </a:effectLst>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lnSpc>
                <a:spcPct val="110000"/>
              </a:lnSpc>
              <a:spcBef>
                <a:spcPts val="0"/>
              </a:spcBef>
              <a:spcAft>
                <a:spcPts val="0"/>
              </a:spcAft>
              <a:buSzPts val="3200"/>
              <a:buNone/>
            </a:pPr>
            <a:r>
              <a:rPr lang="fr-FR" sz="3200" b="1">
                <a:ln w="12700" cmpd="sng">
                  <a:solidFill>
                    <a:srgbClr val="279B48"/>
                  </a:solidFill>
                  <a:prstDash val="solid"/>
                </a:ln>
                <a:solidFill>
                  <a:srgbClr val="F9FCFD"/>
                </a:solidFill>
                <a:latin typeface="Gill Sans" panose="020B0604020202020204" charset="0"/>
              </a:rPr>
              <a:t>Objectif 2030</a:t>
            </a:r>
            <a:endParaRPr lang="fr-FR" sz="3200" b="1">
              <a:ln w="12700" cmpd="sng">
                <a:solidFill>
                  <a:srgbClr val="279B48"/>
                </a:solidFill>
                <a:prstDash val="solid"/>
              </a:ln>
              <a:solidFill>
                <a:srgbClr val="F9FCFD"/>
              </a:solidFill>
              <a:effectLst>
                <a:outerShdw blurRad="50800" dist="38100" dir="2700000" algn="tl" rotWithShape="0">
                  <a:srgbClr val="D3A029">
                    <a:alpha val="40000"/>
                  </a:srgbClr>
                </a:outerShdw>
              </a:effectLst>
              <a:latin typeface="Gill Sans" panose="020B0604020202020204" charset="0"/>
            </a:endParaRPr>
          </a:p>
          <a:p>
            <a:endParaRPr lang="fr-FR">
              <a:solidFill>
                <a:srgbClr val="F2F2F2"/>
              </a:solidFill>
            </a:endParaRPr>
          </a:p>
        </p:txBody>
      </p:sp>
      <p:sp>
        <p:nvSpPr>
          <p:cNvPr id="4" name="ZoneTexte 7">
            <a:extLst>
              <a:ext uri="{FF2B5EF4-FFF2-40B4-BE49-F238E27FC236}">
                <a16:creationId xmlns:a16="http://schemas.microsoft.com/office/drawing/2014/main" id="{FE091984-7DAA-1D97-97F1-E909CDABEB2E}"/>
              </a:ext>
            </a:extLst>
          </p:cNvPr>
          <p:cNvSpPr txBox="1"/>
          <p:nvPr/>
        </p:nvSpPr>
        <p:spPr>
          <a:xfrm>
            <a:off x="626087" y="3429000"/>
            <a:ext cx="3945913" cy="923330"/>
          </a:xfrm>
          <a:prstGeom prst="rect">
            <a:avLst/>
          </a:prstGeom>
          <a:noFill/>
          <a:effectLst/>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a:solidFill>
                  <a:srgbClr val="F9FCFD"/>
                </a:solidFill>
                <a:latin typeface="Gill Sans" panose="020B0604020202020204"/>
              </a:rPr>
              <a:t>Donner aux individus les moyens de vivre une vie saine et promouvoir le bien-être à tous les âges</a:t>
            </a:r>
            <a:endParaRPr lang="fr-FR">
              <a:ln w="0"/>
              <a:solidFill>
                <a:srgbClr val="F9FCFD"/>
              </a:solidFill>
              <a:latin typeface="Gill Sans" panose="020B0604020202020204"/>
            </a:endParaRPr>
          </a:p>
        </p:txBody>
      </p:sp>
    </p:spTree>
    <p:extLst>
      <p:ext uri="{BB962C8B-B14F-4D97-AF65-F5344CB8AC3E}">
        <p14:creationId xmlns:p14="http://schemas.microsoft.com/office/powerpoint/2010/main" val="376839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uage 5">
            <a:extLst>
              <a:ext uri="{FF2B5EF4-FFF2-40B4-BE49-F238E27FC236}">
                <a16:creationId xmlns:a16="http://schemas.microsoft.com/office/drawing/2014/main" id="{75DC6126-99F1-8401-DA97-D59FD06B2CCA}"/>
              </a:ext>
            </a:extLst>
          </p:cNvPr>
          <p:cNvSpPr/>
          <p:nvPr/>
        </p:nvSpPr>
        <p:spPr>
          <a:xfrm>
            <a:off x="1421538" y="1230197"/>
            <a:ext cx="6284035" cy="5604235"/>
          </a:xfrm>
          <a:prstGeom prst="cloud">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rtl="0">
              <a:lnSpc>
                <a:spcPct val="110000"/>
              </a:lnSpc>
              <a:spcBef>
                <a:spcPts val="0"/>
              </a:spcBef>
              <a:spcAft>
                <a:spcPts val="0"/>
              </a:spcAft>
              <a:buSzPts val="3200"/>
              <a:buNone/>
            </a:pPr>
            <a:endParaRPr lang="fr-FR" b="1">
              <a:ln w="12700" cmpd="sng">
                <a:solidFill>
                  <a:srgbClr val="D3A029"/>
                </a:solidFill>
                <a:prstDash val="solid"/>
              </a:ln>
              <a:solidFill>
                <a:srgbClr val="F2F2F2"/>
              </a:solidFill>
              <a:effectLst>
                <a:outerShdw blurRad="50800" dist="38100" dir="2700000" algn="tl" rotWithShape="0">
                  <a:srgbClr val="D3A029">
                    <a:alpha val="40000"/>
                  </a:srgbClr>
                </a:outerShdw>
              </a:effectLst>
              <a:latin typeface="Gill Sans" panose="020B0604020202020204" charset="0"/>
            </a:endParaRPr>
          </a:p>
        </p:txBody>
      </p:sp>
      <p:sp>
        <p:nvSpPr>
          <p:cNvPr id="4" name="Titre 1"/>
          <p:cNvSpPr>
            <a:spLocks noGrp="1"/>
          </p:cNvSpPr>
          <p:nvPr>
            <p:ph type="ctrTitle" idx="4294967295"/>
          </p:nvPr>
        </p:nvSpPr>
        <p:spPr>
          <a:xfrm>
            <a:off x="3353956" y="2223098"/>
            <a:ext cx="2624624" cy="749389"/>
          </a:xfrm>
          <a:prstGeom prst="rect">
            <a:avLst/>
          </a:prstGeom>
        </p:spPr>
        <p:txBody>
          <a:bodyPr>
            <a:noAutofit/>
          </a:bodyPr>
          <a:lstStyle/>
          <a:p>
            <a:r>
              <a:rPr lang="fr-FR" sz="4000" b="1" cap="none">
                <a:solidFill>
                  <a:srgbClr val="279B48"/>
                </a:solidFill>
                <a:latin typeface="Gill Sans"/>
              </a:rPr>
              <a:t>ZOONOSES</a:t>
            </a:r>
          </a:p>
        </p:txBody>
      </p:sp>
      <p:pic>
        <p:nvPicPr>
          <p:cNvPr id="3" name="Image 2">
            <a:hlinkClick r:id="rId3"/>
          </p:cNvPr>
          <p:cNvPicPr>
            <a:picLocks noChangeAspect="1"/>
          </p:cNvPicPr>
          <p:nvPr/>
        </p:nvPicPr>
        <p:blipFill>
          <a:blip r:embed="rId4"/>
          <a:stretch>
            <a:fillRect/>
          </a:stretch>
        </p:blipFill>
        <p:spPr>
          <a:xfrm>
            <a:off x="2661438" y="3138150"/>
            <a:ext cx="3804234" cy="1993565"/>
          </a:xfrm>
          <a:prstGeom prst="rect">
            <a:avLst/>
          </a:prstGeom>
          <a:effectLst>
            <a:outerShdw blurRad="50800" dist="50800" dir="13440000" algn="ctr" rotWithShape="0">
              <a:srgbClr val="279B48"/>
            </a:outerShdw>
          </a:effectLst>
        </p:spPr>
      </p:pic>
      <p:pic>
        <p:nvPicPr>
          <p:cNvPr id="2" name="Image 1"/>
          <p:cNvPicPr>
            <a:picLocks noChangeAspect="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brightnessContrast bright="-40000" contrast="-20000"/>
                    </a14:imgEffect>
                  </a14:imgLayer>
                </a14:imgProps>
              </a:ext>
            </a:extLst>
          </a:blip>
          <a:stretch>
            <a:fillRect/>
          </a:stretch>
        </p:blipFill>
        <p:spPr>
          <a:xfrm>
            <a:off x="5276280" y="502182"/>
            <a:ext cx="3442950" cy="2898742"/>
          </a:xfrm>
          <a:prstGeom prst="rect">
            <a:avLst/>
          </a:prstGeom>
        </p:spPr>
      </p:pic>
    </p:spTree>
    <p:extLst>
      <p:ext uri="{BB962C8B-B14F-4D97-AF65-F5344CB8AC3E}">
        <p14:creationId xmlns:p14="http://schemas.microsoft.com/office/powerpoint/2010/main" val="2679653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3831797D-D178-42E8-8F07-D1425726A96E}"/>
              </a:ext>
            </a:extLst>
          </p:cNvPr>
          <p:cNvSpPr txBox="1">
            <a:spLocks/>
          </p:cNvSpPr>
          <p:nvPr/>
        </p:nvSpPr>
        <p:spPr>
          <a:xfrm>
            <a:off x="2678614" y="762043"/>
            <a:ext cx="6368488" cy="670831"/>
          </a:xfrm>
          <a:prstGeom prst="rect">
            <a:avLst/>
          </a:prstGeom>
        </p:spPr>
        <p:txBody>
          <a:bodyPr>
            <a:no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fr-FR" sz="3200" b="1" cap="none">
                <a:solidFill>
                  <a:srgbClr val="F9FCFD"/>
                </a:solidFill>
                <a:latin typeface="Gill Sans"/>
              </a:rPr>
              <a:t>Les revers de la mondialisation</a:t>
            </a:r>
            <a:endParaRPr lang="fr-FR" sz="3200" cap="none">
              <a:solidFill>
                <a:srgbClr val="F9FCFD"/>
              </a:solidFill>
              <a:latin typeface="Gill Sans"/>
            </a:endParaRPr>
          </a:p>
        </p:txBody>
      </p:sp>
      <p:pic>
        <p:nvPicPr>
          <p:cNvPr id="7" name="Image 6">
            <a:extLst>
              <a:ext uri="{FF2B5EF4-FFF2-40B4-BE49-F238E27FC236}">
                <a16:creationId xmlns:a16="http://schemas.microsoft.com/office/drawing/2014/main" id="{933A1A1E-E43C-4A4F-87FF-7C91188AA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81" y="1826045"/>
            <a:ext cx="8321238" cy="4832568"/>
          </a:xfrm>
          <a:prstGeom prst="rect">
            <a:avLst/>
          </a:prstGeom>
          <a:ln>
            <a:noFill/>
          </a:ln>
          <a:effectLst/>
        </p:spPr>
      </p:pic>
    </p:spTree>
    <p:extLst>
      <p:ext uri="{BB962C8B-B14F-4D97-AF65-F5344CB8AC3E}">
        <p14:creationId xmlns:p14="http://schemas.microsoft.com/office/powerpoint/2010/main" val="1151719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C4B80B-9FD7-47A0-B657-868ED5E71BAE}"/>
              </a:ext>
            </a:extLst>
          </p:cNvPr>
          <p:cNvSpPr/>
          <p:nvPr/>
        </p:nvSpPr>
        <p:spPr>
          <a:xfrm>
            <a:off x="3921700" y="2416474"/>
            <a:ext cx="4406223" cy="18015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fr-FR" sz="5400">
                <a:ln w="0"/>
                <a:solidFill>
                  <a:schemeClr val="bg1"/>
                </a:solidFill>
                <a:latin typeface="Impact" panose="020B0806030902050204" pitchFamily="34" charset="0"/>
              </a:rPr>
              <a:t>L’AGRICULTURE </a:t>
            </a:r>
          </a:p>
          <a:p>
            <a:r>
              <a:rPr lang="fr-FR" sz="5400">
                <a:ln w="0"/>
                <a:solidFill>
                  <a:srgbClr val="F24472"/>
                </a:solidFill>
                <a:latin typeface="Impact" panose="020B0806030902050204" pitchFamily="34" charset="0"/>
              </a:rPr>
              <a:t>INDUSTRIELLE</a:t>
            </a:r>
          </a:p>
        </p:txBody>
      </p:sp>
      <p:sp>
        <p:nvSpPr>
          <p:cNvPr id="2" name="Nuage 1">
            <a:extLst>
              <a:ext uri="{FF2B5EF4-FFF2-40B4-BE49-F238E27FC236}">
                <a16:creationId xmlns:a16="http://schemas.microsoft.com/office/drawing/2014/main" id="{04737CB7-979A-498D-2E5A-DC6B616D0305}"/>
              </a:ext>
            </a:extLst>
          </p:cNvPr>
          <p:cNvSpPr/>
          <p:nvPr/>
        </p:nvSpPr>
        <p:spPr>
          <a:xfrm rot="4802851">
            <a:off x="-3137728" y="2651404"/>
            <a:ext cx="8012029" cy="6594969"/>
          </a:xfrm>
          <a:prstGeom prst="cloud">
            <a:avLst/>
          </a:prstGeom>
          <a:solidFill>
            <a:srgbClr val="03A6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 name="Nuage 2">
            <a:extLst>
              <a:ext uri="{FF2B5EF4-FFF2-40B4-BE49-F238E27FC236}">
                <a16:creationId xmlns:a16="http://schemas.microsoft.com/office/drawing/2014/main" id="{943E0AF2-FA0D-7A96-AE37-B1E913A0CB7D}"/>
              </a:ext>
            </a:extLst>
          </p:cNvPr>
          <p:cNvSpPr/>
          <p:nvPr/>
        </p:nvSpPr>
        <p:spPr>
          <a:xfrm rot="4802851">
            <a:off x="-2970088" y="2994907"/>
            <a:ext cx="8012029" cy="6594969"/>
          </a:xfrm>
          <a:prstGeom prst="cloud">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835707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uage 5">
            <a:extLst>
              <a:ext uri="{FF2B5EF4-FFF2-40B4-BE49-F238E27FC236}">
                <a16:creationId xmlns:a16="http://schemas.microsoft.com/office/drawing/2014/main" id="{ABE3B89D-9FF7-F7F0-6B65-C7290121EFAB}"/>
              </a:ext>
            </a:extLst>
          </p:cNvPr>
          <p:cNvSpPr/>
          <p:nvPr/>
        </p:nvSpPr>
        <p:spPr>
          <a:xfrm>
            <a:off x="1429982" y="1098222"/>
            <a:ext cx="6284035" cy="5604235"/>
          </a:xfrm>
          <a:prstGeom prst="cloud">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rtl="0">
              <a:lnSpc>
                <a:spcPct val="110000"/>
              </a:lnSpc>
              <a:spcBef>
                <a:spcPts val="0"/>
              </a:spcBef>
              <a:spcAft>
                <a:spcPts val="0"/>
              </a:spcAft>
              <a:buSzPts val="3200"/>
              <a:buNone/>
            </a:pPr>
            <a:endParaRPr lang="fr-FR" b="1">
              <a:ln w="12700" cmpd="sng">
                <a:solidFill>
                  <a:srgbClr val="D3A029"/>
                </a:solidFill>
                <a:prstDash val="solid"/>
              </a:ln>
              <a:solidFill>
                <a:srgbClr val="F2F2F2"/>
              </a:solidFill>
              <a:effectLst>
                <a:outerShdw blurRad="50800" dist="38100" dir="2700000" algn="tl" rotWithShape="0">
                  <a:srgbClr val="D3A029">
                    <a:alpha val="40000"/>
                  </a:srgbClr>
                </a:outerShdw>
              </a:effectLst>
              <a:latin typeface="Gill Sans" panose="020B0604020202020204" charset="0"/>
            </a:endParaRPr>
          </a:p>
        </p:txBody>
      </p:sp>
      <p:sp>
        <p:nvSpPr>
          <p:cNvPr id="4" name="Titre 1"/>
          <p:cNvSpPr>
            <a:spLocks noGrp="1"/>
          </p:cNvSpPr>
          <p:nvPr>
            <p:ph type="ctrTitle" idx="4294967295"/>
          </p:nvPr>
        </p:nvSpPr>
        <p:spPr>
          <a:xfrm>
            <a:off x="2607533" y="1974089"/>
            <a:ext cx="4124325" cy="1099049"/>
          </a:xfrm>
          <a:prstGeom prst="rect">
            <a:avLst/>
          </a:prstGeom>
        </p:spPr>
        <p:txBody>
          <a:bodyPr>
            <a:noAutofit/>
          </a:bodyPr>
          <a:lstStyle/>
          <a:p>
            <a:pPr algn="ctr"/>
            <a:r>
              <a:rPr lang="fr-FR" sz="4800" b="1">
                <a:solidFill>
                  <a:srgbClr val="279B48"/>
                </a:solidFill>
                <a:latin typeface="Gill Sans"/>
              </a:rPr>
              <a:t>ON </a:t>
            </a:r>
            <a:br>
              <a:rPr lang="fr-FR" sz="4800" b="1">
                <a:solidFill>
                  <a:srgbClr val="279B48"/>
                </a:solidFill>
                <a:latin typeface="Gill Sans"/>
              </a:rPr>
            </a:br>
            <a:r>
              <a:rPr lang="fr-FR" sz="4800" b="1">
                <a:solidFill>
                  <a:srgbClr val="279B48"/>
                </a:solidFill>
                <a:latin typeface="Gill Sans"/>
              </a:rPr>
              <a:t>COMPARE </a:t>
            </a:r>
            <a:r>
              <a:rPr lang="fr-FR" sz="4800">
                <a:solidFill>
                  <a:srgbClr val="279B48"/>
                </a:solidFill>
                <a:latin typeface="Gill Sans"/>
              </a:rPr>
              <a:t>!</a:t>
            </a:r>
            <a:endParaRPr lang="fr-FR" sz="4800" b="1" cap="none">
              <a:solidFill>
                <a:srgbClr val="279B48"/>
              </a:solidFill>
              <a:effectLst>
                <a:outerShdw blurRad="38100" dist="38100" dir="2700000" algn="tl">
                  <a:srgbClr val="000000">
                    <a:alpha val="43137"/>
                  </a:srgbClr>
                </a:outerShdw>
              </a:effectLst>
              <a:latin typeface="Gill Sans"/>
            </a:endParaRPr>
          </a:p>
        </p:txBody>
      </p:sp>
      <p:pic>
        <p:nvPicPr>
          <p:cNvPr id="3" name="Image 2">
            <a:hlinkClick r:id="rId3"/>
          </p:cNvPr>
          <p:cNvPicPr>
            <a:picLocks noChangeAspect="1"/>
          </p:cNvPicPr>
          <p:nvPr/>
        </p:nvPicPr>
        <p:blipFill>
          <a:blip r:embed="rId4"/>
          <a:stretch>
            <a:fillRect/>
          </a:stretch>
        </p:blipFill>
        <p:spPr>
          <a:xfrm>
            <a:off x="2767578" y="3388995"/>
            <a:ext cx="3804234" cy="1993565"/>
          </a:xfrm>
          <a:prstGeom prst="rect">
            <a:avLst/>
          </a:prstGeom>
          <a:effectLst>
            <a:outerShdw blurRad="50800" dist="50800" dir="13800000" algn="ctr" rotWithShape="0">
              <a:srgbClr val="279B48"/>
            </a:outerShdw>
          </a:effectLst>
        </p:spPr>
      </p:pic>
    </p:spTree>
    <p:extLst>
      <p:ext uri="{BB962C8B-B14F-4D97-AF65-F5344CB8AC3E}">
        <p14:creationId xmlns:p14="http://schemas.microsoft.com/office/powerpoint/2010/main" val="962602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830136" y="416002"/>
            <a:ext cx="6134755" cy="1384518"/>
          </a:xfrm>
          <a:prstGeom prst="rect">
            <a:avLst/>
          </a:prstGeom>
        </p:spPr>
        <p:txBody>
          <a:bodyPr>
            <a:noAutofit/>
          </a:bodyPr>
          <a:lstStyle/>
          <a:p>
            <a:pPr algn="ctr">
              <a:lnSpc>
                <a:spcPct val="100000"/>
              </a:lnSpc>
            </a:pPr>
            <a:r>
              <a:rPr lang="fr-FR">
                <a:solidFill>
                  <a:srgbClr val="F9FCFD"/>
                </a:solidFill>
                <a:latin typeface="Impact" panose="020B0806030902050204" pitchFamily="34" charset="0"/>
              </a:rPr>
              <a:t>Exemple de L’élevage </a:t>
            </a:r>
            <a:r>
              <a:rPr lang="fr-FR">
                <a:solidFill>
                  <a:srgbClr val="F24472"/>
                </a:solidFill>
                <a:latin typeface="Impact" panose="020B0806030902050204" pitchFamily="34" charset="0"/>
              </a:rPr>
              <a:t>industriel </a:t>
            </a:r>
          </a:p>
        </p:txBody>
      </p:sp>
      <p:sp>
        <p:nvSpPr>
          <p:cNvPr id="3" name="Espace réservé du contenu 2"/>
          <p:cNvSpPr>
            <a:spLocks noGrp="1"/>
          </p:cNvSpPr>
          <p:nvPr>
            <p:ph idx="4294967295"/>
          </p:nvPr>
        </p:nvSpPr>
        <p:spPr>
          <a:xfrm>
            <a:off x="212652" y="2453491"/>
            <a:ext cx="8752240" cy="3711640"/>
          </a:xfrm>
          <a:prstGeom prst="rect">
            <a:avLst/>
          </a:prstGeom>
        </p:spPr>
        <p:txBody>
          <a:bodyPr>
            <a:normAutofit/>
          </a:bodyPr>
          <a:lstStyle/>
          <a:p>
            <a:r>
              <a:rPr lang="fr-FR" sz="2400">
                <a:solidFill>
                  <a:schemeClr val="bg1"/>
                </a:solidFill>
                <a:latin typeface="Gill Sans"/>
              </a:rPr>
              <a:t>- Consommateur d’espaces et destructeur de la biodiversité </a:t>
            </a:r>
          </a:p>
          <a:p>
            <a:r>
              <a:rPr lang="fr-FR" sz="2400">
                <a:solidFill>
                  <a:schemeClr val="bg1"/>
                </a:solidFill>
                <a:latin typeface="Gill Sans"/>
              </a:rPr>
              <a:t>- Très dépendant des énergies fossiles</a:t>
            </a:r>
          </a:p>
          <a:p>
            <a:r>
              <a:rPr lang="fr-FR" sz="2400">
                <a:solidFill>
                  <a:schemeClr val="bg1"/>
                </a:solidFill>
                <a:latin typeface="Gill Sans"/>
              </a:rPr>
              <a:t>- Grand consommateur d’eau</a:t>
            </a:r>
          </a:p>
          <a:p>
            <a:r>
              <a:rPr lang="fr-FR" sz="2400">
                <a:solidFill>
                  <a:schemeClr val="bg1"/>
                </a:solidFill>
                <a:latin typeface="Gill Sans"/>
              </a:rPr>
              <a:t>- Responsable de 14% des émissions de gaz à effet de serre</a:t>
            </a:r>
          </a:p>
          <a:p>
            <a:r>
              <a:rPr lang="fr-FR" sz="2400">
                <a:solidFill>
                  <a:schemeClr val="bg1"/>
                </a:solidFill>
                <a:latin typeface="Gill Sans"/>
              </a:rPr>
              <a:t>- Pesticides et engrais chimiques polluants</a:t>
            </a:r>
          </a:p>
          <a:p>
            <a:r>
              <a:rPr lang="fr-FR" sz="2400">
                <a:solidFill>
                  <a:schemeClr val="bg1"/>
                </a:solidFill>
                <a:latin typeface="Gill Sans"/>
              </a:rPr>
              <a:t>- Déforestation</a:t>
            </a:r>
          </a:p>
          <a:p>
            <a:r>
              <a:rPr lang="fr-FR" sz="2400">
                <a:solidFill>
                  <a:schemeClr val="bg1"/>
                </a:solidFill>
                <a:latin typeface="Gill Sans"/>
              </a:rPr>
              <a:t>- Une concurrence déloyale pour les paysans du Sud avec les accords de libre échange</a:t>
            </a:r>
          </a:p>
          <a:p>
            <a:pPr marL="0" indent="0">
              <a:buNone/>
            </a:pPr>
            <a:endParaRPr lang="fr-FR"/>
          </a:p>
          <a:p>
            <a:pPr>
              <a:buFont typeface="Wingdings" panose="05000000000000000000" pitchFamily="2" charset="2"/>
              <a:buChar char="x"/>
            </a:pPr>
            <a:endParaRPr lang="fr-FR"/>
          </a:p>
          <a:p>
            <a:pPr>
              <a:buFont typeface="Wingdings" panose="05000000000000000000" pitchFamily="2" charset="2"/>
              <a:buChar char="x"/>
            </a:pPr>
            <a:endParaRPr lang="fr-FR"/>
          </a:p>
        </p:txBody>
      </p:sp>
    </p:spTree>
    <p:extLst>
      <p:ext uri="{BB962C8B-B14F-4D97-AF65-F5344CB8AC3E}">
        <p14:creationId xmlns:p14="http://schemas.microsoft.com/office/powerpoint/2010/main" val="3183670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52285" y="656093"/>
            <a:ext cx="6685981" cy="1139518"/>
          </a:xfrm>
          <a:prstGeom prst="rect">
            <a:avLst/>
          </a:prstGeom>
        </p:spPr>
        <p:txBody>
          <a:bodyPr>
            <a:no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fr-FR" sz="4800">
                <a:solidFill>
                  <a:srgbClr val="F9FCFD"/>
                </a:solidFill>
                <a:latin typeface="Impact" panose="020B0806030902050204" pitchFamily="34" charset="0"/>
              </a:rPr>
              <a:t>Le Déclin des </a:t>
            </a:r>
            <a:r>
              <a:rPr lang="fr-FR" sz="4800">
                <a:solidFill>
                  <a:srgbClr val="279B48"/>
                </a:solidFill>
                <a:latin typeface="Impact" panose="020B0806030902050204" pitchFamily="34" charset="0"/>
              </a:rPr>
              <a:t>abeilles</a:t>
            </a:r>
            <a:br>
              <a:rPr lang="fr-FR" sz="4000">
                <a:solidFill>
                  <a:srgbClr val="18222A"/>
                </a:solidFill>
              </a:rPr>
            </a:br>
            <a:endParaRPr lang="fr-FR" sz="4000">
              <a:solidFill>
                <a:srgbClr val="18222A"/>
              </a:solidFill>
            </a:endParaRPr>
          </a:p>
        </p:txBody>
      </p:sp>
      <p:pic>
        <p:nvPicPr>
          <p:cNvPr id="3" name="Image 2"/>
          <p:cNvPicPr>
            <a:picLocks noChangeAspect="1"/>
          </p:cNvPicPr>
          <p:nvPr/>
        </p:nvPicPr>
        <p:blipFill>
          <a:blip r:embed="rId3"/>
          <a:stretch>
            <a:fillRect/>
          </a:stretch>
        </p:blipFill>
        <p:spPr>
          <a:xfrm>
            <a:off x="1229009" y="1795611"/>
            <a:ext cx="6685981" cy="4840090"/>
          </a:xfrm>
          <a:prstGeom prst="rect">
            <a:avLst/>
          </a:prstGeom>
        </p:spPr>
      </p:pic>
    </p:spTree>
    <p:extLst>
      <p:ext uri="{BB962C8B-B14F-4D97-AF65-F5344CB8AC3E}">
        <p14:creationId xmlns:p14="http://schemas.microsoft.com/office/powerpoint/2010/main" val="2655337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4C5B25-2367-4792-ADED-0BCA9A3C5F7F}"/>
              </a:ext>
            </a:extLst>
          </p:cNvPr>
          <p:cNvSpPr/>
          <p:nvPr/>
        </p:nvSpPr>
        <p:spPr>
          <a:xfrm>
            <a:off x="765544" y="2232837"/>
            <a:ext cx="7931889" cy="44018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5">
            <a:extLst>
              <a:ext uri="{FF2B5EF4-FFF2-40B4-BE49-F238E27FC236}">
                <a16:creationId xmlns:a16="http://schemas.microsoft.com/office/drawing/2014/main" id="{99243120-1F1C-49EB-8E69-4BCD33EA44E5}"/>
              </a:ext>
            </a:extLst>
          </p:cNvPr>
          <p:cNvSpPr/>
          <p:nvPr/>
        </p:nvSpPr>
        <p:spPr>
          <a:xfrm>
            <a:off x="4040583" y="2232837"/>
            <a:ext cx="6125667" cy="2308324"/>
          </a:xfrm>
          <a:prstGeom prst="rect">
            <a:avLst/>
          </a:prstGeom>
        </p:spPr>
        <p:txBody>
          <a:bodyPr wrap="square">
            <a:spAutoFit/>
          </a:bodyPr>
          <a:lstStyle/>
          <a:p>
            <a:r>
              <a:rPr lang="fr-FR" sz="5400">
                <a:solidFill>
                  <a:schemeClr val="bg1"/>
                </a:solidFill>
                <a:latin typeface="Impact" panose="020B0806030902050204" pitchFamily="34" charset="0"/>
              </a:rPr>
              <a:t>Vers une seule </a:t>
            </a:r>
          </a:p>
          <a:p>
            <a:r>
              <a:rPr lang="fr-FR" sz="5400">
                <a:solidFill>
                  <a:srgbClr val="F24472"/>
                </a:solidFill>
                <a:latin typeface="Impact" panose="020B0806030902050204" pitchFamily="34" charset="0"/>
              </a:rPr>
              <a:t>bonne</a:t>
            </a:r>
            <a:r>
              <a:rPr lang="fr-FR" sz="5400">
                <a:solidFill>
                  <a:schemeClr val="bg1"/>
                </a:solidFill>
                <a:latin typeface="Impact" panose="020B0806030902050204" pitchFamily="34" charset="0"/>
              </a:rPr>
              <a:t> santé</a:t>
            </a:r>
          </a:p>
          <a:p>
            <a:r>
              <a:rPr lang="fr-FR" sz="3200">
                <a:solidFill>
                  <a:srgbClr val="279B48"/>
                </a:solidFill>
                <a:latin typeface="Gill Sans"/>
              </a:rPr>
              <a:t>Les actions d’AVSF</a:t>
            </a:r>
          </a:p>
        </p:txBody>
      </p:sp>
      <p:sp>
        <p:nvSpPr>
          <p:cNvPr id="3" name="Nuage 2">
            <a:extLst>
              <a:ext uri="{FF2B5EF4-FFF2-40B4-BE49-F238E27FC236}">
                <a16:creationId xmlns:a16="http://schemas.microsoft.com/office/drawing/2014/main" id="{9309B809-D9D3-31FA-507C-483D4F55AB50}"/>
              </a:ext>
            </a:extLst>
          </p:cNvPr>
          <p:cNvSpPr/>
          <p:nvPr/>
        </p:nvSpPr>
        <p:spPr>
          <a:xfrm rot="4802851">
            <a:off x="-3137728" y="2651404"/>
            <a:ext cx="8012029" cy="6594969"/>
          </a:xfrm>
          <a:prstGeom prst="cloud">
            <a:avLst/>
          </a:prstGeom>
          <a:solidFill>
            <a:srgbClr val="03A6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 name="Nuage 3">
            <a:extLst>
              <a:ext uri="{FF2B5EF4-FFF2-40B4-BE49-F238E27FC236}">
                <a16:creationId xmlns:a16="http://schemas.microsoft.com/office/drawing/2014/main" id="{09067B62-C4F8-9FEB-F777-F8B90A89A00E}"/>
              </a:ext>
            </a:extLst>
          </p:cNvPr>
          <p:cNvSpPr/>
          <p:nvPr/>
        </p:nvSpPr>
        <p:spPr>
          <a:xfrm rot="4802851">
            <a:off x="-2970088" y="2994907"/>
            <a:ext cx="8012029" cy="6594969"/>
          </a:xfrm>
          <a:prstGeom prst="cloud">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081195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0">
            <a:extLst>
              <a:ext uri="{FF2B5EF4-FFF2-40B4-BE49-F238E27FC236}">
                <a16:creationId xmlns:a16="http://schemas.microsoft.com/office/drawing/2014/main" id="{D5B974DD-C112-8139-E367-357D2A781814}"/>
              </a:ext>
            </a:extLst>
          </p:cNvPr>
          <p:cNvGraphicFramePr>
            <a:graphicFrameLocks noGrp="1"/>
          </p:cNvGraphicFramePr>
          <p:nvPr>
            <p:ph idx="4294967295"/>
            <p:extLst>
              <p:ext uri="{D42A27DB-BD31-4B8C-83A1-F6EECF244321}">
                <p14:modId xmlns:p14="http://schemas.microsoft.com/office/powerpoint/2010/main" val="962699694"/>
              </p:ext>
            </p:extLst>
          </p:nvPr>
        </p:nvGraphicFramePr>
        <p:xfrm>
          <a:off x="519118" y="2957275"/>
          <a:ext cx="3497263"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Espace réservé du contenu 6">
            <a:extLst>
              <a:ext uri="{FF2B5EF4-FFF2-40B4-BE49-F238E27FC236}">
                <a16:creationId xmlns:a16="http://schemas.microsoft.com/office/drawing/2014/main" id="{AACEC41E-D336-FE3D-3B01-0A2AC83C297B}"/>
              </a:ext>
            </a:extLst>
          </p:cNvPr>
          <p:cNvPicPr>
            <a:picLocks noChangeAspect="1"/>
          </p:cNvPicPr>
          <p:nvPr/>
        </p:nvPicPr>
        <p:blipFill>
          <a:blip r:embed="rId8"/>
          <a:stretch>
            <a:fillRect/>
          </a:stretch>
        </p:blipFill>
        <p:spPr>
          <a:xfrm>
            <a:off x="4675949" y="3068041"/>
            <a:ext cx="3882558" cy="3362550"/>
          </a:xfrm>
          <a:prstGeom prst="rect">
            <a:avLst/>
          </a:prstGeom>
        </p:spPr>
      </p:pic>
      <p:sp>
        <p:nvSpPr>
          <p:cNvPr id="2" name="Titre 1">
            <a:extLst>
              <a:ext uri="{FF2B5EF4-FFF2-40B4-BE49-F238E27FC236}">
                <a16:creationId xmlns:a16="http://schemas.microsoft.com/office/drawing/2014/main" id="{5C499BF1-D37F-B205-A94F-1E45B7A68A44}"/>
              </a:ext>
            </a:extLst>
          </p:cNvPr>
          <p:cNvSpPr txBox="1">
            <a:spLocks/>
          </p:cNvSpPr>
          <p:nvPr/>
        </p:nvSpPr>
        <p:spPr>
          <a:xfrm>
            <a:off x="3808063" y="655416"/>
            <a:ext cx="4038547" cy="843820"/>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100000"/>
              </a:lnSpc>
              <a:spcBef>
                <a:spcPts val="0"/>
              </a:spcBef>
            </a:pPr>
            <a:r>
              <a:rPr lang="fr-FR" sz="4000" b="1">
                <a:ln w="0"/>
                <a:solidFill>
                  <a:srgbClr val="F9FCFD"/>
                </a:solidFill>
                <a:effectLst>
                  <a:outerShdw blurRad="38100" dist="25400" dir="5400000" algn="ctr" rotWithShape="0">
                    <a:srgbClr val="6E747A">
                      <a:alpha val="43000"/>
                    </a:srgbClr>
                  </a:outerShdw>
                </a:effectLst>
                <a:latin typeface="Gill Sans"/>
              </a:rPr>
              <a:t>A </a:t>
            </a:r>
            <a:r>
              <a:rPr lang="fr-FR" sz="4000" b="1" spc="0">
                <a:ln w="0"/>
                <a:solidFill>
                  <a:srgbClr val="F9FCFD"/>
                </a:solidFill>
                <a:effectLst>
                  <a:outerShdw blurRad="38100" dist="25400" dir="5400000" algn="ctr" rotWithShape="0">
                    <a:srgbClr val="6E747A">
                      <a:alpha val="43000"/>
                    </a:srgbClr>
                  </a:outerShdw>
                </a:effectLst>
                <a:latin typeface="Gill Sans"/>
              </a:rPr>
              <a:t>Madagascar…</a:t>
            </a:r>
            <a:br>
              <a:rPr lang="fr-FR" sz="4000" b="1" cap="none" spc="0">
                <a:solidFill>
                  <a:srgbClr val="F9FCFD"/>
                </a:solidFill>
                <a:latin typeface="Gill Sans"/>
              </a:rPr>
            </a:br>
            <a:r>
              <a:rPr lang="fr-FR" sz="2400" cap="none">
                <a:solidFill>
                  <a:srgbClr val="F9FCFD"/>
                </a:solidFill>
                <a:latin typeface="Gill Sans"/>
              </a:rPr>
              <a:t> </a:t>
            </a:r>
          </a:p>
          <a:p>
            <a:pPr algn="ctr" defTabSz="914400">
              <a:lnSpc>
                <a:spcPct val="100000"/>
              </a:lnSpc>
              <a:spcBef>
                <a:spcPts val="0"/>
              </a:spcBef>
            </a:pPr>
            <a:endParaRPr lang="fr-FR" sz="2400" cap="none">
              <a:latin typeface="+mn-lt"/>
            </a:endParaRPr>
          </a:p>
        </p:txBody>
      </p:sp>
      <p:sp>
        <p:nvSpPr>
          <p:cNvPr id="3" name="Titre 1">
            <a:extLst>
              <a:ext uri="{FF2B5EF4-FFF2-40B4-BE49-F238E27FC236}">
                <a16:creationId xmlns:a16="http://schemas.microsoft.com/office/drawing/2014/main" id="{65C28958-769A-7067-7125-303F4272C909}"/>
              </a:ext>
            </a:extLst>
          </p:cNvPr>
          <p:cNvSpPr txBox="1">
            <a:spLocks/>
          </p:cNvSpPr>
          <p:nvPr/>
        </p:nvSpPr>
        <p:spPr>
          <a:xfrm>
            <a:off x="273504" y="1879827"/>
            <a:ext cx="8596992" cy="843820"/>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100000"/>
              </a:lnSpc>
              <a:spcBef>
                <a:spcPts val="0"/>
              </a:spcBef>
            </a:pPr>
            <a:r>
              <a:rPr lang="fr-FR" sz="2400" cap="none">
                <a:solidFill>
                  <a:srgbClr val="279B48"/>
                </a:solidFill>
                <a:latin typeface="Gill Sans"/>
              </a:rPr>
              <a:t>Les enjeux de sécurité alimentaire et nutritionnelle : </a:t>
            </a:r>
          </a:p>
          <a:p>
            <a:pPr algn="ctr" defTabSz="914400">
              <a:lnSpc>
                <a:spcPct val="100000"/>
              </a:lnSpc>
              <a:spcBef>
                <a:spcPts val="0"/>
              </a:spcBef>
            </a:pPr>
            <a:r>
              <a:rPr lang="fr-FR" sz="2400" cap="none">
                <a:solidFill>
                  <a:srgbClr val="279B48"/>
                </a:solidFill>
                <a:latin typeface="Gill Sans"/>
              </a:rPr>
              <a:t>Le moringa, Moringa </a:t>
            </a:r>
            <a:r>
              <a:rPr lang="fr-FR" sz="2400" cap="none" err="1">
                <a:solidFill>
                  <a:srgbClr val="279B48"/>
                </a:solidFill>
                <a:latin typeface="Gill Sans"/>
              </a:rPr>
              <a:t>oleifera</a:t>
            </a:r>
            <a:r>
              <a:rPr lang="fr-FR" sz="2400" cap="none">
                <a:solidFill>
                  <a:srgbClr val="279B48"/>
                </a:solidFill>
                <a:latin typeface="Gill Sans"/>
              </a:rPr>
              <a:t>, « ARBRE DE VIE »</a:t>
            </a:r>
          </a:p>
        </p:txBody>
      </p:sp>
    </p:spTree>
    <p:extLst>
      <p:ext uri="{BB962C8B-B14F-4D97-AF65-F5344CB8AC3E}">
        <p14:creationId xmlns:p14="http://schemas.microsoft.com/office/powerpoint/2010/main" val="1867298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Une image contenant dessin humoristique, dessin, clipart, illustration&#10;&#10;Description générée automatiquement">
            <a:extLst>
              <a:ext uri="{FF2B5EF4-FFF2-40B4-BE49-F238E27FC236}">
                <a16:creationId xmlns:a16="http://schemas.microsoft.com/office/drawing/2014/main" id="{26CE81B6-8335-BD6C-2B07-E013D4540467}"/>
              </a:ext>
            </a:extLst>
          </p:cNvPr>
          <p:cNvPicPr>
            <a:picLocks noChangeAspect="1"/>
          </p:cNvPicPr>
          <p:nvPr/>
        </p:nvPicPr>
        <p:blipFill rotWithShape="1">
          <a:blip r:embed="rId3"/>
          <a:srcRect l="10206" t="7720" r="10928"/>
          <a:stretch/>
        </p:blipFill>
        <p:spPr>
          <a:xfrm>
            <a:off x="155992" y="186179"/>
            <a:ext cx="8832016" cy="6485641"/>
          </a:xfrm>
          <a:prstGeom prst="rect">
            <a:avLst/>
          </a:prstGeom>
        </p:spPr>
      </p:pic>
      <p:sp>
        <p:nvSpPr>
          <p:cNvPr id="4" name="Titre 1"/>
          <p:cNvSpPr>
            <a:spLocks noGrp="1"/>
          </p:cNvSpPr>
          <p:nvPr>
            <p:ph type="ctrTitle" idx="4294967295"/>
          </p:nvPr>
        </p:nvSpPr>
        <p:spPr>
          <a:xfrm>
            <a:off x="2955839" y="1826516"/>
            <a:ext cx="3520375" cy="744717"/>
          </a:xfrm>
          <a:prstGeom prst="rect">
            <a:avLst/>
          </a:prstGeom>
        </p:spPr>
        <p:txBody>
          <a:bodyPr>
            <a:noAutofit/>
          </a:bodyPr>
          <a:lstStyle/>
          <a:p>
            <a:pPr algn="ctr"/>
            <a:r>
              <a:rPr lang="fr-FR" sz="2800" cap="none">
                <a:solidFill>
                  <a:srgbClr val="279B48"/>
                </a:solidFill>
                <a:latin typeface="Gill Sans"/>
              </a:rPr>
              <a:t>L’heure du grand débat</a:t>
            </a:r>
            <a:endParaRPr lang="fr-FR" sz="2800" cap="none">
              <a:solidFill>
                <a:srgbClr val="F24472"/>
              </a:solidFill>
              <a:latin typeface="Gill Sans"/>
            </a:endParaRPr>
          </a:p>
        </p:txBody>
      </p:sp>
      <p:sp>
        <p:nvSpPr>
          <p:cNvPr id="7" name="Titre 1">
            <a:extLst>
              <a:ext uri="{FF2B5EF4-FFF2-40B4-BE49-F238E27FC236}">
                <a16:creationId xmlns:a16="http://schemas.microsoft.com/office/drawing/2014/main" id="{A2BC7B5F-33CC-A8ED-CB9E-C1487E29153C}"/>
              </a:ext>
            </a:extLst>
          </p:cNvPr>
          <p:cNvSpPr txBox="1">
            <a:spLocks/>
          </p:cNvSpPr>
          <p:nvPr/>
        </p:nvSpPr>
        <p:spPr>
          <a:xfrm>
            <a:off x="3028629" y="2872818"/>
            <a:ext cx="3086742" cy="744717"/>
          </a:xfrm>
          <a:prstGeom prst="rect">
            <a:avLst/>
          </a:prstGeom>
        </p:spPr>
        <p:txBody>
          <a:bodyPr>
            <a:noAutofit/>
          </a:bodyPr>
          <a:lstStyle>
            <a:lvl1pPr marL="0" algn="l" defTabSz="914400" rtl="0" eaLnBrk="1" latinLnBrk="0" hangingPunct="1">
              <a:lnSpc>
                <a:spcPts val="3950"/>
              </a:lnSpc>
              <a:spcBef>
                <a:spcPts val="0"/>
              </a:spcBef>
              <a:buNone/>
              <a:defRPr sz="4400" kern="1200">
                <a:solidFill>
                  <a:srgbClr val="005848"/>
                </a:solidFill>
                <a:latin typeface="+mj-lt"/>
                <a:ea typeface="+mj-ea"/>
                <a:cs typeface="+mj-cs"/>
              </a:defRPr>
            </a:lvl1pPr>
          </a:lstStyle>
          <a:p>
            <a:pPr algn="ctr"/>
            <a:r>
              <a:rPr lang="fr-FR" sz="2800" b="1">
                <a:solidFill>
                  <a:srgbClr val="F24472"/>
                </a:solidFill>
                <a:latin typeface="Gill Sans"/>
              </a:rPr>
              <a:t>« Une seule santé » </a:t>
            </a:r>
          </a:p>
        </p:txBody>
      </p:sp>
    </p:spTree>
    <p:extLst>
      <p:ext uri="{BB962C8B-B14F-4D97-AF65-F5344CB8AC3E}">
        <p14:creationId xmlns:p14="http://schemas.microsoft.com/office/powerpoint/2010/main" val="2604183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3302533" y="516364"/>
            <a:ext cx="4765269" cy="690268"/>
          </a:xfrm>
          <a:prstGeom prst="rect">
            <a:avLst/>
          </a:prstGeom>
        </p:spPr>
        <p:txBody>
          <a:bodyPr>
            <a:noAutofit/>
          </a:bodyPr>
          <a:lstStyle/>
          <a:p>
            <a:pPr algn="ctr"/>
            <a:r>
              <a:rPr lang="fr-FR" sz="4000">
                <a:solidFill>
                  <a:srgbClr val="279B48"/>
                </a:solidFill>
                <a:latin typeface="Impact" panose="020B0806030902050204" pitchFamily="34" charset="0"/>
              </a:rPr>
              <a:t>En conclusion…</a:t>
            </a:r>
          </a:p>
        </p:txBody>
      </p:sp>
      <p:sp>
        <p:nvSpPr>
          <p:cNvPr id="3" name="Espace réservé du contenu 2"/>
          <p:cNvSpPr>
            <a:spLocks noGrp="1"/>
          </p:cNvSpPr>
          <p:nvPr>
            <p:ph idx="4294967295"/>
          </p:nvPr>
        </p:nvSpPr>
        <p:spPr>
          <a:xfrm>
            <a:off x="296926" y="2445488"/>
            <a:ext cx="8279808" cy="4023047"/>
          </a:xfrm>
          <a:prstGeom prst="rect">
            <a:avLst/>
          </a:prstGeom>
        </p:spPr>
        <p:txBody>
          <a:bodyPr>
            <a:normAutofit/>
          </a:bodyPr>
          <a:lstStyle/>
          <a:p>
            <a:pPr>
              <a:buFont typeface="Wingdings" panose="05000000000000000000" pitchFamily="2" charset="2"/>
              <a:buChar char="ü"/>
            </a:pPr>
            <a:endParaRPr lang="fr-FR" b="1">
              <a:solidFill>
                <a:schemeClr val="bg1"/>
              </a:solidFill>
            </a:endParaRPr>
          </a:p>
          <a:p>
            <a:pPr>
              <a:lnSpc>
                <a:spcPct val="150000"/>
              </a:lnSpc>
            </a:pPr>
            <a:r>
              <a:rPr lang="fr-FR" sz="2000">
                <a:solidFill>
                  <a:schemeClr val="bg1"/>
                </a:solidFill>
                <a:latin typeface="Gill Sans"/>
              </a:rPr>
              <a:t>- Des services de santé animale de qualité</a:t>
            </a:r>
          </a:p>
          <a:p>
            <a:pPr>
              <a:lnSpc>
                <a:spcPct val="150000"/>
              </a:lnSpc>
            </a:pPr>
            <a:r>
              <a:rPr lang="fr-FR" sz="2000">
                <a:solidFill>
                  <a:schemeClr val="bg1"/>
                </a:solidFill>
                <a:latin typeface="Gill Sans"/>
              </a:rPr>
              <a:t>- Une amélioration des pratiques d’élevage et du bien-être animal</a:t>
            </a:r>
          </a:p>
          <a:p>
            <a:pPr>
              <a:lnSpc>
                <a:spcPct val="150000"/>
              </a:lnSpc>
            </a:pPr>
            <a:r>
              <a:rPr lang="fr-FR" sz="2000">
                <a:solidFill>
                  <a:schemeClr val="bg1"/>
                </a:solidFill>
                <a:latin typeface="Gill Sans"/>
              </a:rPr>
              <a:t>- La gestion durable des ressources naturelles et l’agroécologie</a:t>
            </a:r>
          </a:p>
          <a:p>
            <a:pPr>
              <a:lnSpc>
                <a:spcPct val="150000"/>
              </a:lnSpc>
            </a:pPr>
            <a:r>
              <a:rPr lang="fr-FR" sz="2000">
                <a:solidFill>
                  <a:schemeClr val="bg1"/>
                </a:solidFill>
                <a:latin typeface="Gill Sans"/>
              </a:rPr>
              <a:t>- Des chaînes de valeur inclusives et accès aux marchés</a:t>
            </a:r>
          </a:p>
          <a:p>
            <a:pPr>
              <a:lnSpc>
                <a:spcPct val="150000"/>
              </a:lnSpc>
            </a:pPr>
            <a:r>
              <a:rPr lang="fr-FR" sz="2000">
                <a:solidFill>
                  <a:schemeClr val="bg1"/>
                </a:solidFill>
                <a:latin typeface="Gill Sans"/>
              </a:rPr>
              <a:t>- L’émancipation des femmes</a:t>
            </a:r>
          </a:p>
          <a:p>
            <a:pPr>
              <a:lnSpc>
                <a:spcPct val="150000"/>
              </a:lnSpc>
            </a:pPr>
            <a:r>
              <a:rPr lang="fr-FR" sz="2000">
                <a:solidFill>
                  <a:schemeClr val="bg1"/>
                </a:solidFill>
                <a:latin typeface="Gill Sans"/>
              </a:rPr>
              <a:t>- Soutenir les moyens de subsistance des populations touchées par une crise</a:t>
            </a:r>
          </a:p>
          <a:p>
            <a:pPr marL="0" indent="0">
              <a:lnSpc>
                <a:spcPct val="150000"/>
              </a:lnSpc>
              <a:buNone/>
            </a:pPr>
            <a:endParaRPr lang="fr-FR" sz="2800" b="1">
              <a:solidFill>
                <a:schemeClr val="bg1"/>
              </a:solidFill>
            </a:endParaRPr>
          </a:p>
          <a:p>
            <a:pPr marL="0" indent="0">
              <a:buNone/>
            </a:pPr>
            <a:endParaRPr lang="fr-FR" b="1"/>
          </a:p>
        </p:txBody>
      </p:sp>
      <p:sp>
        <p:nvSpPr>
          <p:cNvPr id="4" name="Titre 1">
            <a:extLst>
              <a:ext uri="{FF2B5EF4-FFF2-40B4-BE49-F238E27FC236}">
                <a16:creationId xmlns:a16="http://schemas.microsoft.com/office/drawing/2014/main" id="{C9875A3D-FFAE-3A1B-EC62-0D6733DCF5C3}"/>
              </a:ext>
            </a:extLst>
          </p:cNvPr>
          <p:cNvSpPr txBox="1">
            <a:spLocks/>
          </p:cNvSpPr>
          <p:nvPr/>
        </p:nvSpPr>
        <p:spPr>
          <a:xfrm>
            <a:off x="422630" y="1945868"/>
            <a:ext cx="8298740" cy="690268"/>
          </a:xfrm>
          <a:prstGeom prst="rect">
            <a:avLst/>
          </a:prstGeom>
        </p:spPr>
        <p:txBody>
          <a:bodyPr>
            <a:noAutofit/>
          </a:bodyPr>
          <a:lstStyle>
            <a:lvl1pPr marL="0" algn="l" defTabSz="914400" rtl="0" eaLnBrk="1" latinLnBrk="0" hangingPunct="1">
              <a:lnSpc>
                <a:spcPts val="3950"/>
              </a:lnSpc>
              <a:spcBef>
                <a:spcPts val="0"/>
              </a:spcBef>
              <a:buNone/>
              <a:defRPr sz="4400" kern="1200">
                <a:solidFill>
                  <a:srgbClr val="005848"/>
                </a:solidFill>
                <a:latin typeface="+mj-lt"/>
                <a:ea typeface="+mj-ea"/>
                <a:cs typeface="+mj-cs"/>
              </a:defRPr>
            </a:lvl1pPr>
          </a:lstStyle>
          <a:p>
            <a:pPr algn="ctr"/>
            <a:r>
              <a:rPr lang="fr-FR" sz="3200">
                <a:solidFill>
                  <a:srgbClr val="F9FCFD"/>
                </a:solidFill>
                <a:latin typeface="Gill Sans"/>
              </a:rPr>
              <a:t>Mettre en œuvre </a:t>
            </a:r>
            <a:r>
              <a:rPr lang="fr-FR" sz="3200">
                <a:solidFill>
                  <a:srgbClr val="F24472"/>
                </a:solidFill>
                <a:latin typeface="Gill Sans"/>
              </a:rPr>
              <a:t>« One </a:t>
            </a:r>
            <a:r>
              <a:rPr lang="fr-FR" sz="3200" err="1">
                <a:solidFill>
                  <a:srgbClr val="F24472"/>
                </a:solidFill>
                <a:latin typeface="Gill Sans"/>
              </a:rPr>
              <a:t>health</a:t>
            </a:r>
            <a:r>
              <a:rPr lang="fr-FR" sz="3200">
                <a:solidFill>
                  <a:srgbClr val="F24472"/>
                </a:solidFill>
                <a:latin typeface="Gill Sans"/>
              </a:rPr>
              <a:t> » </a:t>
            </a:r>
            <a:r>
              <a:rPr lang="fr-FR" sz="3200">
                <a:solidFill>
                  <a:srgbClr val="F9FCFD"/>
                </a:solidFill>
                <a:latin typeface="Gill Sans"/>
              </a:rPr>
              <a:t>c’est agir pour…</a:t>
            </a:r>
          </a:p>
        </p:txBody>
      </p:sp>
    </p:spTree>
    <p:extLst>
      <p:ext uri="{BB962C8B-B14F-4D97-AF65-F5344CB8AC3E}">
        <p14:creationId xmlns:p14="http://schemas.microsoft.com/office/powerpoint/2010/main" val="1725608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uage 4">
            <a:extLst>
              <a:ext uri="{FF2B5EF4-FFF2-40B4-BE49-F238E27FC236}">
                <a16:creationId xmlns:a16="http://schemas.microsoft.com/office/drawing/2014/main" id="{66677966-4D26-6BDD-3168-6DB70C7FF1B8}"/>
              </a:ext>
            </a:extLst>
          </p:cNvPr>
          <p:cNvSpPr/>
          <p:nvPr/>
        </p:nvSpPr>
        <p:spPr>
          <a:xfrm>
            <a:off x="1436011" y="1105404"/>
            <a:ext cx="6532714" cy="5573486"/>
          </a:xfrm>
          <a:prstGeom prst="cloud">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rtl="0">
              <a:lnSpc>
                <a:spcPct val="110000"/>
              </a:lnSpc>
              <a:spcBef>
                <a:spcPts val="0"/>
              </a:spcBef>
              <a:spcAft>
                <a:spcPts val="0"/>
              </a:spcAft>
              <a:buSzPts val="3200"/>
              <a:buNone/>
            </a:pPr>
            <a:endParaRPr lang="fr-FR" b="1">
              <a:ln w="12700" cmpd="sng">
                <a:solidFill>
                  <a:srgbClr val="D3A029"/>
                </a:solidFill>
                <a:prstDash val="solid"/>
              </a:ln>
              <a:solidFill>
                <a:srgbClr val="F2F2F2"/>
              </a:solidFill>
              <a:effectLst>
                <a:outerShdw blurRad="50800" dist="38100" dir="2700000" algn="tl" rotWithShape="0">
                  <a:srgbClr val="D3A029">
                    <a:alpha val="40000"/>
                  </a:srgbClr>
                </a:outerShdw>
              </a:effectLst>
              <a:latin typeface="Gill Sans" panose="020B0604020202020204" charset="0"/>
            </a:endParaRPr>
          </a:p>
        </p:txBody>
      </p:sp>
      <p:sp>
        <p:nvSpPr>
          <p:cNvPr id="4" name="Titre 1"/>
          <p:cNvSpPr>
            <a:spLocks noGrp="1"/>
          </p:cNvSpPr>
          <p:nvPr>
            <p:ph type="ctrTitle" idx="4294967295"/>
          </p:nvPr>
        </p:nvSpPr>
        <p:spPr>
          <a:xfrm>
            <a:off x="1864900" y="1905080"/>
            <a:ext cx="5674935" cy="3847516"/>
          </a:xfrm>
          <a:prstGeom prst="rect">
            <a:avLst/>
          </a:prstGeom>
        </p:spPr>
        <p:txBody>
          <a:bodyPr>
            <a:noAutofit/>
          </a:bodyPr>
          <a:lstStyle/>
          <a:p>
            <a:pPr algn="ctr">
              <a:lnSpc>
                <a:spcPct val="100000"/>
              </a:lnSpc>
            </a:pPr>
            <a:r>
              <a:rPr lang="fr-FR" sz="4800" cap="none">
                <a:latin typeface="Gill Sans" panose="020B0604020202020204"/>
              </a:rPr>
              <a:t>Vivre en</a:t>
            </a:r>
            <a:br>
              <a:rPr lang="fr-FR" sz="4800" cap="none">
                <a:solidFill>
                  <a:srgbClr val="FF5757"/>
                </a:solidFill>
                <a:latin typeface="Gill Sans" panose="020B0604020202020204"/>
              </a:rPr>
            </a:br>
            <a:r>
              <a:rPr lang="fr-FR" sz="4800" b="1" cap="none">
                <a:solidFill>
                  <a:srgbClr val="F24472"/>
                </a:solidFill>
                <a:latin typeface="Gill Sans" panose="020B0604020202020204"/>
              </a:rPr>
              <a:t>bonne santé</a:t>
            </a:r>
            <a:br>
              <a:rPr lang="fr-FR" sz="4800" cap="none">
                <a:solidFill>
                  <a:schemeClr val="accent6">
                    <a:lumMod val="75000"/>
                  </a:schemeClr>
                </a:solidFill>
                <a:latin typeface="Gill Sans" panose="020B0604020202020204"/>
              </a:rPr>
            </a:br>
            <a:r>
              <a:rPr lang="fr-FR" sz="4800" cap="none">
                <a:latin typeface="Gill Sans" panose="020B0604020202020204"/>
              </a:rPr>
              <a:t>Promouvoir</a:t>
            </a:r>
            <a:r>
              <a:rPr lang="fr-FR" sz="4800" cap="none">
                <a:solidFill>
                  <a:schemeClr val="accent6">
                    <a:lumMod val="75000"/>
                  </a:schemeClr>
                </a:solidFill>
                <a:latin typeface="Gill Sans" panose="020B0604020202020204"/>
              </a:rPr>
              <a:t> </a:t>
            </a:r>
            <a:br>
              <a:rPr lang="fr-FR" sz="4800" cap="none">
                <a:solidFill>
                  <a:schemeClr val="accent6">
                    <a:lumMod val="75000"/>
                  </a:schemeClr>
                </a:solidFill>
                <a:latin typeface="Gill Sans" panose="020B0604020202020204"/>
              </a:rPr>
            </a:br>
            <a:r>
              <a:rPr lang="fr-FR" sz="4800" b="1" cap="none">
                <a:solidFill>
                  <a:srgbClr val="279B48"/>
                </a:solidFill>
                <a:latin typeface="Gill Sans" panose="020B0604020202020204"/>
              </a:rPr>
              <a:t>le bien-être </a:t>
            </a:r>
            <a:br>
              <a:rPr lang="fr-FR" sz="4800" b="1" cap="none">
                <a:solidFill>
                  <a:srgbClr val="279B48"/>
                </a:solidFill>
                <a:latin typeface="Gill Sans" panose="020B0604020202020204"/>
              </a:rPr>
            </a:br>
            <a:r>
              <a:rPr lang="fr-FR" sz="4800" b="1" cap="none">
                <a:solidFill>
                  <a:srgbClr val="279B48"/>
                </a:solidFill>
                <a:latin typeface="Gill Sans" panose="020B0604020202020204"/>
              </a:rPr>
              <a:t>à tout âge</a:t>
            </a:r>
          </a:p>
        </p:txBody>
      </p:sp>
    </p:spTree>
    <p:extLst>
      <p:ext uri="{BB962C8B-B14F-4D97-AF65-F5344CB8AC3E}">
        <p14:creationId xmlns:p14="http://schemas.microsoft.com/office/powerpoint/2010/main" val="1260441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uage 4">
            <a:extLst>
              <a:ext uri="{FF2B5EF4-FFF2-40B4-BE49-F238E27FC236}">
                <a16:creationId xmlns:a16="http://schemas.microsoft.com/office/drawing/2014/main" id="{D6378E76-04AE-994F-78FF-8521F328B6CA}"/>
              </a:ext>
            </a:extLst>
          </p:cNvPr>
          <p:cNvSpPr/>
          <p:nvPr/>
        </p:nvSpPr>
        <p:spPr>
          <a:xfrm>
            <a:off x="2048353" y="1060516"/>
            <a:ext cx="5568104" cy="4963211"/>
          </a:xfrm>
          <a:prstGeom prst="cloud">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rtl="0">
              <a:lnSpc>
                <a:spcPct val="110000"/>
              </a:lnSpc>
              <a:spcBef>
                <a:spcPts val="0"/>
              </a:spcBef>
              <a:spcAft>
                <a:spcPts val="0"/>
              </a:spcAft>
              <a:buSzPts val="3200"/>
              <a:buNone/>
            </a:pPr>
            <a:endParaRPr lang="fr-FR" b="1">
              <a:ln w="12700" cmpd="sng">
                <a:solidFill>
                  <a:srgbClr val="D3A029"/>
                </a:solidFill>
                <a:prstDash val="solid"/>
              </a:ln>
              <a:solidFill>
                <a:srgbClr val="F2F2F2"/>
              </a:solidFill>
              <a:effectLst>
                <a:outerShdw blurRad="50800" dist="38100" dir="2700000" algn="tl" rotWithShape="0">
                  <a:srgbClr val="D3A029">
                    <a:alpha val="40000"/>
                  </a:srgbClr>
                </a:outerShdw>
              </a:effectLst>
              <a:latin typeface="Gill Sans" panose="020B0604020202020204" charset="0"/>
            </a:endParaRPr>
          </a:p>
        </p:txBody>
      </p:sp>
      <p:sp>
        <p:nvSpPr>
          <p:cNvPr id="4" name="Titre 1"/>
          <p:cNvSpPr>
            <a:spLocks noGrp="1"/>
          </p:cNvSpPr>
          <p:nvPr>
            <p:ph type="ctrTitle" idx="4294967295"/>
          </p:nvPr>
        </p:nvSpPr>
        <p:spPr>
          <a:xfrm>
            <a:off x="2970663" y="1950972"/>
            <a:ext cx="4421170" cy="693245"/>
          </a:xfrm>
          <a:prstGeom prst="rect">
            <a:avLst/>
          </a:prstGeom>
        </p:spPr>
        <p:txBody>
          <a:bodyPr>
            <a:noAutofit/>
          </a:bodyPr>
          <a:lstStyle/>
          <a:p>
            <a:r>
              <a:rPr lang="fr-FR" sz="4000">
                <a:solidFill>
                  <a:srgbClr val="279B48"/>
                </a:solidFill>
                <a:latin typeface="Impact" panose="020B0806030902050204" pitchFamily="34" charset="0"/>
              </a:rPr>
              <a:t>La Rivière du doute</a:t>
            </a:r>
            <a:endParaRPr lang="fr-FR" sz="4000" b="1" cap="none">
              <a:solidFill>
                <a:srgbClr val="279B48"/>
              </a:solidFill>
              <a:effectLst>
                <a:outerShdw blurRad="38100" dist="38100" dir="2700000" algn="tl">
                  <a:srgbClr val="000000">
                    <a:alpha val="43137"/>
                  </a:srgbClr>
                </a:outerShdw>
              </a:effectLst>
              <a:latin typeface="Impact" panose="020B0806030902050204" pitchFamily="34"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663" y="3007150"/>
            <a:ext cx="4124984" cy="3549192"/>
          </a:xfrm>
          <a:prstGeom prst="rect">
            <a:avLst/>
          </a:prstGeom>
        </p:spPr>
      </p:pic>
    </p:spTree>
    <p:extLst>
      <p:ext uri="{BB962C8B-B14F-4D97-AF65-F5344CB8AC3E}">
        <p14:creationId xmlns:p14="http://schemas.microsoft.com/office/powerpoint/2010/main" val="382150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062954" y="2952314"/>
            <a:ext cx="4279768" cy="1589049"/>
          </a:xfrm>
          <a:prstGeom prst="rect">
            <a:avLst/>
          </a:prstGeom>
        </p:spPr>
        <p:txBody>
          <a:bodyPr/>
          <a:lstStyle/>
          <a:p>
            <a:pPr>
              <a:lnSpc>
                <a:spcPct val="100000"/>
              </a:lnSpc>
            </a:pPr>
            <a:r>
              <a:rPr lang="fr-FR" sz="5400">
                <a:solidFill>
                  <a:srgbClr val="F24472"/>
                </a:solidFill>
                <a:latin typeface="Impact" panose="020B0806030902050204" pitchFamily="34" charset="0"/>
              </a:rPr>
              <a:t>ONE HEALTH</a:t>
            </a:r>
            <a:br>
              <a:rPr lang="fr-FR" sz="4800">
                <a:solidFill>
                  <a:srgbClr val="F24472"/>
                </a:solidFill>
                <a:latin typeface="Impact" panose="020B0806030902050204" pitchFamily="34" charset="0"/>
              </a:rPr>
            </a:br>
            <a:r>
              <a:rPr lang="fr-FR" sz="3600">
                <a:solidFill>
                  <a:srgbClr val="279B48"/>
                </a:solidFill>
                <a:latin typeface="Impact" panose="020B0806030902050204" pitchFamily="34" charset="0"/>
              </a:rPr>
              <a:t>Une santé </a:t>
            </a:r>
            <a:r>
              <a:rPr lang="fr-FR" sz="3600">
                <a:solidFill>
                  <a:srgbClr val="F9FCFD"/>
                </a:solidFill>
                <a:latin typeface="Impact" panose="020B0806030902050204" pitchFamily="34" charset="0"/>
              </a:rPr>
              <a:t>commune</a:t>
            </a:r>
            <a:br>
              <a:rPr lang="fr-FR" sz="4800">
                <a:solidFill>
                  <a:srgbClr val="F9FCFD"/>
                </a:solidFill>
                <a:latin typeface="Impact" panose="020B0806030902050204" pitchFamily="34" charset="0"/>
              </a:rPr>
            </a:br>
            <a:endParaRPr lang="fr-FR" sz="4800">
              <a:solidFill>
                <a:srgbClr val="F24472"/>
              </a:solidFill>
              <a:latin typeface="Impact" panose="020B0806030902050204" pitchFamily="34" charset="0"/>
            </a:endParaRPr>
          </a:p>
        </p:txBody>
      </p:sp>
      <p:sp>
        <p:nvSpPr>
          <p:cNvPr id="4" name="Nuage 3">
            <a:extLst>
              <a:ext uri="{FF2B5EF4-FFF2-40B4-BE49-F238E27FC236}">
                <a16:creationId xmlns:a16="http://schemas.microsoft.com/office/drawing/2014/main" id="{36829CBF-B253-CDDD-CAFE-F643731195A7}"/>
              </a:ext>
            </a:extLst>
          </p:cNvPr>
          <p:cNvSpPr/>
          <p:nvPr/>
        </p:nvSpPr>
        <p:spPr>
          <a:xfrm rot="4802851">
            <a:off x="-3137728" y="2651404"/>
            <a:ext cx="8012029" cy="6594969"/>
          </a:xfrm>
          <a:prstGeom prst="cloud">
            <a:avLst/>
          </a:prstGeom>
          <a:solidFill>
            <a:srgbClr val="03A6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5" name="Nuage 4">
            <a:extLst>
              <a:ext uri="{FF2B5EF4-FFF2-40B4-BE49-F238E27FC236}">
                <a16:creationId xmlns:a16="http://schemas.microsoft.com/office/drawing/2014/main" id="{B28A59CC-2DE8-3DB3-CFB4-EBCE05B10FB6}"/>
              </a:ext>
            </a:extLst>
          </p:cNvPr>
          <p:cNvSpPr/>
          <p:nvPr/>
        </p:nvSpPr>
        <p:spPr>
          <a:xfrm rot="4802851">
            <a:off x="-2970088" y="2994907"/>
            <a:ext cx="8012029" cy="6594969"/>
          </a:xfrm>
          <a:prstGeom prst="cloud">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359980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uage 1">
            <a:extLst>
              <a:ext uri="{FF2B5EF4-FFF2-40B4-BE49-F238E27FC236}">
                <a16:creationId xmlns:a16="http://schemas.microsoft.com/office/drawing/2014/main" id="{F33AD5FC-FDA1-C99C-B193-103B90AB187A}"/>
              </a:ext>
            </a:extLst>
          </p:cNvPr>
          <p:cNvSpPr/>
          <p:nvPr/>
        </p:nvSpPr>
        <p:spPr>
          <a:xfrm>
            <a:off x="1859175" y="1168924"/>
            <a:ext cx="6284035" cy="5604235"/>
          </a:xfrm>
          <a:prstGeom prst="cloud">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rtl="0">
              <a:lnSpc>
                <a:spcPct val="110000"/>
              </a:lnSpc>
              <a:spcBef>
                <a:spcPts val="0"/>
              </a:spcBef>
              <a:spcAft>
                <a:spcPts val="0"/>
              </a:spcAft>
              <a:buSzPts val="3200"/>
              <a:buNone/>
            </a:pPr>
            <a:endParaRPr lang="fr-FR" b="1">
              <a:ln w="12700" cmpd="sng">
                <a:solidFill>
                  <a:srgbClr val="D3A029"/>
                </a:solidFill>
                <a:prstDash val="solid"/>
              </a:ln>
              <a:solidFill>
                <a:srgbClr val="F2F2F2"/>
              </a:solidFill>
              <a:effectLst>
                <a:outerShdw blurRad="50800" dist="38100" dir="2700000" algn="tl" rotWithShape="0">
                  <a:srgbClr val="D3A029">
                    <a:alpha val="40000"/>
                  </a:srgbClr>
                </a:outerShdw>
              </a:effectLst>
              <a:latin typeface="Gill Sans" panose="020B0604020202020204" charset="0"/>
            </a:endParaRPr>
          </a:p>
        </p:txBody>
      </p:sp>
      <p:pic>
        <p:nvPicPr>
          <p:cNvPr id="3" name="Image 2">
            <a:hlinkClick r:id="rId3"/>
          </p:cNvPr>
          <p:cNvPicPr>
            <a:picLocks noChangeAspect="1"/>
          </p:cNvPicPr>
          <p:nvPr/>
        </p:nvPicPr>
        <p:blipFill>
          <a:blip r:embed="rId4">
            <a:duotone>
              <a:prstClr val="black"/>
              <a:srgbClr val="279B48">
                <a:tint val="45000"/>
                <a:satMod val="400000"/>
              </a:srgbClr>
            </a:duotone>
          </a:blip>
          <a:stretch>
            <a:fillRect/>
          </a:stretch>
        </p:blipFill>
        <p:spPr>
          <a:xfrm>
            <a:off x="3260157" y="3434268"/>
            <a:ext cx="3804234" cy="1993565"/>
          </a:xfrm>
          <a:prstGeom prst="rect">
            <a:avLst/>
          </a:prstGeom>
          <a:effectLst>
            <a:outerShdw blurRad="50800" dist="50800" dir="12120000" algn="ctr" rotWithShape="0">
              <a:srgbClr val="279B48"/>
            </a:outerShdw>
          </a:effectLst>
        </p:spPr>
      </p:pic>
      <p:sp>
        <p:nvSpPr>
          <p:cNvPr id="4" name="Titre 1"/>
          <p:cNvSpPr>
            <a:spLocks noGrp="1"/>
          </p:cNvSpPr>
          <p:nvPr>
            <p:ph type="ctrTitle" idx="4294967295"/>
          </p:nvPr>
        </p:nvSpPr>
        <p:spPr>
          <a:xfrm>
            <a:off x="3636252" y="1895580"/>
            <a:ext cx="3052044" cy="1187078"/>
          </a:xfrm>
          <a:prstGeom prst="rect">
            <a:avLst/>
          </a:prstGeom>
        </p:spPr>
        <p:txBody>
          <a:bodyPr>
            <a:noAutofit/>
          </a:bodyPr>
          <a:lstStyle/>
          <a:p>
            <a:pPr algn="ctr"/>
            <a:r>
              <a:rPr lang="fr-FR" sz="4000">
                <a:solidFill>
                  <a:srgbClr val="279B48"/>
                </a:solidFill>
                <a:latin typeface="Gill Sans"/>
              </a:rPr>
              <a:t>Le  concept</a:t>
            </a:r>
            <a:br>
              <a:rPr lang="fr-FR" sz="4000">
                <a:solidFill>
                  <a:srgbClr val="279B48"/>
                </a:solidFill>
                <a:latin typeface="Gill Sans"/>
              </a:rPr>
            </a:br>
            <a:r>
              <a:rPr lang="fr-FR" sz="4000">
                <a:solidFill>
                  <a:srgbClr val="279B48"/>
                </a:solidFill>
                <a:latin typeface="Gill Sans"/>
              </a:rPr>
              <a:t>«One </a:t>
            </a:r>
            <a:r>
              <a:rPr lang="fr-FR" sz="4000" err="1">
                <a:solidFill>
                  <a:srgbClr val="279B48"/>
                </a:solidFill>
                <a:latin typeface="Gill Sans"/>
              </a:rPr>
              <a:t>Health</a:t>
            </a:r>
            <a:r>
              <a:rPr lang="fr-FR" sz="4000">
                <a:solidFill>
                  <a:srgbClr val="279B48"/>
                </a:solidFill>
                <a:latin typeface="Gill Sans"/>
              </a:rPr>
              <a:t>»</a:t>
            </a:r>
            <a:endParaRPr lang="fr-FR" sz="4000" cap="none">
              <a:solidFill>
                <a:srgbClr val="279B48"/>
              </a:solidFill>
              <a:effectLst>
                <a:outerShdw blurRad="38100" dist="38100" dir="2700000" algn="tl">
                  <a:srgbClr val="000000">
                    <a:alpha val="43137"/>
                  </a:srgbClr>
                </a:outerShdw>
              </a:effectLst>
              <a:latin typeface="Gill Sans"/>
            </a:endParaRPr>
          </a:p>
        </p:txBody>
      </p:sp>
    </p:spTree>
    <p:extLst>
      <p:ext uri="{BB962C8B-B14F-4D97-AF65-F5344CB8AC3E}">
        <p14:creationId xmlns:p14="http://schemas.microsoft.com/office/powerpoint/2010/main" val="3308182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547" y="2598638"/>
            <a:ext cx="3385406" cy="3197329"/>
          </a:xfrm>
          <a:prstGeom prst="rect">
            <a:avLst/>
          </a:prstGeom>
        </p:spPr>
      </p:pic>
      <p:sp>
        <p:nvSpPr>
          <p:cNvPr id="5" name="Titre 1"/>
          <p:cNvSpPr txBox="1">
            <a:spLocks/>
          </p:cNvSpPr>
          <p:nvPr/>
        </p:nvSpPr>
        <p:spPr>
          <a:xfrm>
            <a:off x="2598234" y="773389"/>
            <a:ext cx="5642517" cy="688903"/>
          </a:xfrm>
          <a:prstGeom prst="rect">
            <a:avLst/>
          </a:prstGeom>
        </p:spPr>
        <p:txBody>
          <a:bodyPr>
            <a:no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fr-FR" sz="4000">
                <a:solidFill>
                  <a:srgbClr val="279B48"/>
                </a:solidFill>
                <a:latin typeface="Impact" panose="020B0806030902050204" pitchFamily="34" charset="0"/>
              </a:rPr>
              <a:t>Une santé commune</a:t>
            </a:r>
            <a:br>
              <a:rPr lang="fr-FR" sz="4000">
                <a:solidFill>
                  <a:srgbClr val="279B48"/>
                </a:solidFill>
                <a:latin typeface="Impact" panose="020B0806030902050204" pitchFamily="34" charset="0"/>
              </a:rPr>
            </a:br>
            <a:endParaRPr lang="fr-FR" sz="4000">
              <a:solidFill>
                <a:srgbClr val="279B48"/>
              </a:solidFill>
              <a:latin typeface="Impact" panose="020B0806030902050204" pitchFamily="34" charset="0"/>
            </a:endParaRPr>
          </a:p>
        </p:txBody>
      </p:sp>
      <p:sp>
        <p:nvSpPr>
          <p:cNvPr id="2" name="Légende encadrée 1 1"/>
          <p:cNvSpPr/>
          <p:nvPr/>
        </p:nvSpPr>
        <p:spPr>
          <a:xfrm>
            <a:off x="5051324" y="1959940"/>
            <a:ext cx="2393005" cy="1556426"/>
          </a:xfrm>
          <a:prstGeom prst="borderCallout1">
            <a:avLst>
              <a:gd name="adj1" fmla="val 46657"/>
              <a:gd name="adj2" fmla="val -203"/>
              <a:gd name="adj3" fmla="val 80625"/>
              <a:gd name="adj4" fmla="val -38740"/>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rgbClr val="F9FCFD"/>
                </a:solidFill>
              </a:rPr>
              <a:t>Qualité de l’air, des cours d’eau, des écosystèmes, des plantes, des arbres, des sols…</a:t>
            </a:r>
          </a:p>
        </p:txBody>
      </p:sp>
      <p:sp>
        <p:nvSpPr>
          <p:cNvPr id="6" name="Légende encadrée 1 5"/>
          <p:cNvSpPr/>
          <p:nvPr/>
        </p:nvSpPr>
        <p:spPr>
          <a:xfrm>
            <a:off x="5644512" y="3891465"/>
            <a:ext cx="2393005" cy="2772383"/>
          </a:xfrm>
          <a:prstGeom prst="borderCallout1">
            <a:avLst>
              <a:gd name="adj1" fmla="val 46657"/>
              <a:gd name="adj2" fmla="val -203"/>
              <a:gd name="adj3" fmla="val 37760"/>
              <a:gd name="adj4" fmla="val -36934"/>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rgbClr val="F9FCFD"/>
                </a:solidFill>
              </a:rPr>
              <a:t>Santé des animaux domestiques (élevage et animaux de compagnie), des animaux sauvages mais aussi des soins vétérinaires, des maladies, de l’hygiène, des vaccins, du bien-être animal…</a:t>
            </a:r>
          </a:p>
        </p:txBody>
      </p:sp>
    </p:spTree>
    <p:extLst>
      <p:ext uri="{BB962C8B-B14F-4D97-AF65-F5344CB8AC3E}">
        <p14:creationId xmlns:p14="http://schemas.microsoft.com/office/powerpoint/2010/main" val="292057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9F5097FC-AA09-4181-BA19-23CFD8485204}"/>
              </a:ext>
            </a:extLst>
          </p:cNvPr>
          <p:cNvSpPr txBox="1">
            <a:spLocks/>
          </p:cNvSpPr>
          <p:nvPr/>
        </p:nvSpPr>
        <p:spPr>
          <a:xfrm>
            <a:off x="2988297" y="656867"/>
            <a:ext cx="5710753" cy="746222"/>
          </a:xfrm>
          <a:prstGeom prst="rect">
            <a:avLst/>
          </a:prstGeom>
        </p:spPr>
        <p:txBody>
          <a:bodyPr>
            <a:no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defTabSz="914400">
              <a:lnSpc>
                <a:spcPct val="100000"/>
              </a:lnSpc>
              <a:spcBef>
                <a:spcPts val="0"/>
              </a:spcBef>
            </a:pPr>
            <a:r>
              <a:rPr lang="fr-FR" sz="4000" spc="0">
                <a:ln w="0"/>
                <a:solidFill>
                  <a:srgbClr val="F9FCFD"/>
                </a:solidFill>
                <a:effectLst>
                  <a:outerShdw blurRad="38100" dist="25400" dir="5400000" algn="ctr" rotWithShape="0">
                    <a:srgbClr val="6E747A">
                      <a:alpha val="43000"/>
                    </a:srgbClr>
                  </a:outerShdw>
                </a:effectLst>
                <a:latin typeface="Impact" panose="020B0806030902050204" pitchFamily="34" charset="0"/>
                <a:ea typeface="+mn-ea"/>
                <a:cs typeface="+mn-cs"/>
              </a:rPr>
              <a:t>Pour mieux comprendre…</a:t>
            </a:r>
            <a:br>
              <a:rPr lang="fr-FR" sz="4000" cap="none" spc="0">
                <a:solidFill>
                  <a:srgbClr val="F9FCFD"/>
                </a:solidFill>
                <a:latin typeface="Impact" panose="020B0806030902050204" pitchFamily="34" charset="0"/>
                <a:ea typeface="+mn-ea"/>
                <a:cs typeface="+mn-cs"/>
              </a:rPr>
            </a:br>
            <a:endParaRPr lang="fr-FR" sz="4400">
              <a:solidFill>
                <a:srgbClr val="F9FCFD"/>
              </a:solidFill>
              <a:latin typeface="Impact" panose="020B0806030902050204" pitchFamily="34" charset="0"/>
            </a:endParaRPr>
          </a:p>
        </p:txBody>
      </p:sp>
      <p:sp>
        <p:nvSpPr>
          <p:cNvPr id="2" name="Titre 1">
            <a:extLst>
              <a:ext uri="{FF2B5EF4-FFF2-40B4-BE49-F238E27FC236}">
                <a16:creationId xmlns:a16="http://schemas.microsoft.com/office/drawing/2014/main" id="{54FD45F5-5277-0A13-328C-8B8BE326A884}"/>
              </a:ext>
            </a:extLst>
          </p:cNvPr>
          <p:cNvSpPr txBox="1">
            <a:spLocks/>
          </p:cNvSpPr>
          <p:nvPr/>
        </p:nvSpPr>
        <p:spPr>
          <a:xfrm>
            <a:off x="714725" y="2096085"/>
            <a:ext cx="8163612" cy="746222"/>
          </a:xfrm>
          <a:prstGeom prst="rect">
            <a:avLst/>
          </a:prstGeom>
        </p:spPr>
        <p:txBody>
          <a:bodyPr>
            <a:no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l" rtl="0" fontAlgn="base"/>
            <a:r>
              <a:rPr lang="fr-FR" sz="2400" b="1" i="0" u="none" strike="noStrike" cap="none">
                <a:solidFill>
                  <a:srgbClr val="279B48"/>
                </a:solidFill>
                <a:effectLst/>
                <a:latin typeface="Gill Sans MT" panose="020B0502020104020203" pitchFamily="34" charset="0"/>
              </a:rPr>
              <a:t>Les zoonoses </a:t>
            </a:r>
            <a:r>
              <a:rPr lang="fr-FR" sz="2400" b="0" i="0" u="none" strike="noStrike" cap="none">
                <a:solidFill>
                  <a:srgbClr val="279B48"/>
                </a:solidFill>
                <a:effectLst/>
                <a:latin typeface="Gill Sans MT" panose="020B0502020104020203" pitchFamily="34" charset="0"/>
              </a:rPr>
              <a:t>: maladies ou infections transmissibles des animaux à l’homme.</a:t>
            </a:r>
            <a:r>
              <a:rPr lang="en-US" sz="2400" b="0" i="0" cap="none">
                <a:solidFill>
                  <a:srgbClr val="279B48"/>
                </a:solidFill>
                <a:effectLst/>
                <a:latin typeface="Gill Sans MT" panose="020B0502020104020203" pitchFamily="34" charset="0"/>
              </a:rPr>
              <a:t>​</a:t>
            </a:r>
            <a:endParaRPr lang="en-US" sz="2400" b="0" i="0" cap="none">
              <a:solidFill>
                <a:srgbClr val="279B48"/>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188125D6-B51B-732B-B046-E06EDDF22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0" y="3535304"/>
            <a:ext cx="3581400"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E7B3055-9175-3966-A373-0DC646BA33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9820" y="3535303"/>
            <a:ext cx="3971925"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793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95009" y="2004719"/>
            <a:ext cx="8353982" cy="4556335"/>
          </a:xfrm>
          <a:prstGeom prst="rect">
            <a:avLst/>
          </a:prstGeom>
        </p:spPr>
        <p:txBody>
          <a:bodyPr>
            <a:normAutofit fontScale="25000" lnSpcReduction="20000"/>
          </a:bodyPr>
          <a:lstStyle/>
          <a:p>
            <a:pPr marL="0" indent="0" algn="just">
              <a:lnSpc>
                <a:spcPct val="120000"/>
              </a:lnSpc>
              <a:buNone/>
            </a:pPr>
            <a:r>
              <a:rPr lang="fr-FR" sz="9600" b="1">
                <a:solidFill>
                  <a:srgbClr val="F24472"/>
                </a:solidFill>
                <a:latin typeface="Calibri CROP"/>
              </a:rPr>
              <a:t>La rage :</a:t>
            </a:r>
            <a:r>
              <a:rPr lang="fr-FR" sz="9600">
                <a:solidFill>
                  <a:srgbClr val="F24472"/>
                </a:solidFill>
                <a:latin typeface="Calibri CROP"/>
              </a:rPr>
              <a:t> </a:t>
            </a:r>
            <a:r>
              <a:rPr lang="fr-FR" sz="9600">
                <a:solidFill>
                  <a:schemeClr val="bg1"/>
                </a:solidFill>
                <a:latin typeface="Calibri CROP"/>
              </a:rPr>
              <a:t>virus présent dans la salive de l’animal, le plus       souvent transmis après une morsure (chien, chauve-souris…).</a:t>
            </a:r>
          </a:p>
          <a:p>
            <a:pPr marL="0" indent="0" algn="just">
              <a:lnSpc>
                <a:spcPct val="120000"/>
              </a:lnSpc>
              <a:buNone/>
            </a:pPr>
            <a:endParaRPr lang="fr-FR" sz="9600">
              <a:solidFill>
                <a:schemeClr val="bg1"/>
              </a:solidFill>
              <a:latin typeface="Calibri CROP"/>
            </a:endParaRPr>
          </a:p>
          <a:p>
            <a:pPr algn="just">
              <a:lnSpc>
                <a:spcPct val="120000"/>
              </a:lnSpc>
            </a:pPr>
            <a:r>
              <a:rPr lang="fr-FR" sz="9600" b="1">
                <a:solidFill>
                  <a:srgbClr val="F24472"/>
                </a:solidFill>
              </a:rPr>
              <a:t>La grippe aviaire :</a:t>
            </a:r>
            <a:r>
              <a:rPr lang="fr-FR" sz="9600">
                <a:solidFill>
                  <a:srgbClr val="F24472"/>
                </a:solidFill>
              </a:rPr>
              <a:t> </a:t>
            </a:r>
            <a:r>
              <a:rPr lang="fr-FR" sz="9600">
                <a:solidFill>
                  <a:schemeClr val="bg1"/>
                </a:solidFill>
              </a:rPr>
              <a:t>maladie virale avec un taux de mortalité très élevé pour les oiseaux d’élevage et rarement transmissible à l’Homme.</a:t>
            </a:r>
          </a:p>
          <a:p>
            <a:pPr algn="just">
              <a:lnSpc>
                <a:spcPct val="120000"/>
              </a:lnSpc>
            </a:pPr>
            <a:endParaRPr lang="fr-FR" sz="9600">
              <a:solidFill>
                <a:schemeClr val="bg1"/>
              </a:solidFill>
            </a:endParaRPr>
          </a:p>
          <a:p>
            <a:pPr algn="just">
              <a:lnSpc>
                <a:spcPct val="120000"/>
              </a:lnSpc>
            </a:pPr>
            <a:r>
              <a:rPr lang="fr-FR" sz="9600" b="1">
                <a:solidFill>
                  <a:srgbClr val="F24472"/>
                </a:solidFill>
              </a:rPr>
              <a:t>L’échinococcose :</a:t>
            </a:r>
            <a:r>
              <a:rPr lang="fr-FR" sz="9600">
                <a:solidFill>
                  <a:srgbClr val="F24472"/>
                </a:solidFill>
              </a:rPr>
              <a:t> </a:t>
            </a:r>
            <a:r>
              <a:rPr lang="fr-FR" sz="9600">
                <a:solidFill>
                  <a:schemeClr val="bg1"/>
                </a:solidFill>
              </a:rPr>
              <a:t>maladie parasitaire grave pour l’Homme provoquée par les larves d’un ver plat transmises par ingestion de baies non lavées.</a:t>
            </a:r>
          </a:p>
          <a:p>
            <a:pPr algn="just"/>
            <a:endParaRPr lang="fr-FR" sz="2400">
              <a:solidFill>
                <a:schemeClr val="bg1"/>
              </a:solidFill>
            </a:endParaRPr>
          </a:p>
          <a:p>
            <a:pPr marL="0" indent="0" algn="just">
              <a:buNone/>
            </a:pPr>
            <a:endParaRPr lang="fr-FR">
              <a:solidFill>
                <a:schemeClr val="accent4">
                  <a:lumMod val="75000"/>
                </a:schemeClr>
              </a:solidFill>
              <a:latin typeface="+mj-lt"/>
            </a:endParaRPr>
          </a:p>
          <a:p>
            <a:endParaRPr lang="fr-FR">
              <a:solidFill>
                <a:schemeClr val="accent4">
                  <a:lumMod val="75000"/>
                </a:schemeClr>
              </a:solidFill>
              <a:latin typeface="+mj-lt"/>
            </a:endParaRPr>
          </a:p>
          <a:p>
            <a:endParaRPr lang="fr-FR">
              <a:solidFill>
                <a:schemeClr val="accent4">
                  <a:lumMod val="75000"/>
                </a:schemeClr>
              </a:solidFill>
              <a:latin typeface="+mj-lt"/>
            </a:endParaRPr>
          </a:p>
          <a:p>
            <a:endParaRPr lang="fr-FR">
              <a:solidFill>
                <a:schemeClr val="accent4">
                  <a:lumMod val="75000"/>
                </a:schemeClr>
              </a:solidFill>
              <a:latin typeface="+mj-lt"/>
            </a:endParaRPr>
          </a:p>
          <a:p>
            <a:endParaRPr lang="fr-FR">
              <a:solidFill>
                <a:schemeClr val="accent4">
                  <a:lumMod val="75000"/>
                </a:schemeClr>
              </a:solidFill>
              <a:latin typeface="+mj-lt"/>
            </a:endParaRPr>
          </a:p>
          <a:p>
            <a:endParaRPr lang="fr-FR">
              <a:solidFill>
                <a:schemeClr val="accent4">
                  <a:lumMod val="75000"/>
                </a:schemeClr>
              </a:solidFill>
              <a:latin typeface="+mj-lt"/>
            </a:endParaRPr>
          </a:p>
          <a:p>
            <a:endParaRPr lang="fr-FR">
              <a:solidFill>
                <a:schemeClr val="accent4">
                  <a:lumMod val="75000"/>
                </a:schemeClr>
              </a:solidFill>
              <a:latin typeface="+mj-lt"/>
            </a:endParaRPr>
          </a:p>
          <a:p>
            <a:endParaRPr lang="fr-FR">
              <a:latin typeface="+mj-lt"/>
            </a:endParaRPr>
          </a:p>
          <a:p>
            <a:pPr marL="0" indent="0">
              <a:buNone/>
            </a:pPr>
            <a:endParaRPr lang="fr-FR">
              <a:latin typeface="+mj-lt"/>
            </a:endParaRPr>
          </a:p>
          <a:p>
            <a:pPr marL="0" indent="0">
              <a:buNone/>
            </a:pPr>
            <a:endParaRPr lang="fr-FR">
              <a:latin typeface="+mj-lt"/>
            </a:endParaRPr>
          </a:p>
        </p:txBody>
      </p:sp>
      <p:sp>
        <p:nvSpPr>
          <p:cNvPr id="4" name="Titre 1"/>
          <p:cNvSpPr txBox="1">
            <a:spLocks/>
          </p:cNvSpPr>
          <p:nvPr/>
        </p:nvSpPr>
        <p:spPr>
          <a:xfrm>
            <a:off x="2912883" y="667266"/>
            <a:ext cx="5769204" cy="735616"/>
          </a:xfrm>
          <a:prstGeom prst="rect">
            <a:avLst/>
          </a:prstGeom>
        </p:spPr>
        <p:txBody>
          <a:bodyPr>
            <a:no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defTabSz="914400">
              <a:lnSpc>
                <a:spcPct val="100000"/>
              </a:lnSpc>
              <a:spcBef>
                <a:spcPts val="0"/>
              </a:spcBef>
            </a:pPr>
            <a:r>
              <a:rPr lang="fr-FR" sz="4400" spc="0">
                <a:ln w="0"/>
                <a:solidFill>
                  <a:srgbClr val="F9FCFD"/>
                </a:solidFill>
                <a:effectLst>
                  <a:outerShdw blurRad="38100" dist="25400" dir="5400000" algn="ctr" rotWithShape="0">
                    <a:srgbClr val="6E747A">
                      <a:alpha val="43000"/>
                    </a:srgbClr>
                  </a:outerShdw>
                </a:effectLst>
                <a:latin typeface="Impact" panose="020B0806030902050204" pitchFamily="34" charset="0"/>
                <a:ea typeface="+mn-ea"/>
                <a:cs typeface="+mn-cs"/>
              </a:rPr>
              <a:t>Exemples de zoonoses</a:t>
            </a:r>
            <a:endParaRPr lang="fr-FR" sz="4400">
              <a:solidFill>
                <a:srgbClr val="F9FCFD"/>
              </a:solidFill>
              <a:latin typeface="Impact" panose="020B0806030902050204" pitchFamily="34" charset="0"/>
            </a:endParaRPr>
          </a:p>
        </p:txBody>
      </p:sp>
    </p:spTree>
    <p:extLst>
      <p:ext uri="{BB962C8B-B14F-4D97-AF65-F5344CB8AC3E}">
        <p14:creationId xmlns:p14="http://schemas.microsoft.com/office/powerpoint/2010/main" val="122661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3838031" y="2724347"/>
            <a:ext cx="5070300" cy="1547020"/>
          </a:xfrm>
          <a:noFill/>
        </p:spPr>
        <p:txBody>
          <a:bodyPr>
            <a:noAutofit/>
          </a:bodyPr>
          <a:lstStyle/>
          <a:p>
            <a:pPr>
              <a:lnSpc>
                <a:spcPct val="100000"/>
              </a:lnSpc>
            </a:pPr>
            <a:r>
              <a:rPr lang="fr-FR" sz="4800">
                <a:solidFill>
                  <a:srgbClr val="F24472"/>
                </a:solidFill>
                <a:latin typeface="Impact" panose="020B0806030902050204" pitchFamily="34" charset="0"/>
              </a:rPr>
              <a:t>Les pays du sud </a:t>
            </a:r>
          </a:p>
          <a:p>
            <a:pPr>
              <a:lnSpc>
                <a:spcPct val="100000"/>
              </a:lnSpc>
            </a:pPr>
            <a:r>
              <a:rPr lang="fr-FR" sz="2800">
                <a:solidFill>
                  <a:srgbClr val="F9FCFD"/>
                </a:solidFill>
                <a:latin typeface="Impact" panose="020B0806030902050204" pitchFamily="34" charset="0"/>
              </a:rPr>
              <a:t>Un manque de sécurité sanitaire, de moyens</a:t>
            </a:r>
          </a:p>
        </p:txBody>
      </p:sp>
      <p:sp>
        <p:nvSpPr>
          <p:cNvPr id="4" name="Nuage 3">
            <a:extLst>
              <a:ext uri="{FF2B5EF4-FFF2-40B4-BE49-F238E27FC236}">
                <a16:creationId xmlns:a16="http://schemas.microsoft.com/office/drawing/2014/main" id="{A7EBC5E8-C2BA-3EA5-9080-035E856E6335}"/>
              </a:ext>
            </a:extLst>
          </p:cNvPr>
          <p:cNvSpPr/>
          <p:nvPr/>
        </p:nvSpPr>
        <p:spPr>
          <a:xfrm rot="4802851">
            <a:off x="-3137728" y="2651404"/>
            <a:ext cx="8012029" cy="6594969"/>
          </a:xfrm>
          <a:prstGeom prst="cloud">
            <a:avLst/>
          </a:prstGeom>
          <a:solidFill>
            <a:srgbClr val="03A6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6" name="Nuage 5">
            <a:extLst>
              <a:ext uri="{FF2B5EF4-FFF2-40B4-BE49-F238E27FC236}">
                <a16:creationId xmlns:a16="http://schemas.microsoft.com/office/drawing/2014/main" id="{E7ECC637-8862-29EB-C57D-ADCAF561020F}"/>
              </a:ext>
            </a:extLst>
          </p:cNvPr>
          <p:cNvSpPr/>
          <p:nvPr/>
        </p:nvSpPr>
        <p:spPr>
          <a:xfrm rot="4802851">
            <a:off x="-2970088" y="2994907"/>
            <a:ext cx="8012029" cy="6594969"/>
          </a:xfrm>
          <a:prstGeom prst="cloud">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960093002"/>
      </p:ext>
    </p:extLst>
  </p:cSld>
  <p:clrMapOvr>
    <a:masterClrMapping/>
  </p:clrMapOvr>
</p:sld>
</file>

<file path=ppt/theme/theme1.xml><?xml version="1.0" encoding="utf-8"?>
<a:theme xmlns:a="http://schemas.openxmlformats.org/drawingml/2006/main" name="AVSF-presentation">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CB5AC465-81A4-4B4D-8FE6-78A10F251720}" vid="{B4F9E4F2-F615-394B-A6D3-B32E273EC25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1D95678378FB4F991E94055BB49710" ma:contentTypeVersion="8" ma:contentTypeDescription="Crée un document." ma:contentTypeScope="" ma:versionID="791af8c7ff13143420f3fcf0122b90ca">
  <xsd:schema xmlns:xsd="http://www.w3.org/2001/XMLSchema" xmlns:xs="http://www.w3.org/2001/XMLSchema" xmlns:p="http://schemas.microsoft.com/office/2006/metadata/properties" xmlns:ns2="e5ba085c-a3c0-4301-937f-3ad5e223b18b" targetNamespace="http://schemas.microsoft.com/office/2006/metadata/properties" ma:root="true" ma:fieldsID="a89890926f81713deff9acff0a4f6d81" ns2:_="">
    <xsd:import namespace="e5ba085c-a3c0-4301-937f-3ad5e223b18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ba085c-a3c0-4301-937f-3ad5e223b1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7360B8-36BD-48F4-99E0-87EB76631DD9}">
  <ds:schemaRefs>
    <ds:schemaRef ds:uri="e5ba085c-a3c0-4301-937f-3ad5e223b1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8DDF46-753E-4C53-9732-15D62425C274}">
  <ds:schemaRefs>
    <ds:schemaRef ds:uri="http://schemas.microsoft.com/sharepoint/v3/contenttype/forms"/>
  </ds:schemaRefs>
</ds:datastoreItem>
</file>

<file path=customXml/itemProps3.xml><?xml version="1.0" encoding="utf-8"?>
<ds:datastoreItem xmlns:ds="http://schemas.openxmlformats.org/officeDocument/2006/customXml" ds:itemID="{36182E20-A79D-49E1-948F-9093873297F7}">
  <ds:schemaRefs>
    <ds:schemaRef ds:uri="e5ba085c-a3c0-4301-937f-3ad5e223b18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Badge</Template>
  <Application>Microsoft Office PowerPoint</Application>
  <PresentationFormat>On-screen Show (4:3)</PresentationFormat>
  <Slides>19</Slides>
  <Notes>19</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AVSF-presentation</vt:lpstr>
      <vt:lpstr>PowerPoint Presentation</vt:lpstr>
      <vt:lpstr>Vivre en bonne santé Promouvoir  le bien-être  à tout âge</vt:lpstr>
      <vt:lpstr>La Rivière du doute</vt:lpstr>
      <vt:lpstr>ONE HEALTH Une santé commune </vt:lpstr>
      <vt:lpstr>Le  concept «One Health»</vt:lpstr>
      <vt:lpstr>PowerPoint Presentation</vt:lpstr>
      <vt:lpstr>PowerPoint Presentation</vt:lpstr>
      <vt:lpstr>PowerPoint Presentation</vt:lpstr>
      <vt:lpstr>PowerPoint Presentation</vt:lpstr>
      <vt:lpstr>ZOONOSES</vt:lpstr>
      <vt:lpstr>PowerPoint Presentation</vt:lpstr>
      <vt:lpstr>PowerPoint Presentation</vt:lpstr>
      <vt:lpstr>ON  COMPARE !</vt:lpstr>
      <vt:lpstr>Exemple de L’élevage industriel </vt:lpstr>
      <vt:lpstr>PowerPoint Presentation</vt:lpstr>
      <vt:lpstr>PowerPoint Presentation</vt:lpstr>
      <vt:lpstr>PowerPoint Presentation</vt:lpstr>
      <vt:lpstr>L’heure du grand débat</vt:lpstr>
      <vt:lpstr>En conclusion…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ServiceCiviqueLyon</dc:creator>
  <cp:revision>1</cp:revision>
  <cp:lastPrinted>2021-06-28T10:29:33Z</cp:lastPrinted>
  <dcterms:created xsi:type="dcterms:W3CDTF">2020-06-05T08:57:07Z</dcterms:created>
  <dcterms:modified xsi:type="dcterms:W3CDTF">2024-10-23T12:58:19Z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0x010100F51D95678378FB4F991E94055BB49710</vt:lpwstr>
  </property>
</Properties>
</file>