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9" r:id="rId2"/>
    <p:sldId id="389" r:id="rId3"/>
    <p:sldId id="397" r:id="rId4"/>
    <p:sldId id="391" r:id="rId5"/>
    <p:sldId id="394" r:id="rId6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8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yriam MACKIEWICZ" initials="M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DBF1A"/>
    <a:srgbClr val="C2594C"/>
    <a:srgbClr val="C27810"/>
    <a:srgbClr val="BDE649"/>
    <a:srgbClr val="F0FF0C"/>
    <a:srgbClr val="AACC1C"/>
    <a:srgbClr val="FFFE24"/>
    <a:srgbClr val="95EC48"/>
    <a:srgbClr val="B8EC7E"/>
    <a:srgbClr val="45A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393" autoAdjust="0"/>
  </p:normalViewPr>
  <p:slideViewPr>
    <p:cSldViewPr>
      <p:cViewPr varScale="1">
        <p:scale>
          <a:sx n="36" d="100"/>
          <a:sy n="36" d="100"/>
        </p:scale>
        <p:origin x="134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12"/>
      </p:cViewPr>
      <p:guideLst>
        <p:guide orient="horz" pos="3224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222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3203" y="0"/>
            <a:ext cx="3079202" cy="512222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88F7FF4C-4076-7149-B532-61CF6B5F4B20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0755"/>
            <a:ext cx="3079202" cy="512222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3203" y="9720755"/>
            <a:ext cx="3079202" cy="512222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A806EDCC-D0A4-9348-8565-340142C2EF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014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12383" cy="549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910" tIns="47455" rIns="94910" bIns="47455" numCol="1" anchor="t" anchorCtr="0" compatLnSpc="1">
            <a:prstTxWarp prst="textNoShape">
              <a:avLst/>
            </a:prstTxWarp>
          </a:bodyPr>
          <a:lstStyle>
            <a:lvl1pPr defTabSz="949513">
              <a:defRPr kumimoji="0"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8362" y="0"/>
            <a:ext cx="3112383" cy="549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910" tIns="47455" rIns="94910" bIns="47455" numCol="1" anchor="t" anchorCtr="0" compatLnSpc="1">
            <a:prstTxWarp prst="textNoShape">
              <a:avLst/>
            </a:prstTxWarp>
          </a:bodyPr>
          <a:lstStyle>
            <a:lvl1pPr algn="r" defTabSz="949513">
              <a:defRPr kumimoji="0" sz="1200" smtClean="0">
                <a:cs typeface="+mn-cs"/>
              </a:defRPr>
            </a:lvl1pPr>
          </a:lstStyle>
          <a:p>
            <a:pPr>
              <a:defRPr/>
            </a:pPr>
            <a:fld id="{06027F1B-611E-334E-A50E-41C5D75948F9}" type="datetime1">
              <a:rPr lang="en-US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1075" y="785813"/>
            <a:ext cx="5138738" cy="3852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7274" y="4875106"/>
            <a:ext cx="5186198" cy="456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910" tIns="47455" rIns="94910" bIns="4745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0212"/>
            <a:ext cx="3112383" cy="47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910" tIns="47455" rIns="94910" bIns="47455" numCol="1" anchor="b" anchorCtr="0" compatLnSpc="1">
            <a:prstTxWarp prst="textNoShape">
              <a:avLst/>
            </a:prstTxWarp>
          </a:bodyPr>
          <a:lstStyle>
            <a:lvl1pPr defTabSz="949513">
              <a:defRPr kumimoji="0" sz="1200" smtClean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8362" y="9750212"/>
            <a:ext cx="3112383" cy="47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4910" tIns="47455" rIns="94910" bIns="47455" numCol="1" anchor="b" anchorCtr="0" compatLnSpc="1">
            <a:prstTxWarp prst="textNoShape">
              <a:avLst/>
            </a:prstTxWarp>
          </a:bodyPr>
          <a:lstStyle>
            <a:lvl1pPr algn="r" defTabSz="949513">
              <a:defRPr kumimoji="0" sz="1200" smtClean="0">
                <a:cs typeface="+mn-cs"/>
              </a:defRPr>
            </a:lvl1pPr>
          </a:lstStyle>
          <a:p>
            <a:pPr>
              <a:defRPr/>
            </a:pPr>
            <a:fld id="{AE283B95-0927-3548-86C2-76EAFB0B0D1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3840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70142" indent="-296208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84834" indent="-236967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58767" indent="-236967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132701" indent="-236967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606634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080568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554501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028435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815CE57-684B-2C44-82BB-9B94D7E0E899}" type="datetime1">
              <a:rPr kumimoji="0" lang="en-US" sz="1200"/>
              <a:pPr/>
              <a:t>3/17/2021</a:t>
            </a:fld>
            <a:endParaRPr kumimoji="0" lang="en-US" sz="1200"/>
          </a:p>
        </p:txBody>
      </p:sp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70142" indent="-296208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84834" indent="-236967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58767" indent="-236967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132701" indent="-236967" defTabSz="949513"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606634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3080568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554501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4028435" indent="-236967" defTabSz="949513" eaLnBrk="0" fontAlgn="base" hangingPunct="0">
              <a:spcBef>
                <a:spcPct val="0"/>
              </a:spcBef>
              <a:spcAft>
                <a:spcPct val="0"/>
              </a:spcAft>
              <a:defRPr kumimoji="1" sz="29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085DBD-8249-974E-B076-CE25E3D5B452}" type="slidenum">
              <a:rPr kumimoji="0" lang="en-US" sz="1200"/>
              <a:pPr/>
              <a:t>1</a:t>
            </a:fld>
            <a:endParaRPr kumimoji="0" lang="en-US" sz="120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1470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81075" y="785813"/>
            <a:ext cx="5138738" cy="385286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6027F1B-611E-334E-A50E-41C5D75948F9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83B95-0927-3548-86C2-76EAFB0B0D1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7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81075" y="785813"/>
            <a:ext cx="5138738" cy="385286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6027F1B-611E-334E-A50E-41C5D75948F9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83B95-0927-3548-86C2-76EAFB0B0D1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7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81075" y="785813"/>
            <a:ext cx="5138738" cy="385286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6027F1B-611E-334E-A50E-41C5D75948F9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83B95-0927-3548-86C2-76EAFB0B0D1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41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81075" y="785813"/>
            <a:ext cx="5138738" cy="385286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6027F1B-611E-334E-A50E-41C5D75948F9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283B95-0927-3548-86C2-76EAFB0B0D1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0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91000" y="1752600"/>
            <a:ext cx="4572000" cy="1752600"/>
          </a:xfrm>
          <a:prstGeom prst="rect">
            <a:avLst/>
          </a:prstGeom>
        </p:spPr>
        <p:txBody>
          <a:bodyPr/>
          <a:lstStyle>
            <a:lvl1pPr marL="0" indent="0">
              <a:buFont typeface="Monotype Sorts" charset="0"/>
              <a:buNone/>
              <a:defRPr sz="2400"/>
            </a:lvl1pPr>
          </a:lstStyle>
          <a:p>
            <a:pPr lvl="0"/>
            <a:r>
              <a:rPr lang="en-US" noProof="0"/>
              <a:t>Cliquez pour modifier le style des sous-titres du masque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C58B92-C046-F84A-9DF0-F2E382AE3AD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2" name="Espace réservé du titre 2"/>
          <p:cNvSpPr>
            <a:spLocks noGrp="1"/>
          </p:cNvSpPr>
          <p:nvPr>
            <p:ph type="title"/>
          </p:nvPr>
        </p:nvSpPr>
        <p:spPr>
          <a:xfrm>
            <a:off x="2771800" y="116632"/>
            <a:ext cx="61926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3594100" y="1752600"/>
            <a:ext cx="1846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841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8ED10B-BD31-E540-8D22-5E6AB593C5E4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0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hlin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hlin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hlink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8ED10B-BD31-E540-8D22-5E6AB593C5E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2771800" y="116632"/>
            <a:ext cx="61926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grpSp>
        <p:nvGrpSpPr>
          <p:cNvPr id="8" name="Grouper 7"/>
          <p:cNvGrpSpPr/>
          <p:nvPr userDrawn="1"/>
        </p:nvGrpSpPr>
        <p:grpSpPr>
          <a:xfrm>
            <a:off x="-90681" y="-18545"/>
            <a:ext cx="3150513" cy="1791361"/>
            <a:chOff x="-90681" y="-18546"/>
            <a:chExt cx="3677605" cy="2151401"/>
          </a:xfrm>
        </p:grpSpPr>
        <p:pic>
          <p:nvPicPr>
            <p:cNvPr id="9" name="Image 8" descr="25_AVSF_logo_dans_cartouche_tete.gif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90681" y="-18546"/>
              <a:ext cx="3677605" cy="21514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0" name="Rectangle 9"/>
            <p:cNvSpPr/>
            <p:nvPr/>
          </p:nvSpPr>
          <p:spPr bwMode="auto">
            <a:xfrm>
              <a:off x="251520" y="188640"/>
              <a:ext cx="2952328" cy="12961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pic>
          <p:nvPicPr>
            <p:cNvPr id="11" name="Image 10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0"/>
              <a:ext cx="3121025" cy="177165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</p:sldLayoutIdLst>
  <p:txStyles>
    <p:titleStyle>
      <a:lvl1pPr algn="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800" b="1">
          <a:solidFill>
            <a:schemeClr val="bg1"/>
          </a:solidFill>
          <a:latin typeface="Lato Regular"/>
          <a:ea typeface="+mj-ea"/>
          <a:cs typeface="Lato Regular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</a:defRPr>
      </a:lvl6pPr>
      <a:lvl7pPr marL="9144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</a:defRPr>
      </a:lvl7pPr>
      <a:lvl8pPr marL="13716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</a:defRPr>
      </a:lvl8pPr>
      <a:lvl9pPr marL="1828800"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4800" b="1">
          <a:solidFill>
            <a:schemeClr val="tx2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0000"/>
        <a:buFont typeface="Monotype Sorts" charset="0"/>
        <a:buChar char="n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0"/>
        <a:buChar char="u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charset="0"/>
        <a:buChar char="F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lterpesticides@avsf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323528" y="5661248"/>
            <a:ext cx="3733800" cy="107260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Bef>
                <a:spcPct val="50000"/>
              </a:spcBef>
              <a:defRPr/>
            </a:pPr>
            <a:r>
              <a:rPr lang="en-US" dirty="0">
                <a:solidFill>
                  <a:schemeClr val="bg1"/>
                </a:solidFill>
                <a:latin typeface="Lato Bold"/>
                <a:cs typeface="Lato Bold"/>
              </a:rPr>
              <a:t>Make people live off </a:t>
            </a:r>
            <a:br>
              <a:rPr lang="en-US" dirty="0">
                <a:solidFill>
                  <a:schemeClr val="bg1"/>
                </a:solidFill>
                <a:latin typeface="Lato Bold"/>
                <a:cs typeface="Lato Bold"/>
              </a:rPr>
            </a:br>
            <a:r>
              <a:rPr lang="en-US" dirty="0">
                <a:solidFill>
                  <a:schemeClr val="bg1"/>
                </a:solidFill>
                <a:latin typeface="Lato Bold"/>
                <a:cs typeface="Lato Bold"/>
              </a:rPr>
              <a:t>the Land sustainably</a:t>
            </a:r>
            <a:endParaRPr lang="fr-FR" dirty="0">
              <a:solidFill>
                <a:schemeClr val="bg1"/>
              </a:solidFill>
              <a:latin typeface="Lato Bold"/>
              <a:cs typeface="Lato Bold"/>
            </a:endParaRPr>
          </a:p>
        </p:txBody>
      </p:sp>
      <p:grpSp>
        <p:nvGrpSpPr>
          <p:cNvPr id="6" name="Grouper 5"/>
          <p:cNvGrpSpPr/>
          <p:nvPr/>
        </p:nvGrpSpPr>
        <p:grpSpPr>
          <a:xfrm>
            <a:off x="-90681" y="-18546"/>
            <a:ext cx="3677605" cy="2151401"/>
            <a:chOff x="-90681" y="-18546"/>
            <a:chExt cx="3677605" cy="2151401"/>
          </a:xfrm>
        </p:grpSpPr>
        <p:pic>
          <p:nvPicPr>
            <p:cNvPr id="10" name="Image 9" descr="25_AVSF_logo_dans_cartouche_tete.gif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90681" y="-18546"/>
              <a:ext cx="3677605" cy="215140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" name="Rectangle 4"/>
            <p:cNvSpPr/>
            <p:nvPr/>
          </p:nvSpPr>
          <p:spPr bwMode="auto">
            <a:xfrm>
              <a:off x="251520" y="188640"/>
              <a:ext cx="2952328" cy="129614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solidFill>
                    <a:schemeClr val="bg1"/>
                  </a:solidFill>
                </a:ln>
                <a:solidFill>
                  <a:srgbClr val="FFFFFF"/>
                </a:solidFill>
                <a:effectLst/>
                <a:latin typeface="Times New Roman" charset="0"/>
                <a:ea typeface="ＭＳ Ｐゴシック" charset="0"/>
              </a:endParaRPr>
            </a:p>
          </p:txBody>
        </p:sp>
        <p:pic>
          <p:nvPicPr>
            <p:cNvPr id="13" name="Image 12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0"/>
              <a:ext cx="3121025" cy="1771650"/>
            </a:xfrm>
            <a:prstGeom prst="rect">
              <a:avLst/>
            </a:prstGeom>
          </p:spPr>
        </p:pic>
      </p:grpSp>
      <p:sp>
        <p:nvSpPr>
          <p:cNvPr id="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9592" y="1937900"/>
            <a:ext cx="7738313" cy="2088232"/>
          </a:xfrm>
          <a:solidFill>
            <a:srgbClr val="85A52B"/>
          </a:solidFill>
        </p:spPr>
        <p:txBody>
          <a:bodyPr/>
          <a:lstStyle/>
          <a:p>
            <a:pPr algn="ctr">
              <a:lnSpc>
                <a:spcPct val="120000"/>
              </a:lnSpc>
              <a:buClr>
                <a:srgbClr val="009900"/>
              </a:buClr>
              <a:buSzTx/>
              <a:defRPr/>
            </a:pPr>
            <a:r>
              <a:rPr kumimoji="0" lang="en-GB" sz="2800" b="1" dirty="0">
                <a:solidFill>
                  <a:schemeClr val="bg1"/>
                </a:solidFill>
                <a:latin typeface="Arial Hebrew"/>
                <a:cs typeface="Arial Hebrew"/>
              </a:rPr>
              <a:t>Guide de formation</a:t>
            </a:r>
          </a:p>
          <a:p>
            <a:pPr algn="ctr">
              <a:lnSpc>
                <a:spcPct val="120000"/>
              </a:lnSpc>
              <a:buClr>
                <a:srgbClr val="009900"/>
              </a:buClr>
              <a:buSzTx/>
              <a:defRPr/>
            </a:pPr>
            <a:r>
              <a:rPr kumimoji="0" lang="fr-FR" b="1" dirty="0">
                <a:solidFill>
                  <a:schemeClr val="bg1"/>
                </a:solidFill>
                <a:latin typeface="Arial Hebrew"/>
              </a:rPr>
              <a:t>Réduire l’utilisation et les risques des pesticides et des produits vétérinaires par la promotion d’alternatives viables</a:t>
            </a:r>
            <a:endParaRPr kumimoji="0" lang="en-GB" b="1" dirty="0">
              <a:solidFill>
                <a:schemeClr val="bg1"/>
              </a:solidFill>
              <a:latin typeface="Arial Rounded MT Bold"/>
              <a:cs typeface="Arial Rounded MT Bold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3A714339-7F21-42B5-8F8E-5E7FE3F0F14D}"/>
              </a:ext>
            </a:extLst>
          </p:cNvPr>
          <p:cNvSpPr txBox="1">
            <a:spLocks noChangeArrowheads="1"/>
          </p:cNvSpPr>
          <p:nvPr/>
        </p:nvSpPr>
        <p:spPr>
          <a:xfrm>
            <a:off x="107504" y="4283041"/>
            <a:ext cx="9144000" cy="2450807"/>
          </a:xfrm>
          <a:prstGeom prst="rect">
            <a:avLst/>
          </a:prstGeom>
          <a:noFill/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0000"/>
              <a:buFont typeface="Monotype Sorts" charset="0"/>
              <a:buNone/>
              <a:defRPr kumimoji="1" sz="24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0"/>
              <a:buChar char="u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Monotype Sorts" charset="0"/>
              <a:buChar char="F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120000"/>
              </a:lnSpc>
              <a:buClr>
                <a:srgbClr val="009900"/>
              </a:buClr>
              <a:buSzTx/>
              <a:defRPr/>
            </a:pPr>
            <a:r>
              <a:rPr kumimoji="0" lang="en-GB" b="1" kern="0" dirty="0">
                <a:solidFill>
                  <a:schemeClr val="bg2"/>
                </a:solidFill>
                <a:latin typeface="Arial Hebrew"/>
                <a:cs typeface="Arial Hebrew"/>
              </a:rPr>
              <a:t>Introduction </a:t>
            </a:r>
          </a:p>
          <a:p>
            <a:pPr algn="ctr">
              <a:lnSpc>
                <a:spcPct val="120000"/>
              </a:lnSpc>
              <a:buClr>
                <a:srgbClr val="009900"/>
              </a:buClr>
              <a:buSzTx/>
              <a:defRPr/>
            </a:pPr>
            <a:endParaRPr kumimoji="0" lang="en-GB" b="1" kern="0" dirty="0">
              <a:solidFill>
                <a:schemeClr val="bg2"/>
              </a:solidFill>
              <a:latin typeface="Arial Hebrew"/>
              <a:cs typeface="Arial Hebr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91880" y="620688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rgbClr val="009900"/>
              </a:buClr>
            </a:pPr>
            <a:r>
              <a:rPr kumimoji="0" lang="fr-FR" sz="2400" b="1" kern="0" dirty="0">
                <a:solidFill>
                  <a:srgbClr val="C00000"/>
                </a:solidFill>
                <a:latin typeface="Arial Hebrew"/>
                <a:ea typeface="+mn-ea"/>
              </a:rPr>
              <a:t>Pourquoi ce guide ?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5445224"/>
            <a:ext cx="8064896" cy="108012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indent="0">
              <a:lnSpc>
                <a:spcPct val="90000"/>
              </a:lnSpc>
              <a:spcBef>
                <a:spcPts val="1000"/>
              </a:spcBef>
              <a:buFont typeface="Arial" charset="0"/>
              <a:buNone/>
              <a:defRPr kumimoji="0" sz="2000">
                <a:latin typeface="+mn-lt"/>
                <a:ea typeface="+mn-ea"/>
                <a:cs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latin typeface="+mn-lt"/>
                <a:ea typeface="+mn-ea"/>
                <a:cs typeface="+mn-cs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latin typeface="+mn-lt"/>
                <a:ea typeface="+mn-ea"/>
                <a:cs typeface="+mn-cs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latin typeface="+mn-lt"/>
                <a:ea typeface="+mn-ea"/>
                <a:cs typeface="+mn-cs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latin typeface="+mn-lt"/>
                <a:ea typeface="+mn-ea"/>
                <a:cs typeface="+mn-cs"/>
              </a:defRPr>
            </a:lvl5pPr>
            <a:lvl6pPr marL="25146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  <a:ea typeface="+mn-ea"/>
                <a:cs typeface="+mn-cs"/>
              </a:defRPr>
            </a:lvl6pPr>
            <a:lvl7pPr marL="29718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  <a:ea typeface="+mn-ea"/>
                <a:cs typeface="+mn-cs"/>
              </a:defRPr>
            </a:lvl7pPr>
            <a:lvl8pPr marL="34290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  <a:ea typeface="+mn-ea"/>
                <a:cs typeface="+mn-cs"/>
              </a:defRPr>
            </a:lvl8pPr>
            <a:lvl9pPr marL="3886200" indent="-22860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fr-FR" b="1" dirty="0">
                <a:cs typeface="Times New Roman" panose="02020603050405020304" pitchFamily="18" charset="0"/>
              </a:rPr>
              <a:t>Public cible des formations : </a:t>
            </a:r>
            <a:r>
              <a:rPr lang="fr-FR" dirty="0">
                <a:cs typeface="Times New Roman" panose="02020603050405020304" pitchFamily="18" charset="0"/>
              </a:rPr>
              <a:t>groupes mixtes de paysan(ne)s, responsables d’OP, techniciens de terrain, (décideurs, élus locaux et agents services publiques dont santé).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D668233-5E66-4329-995F-8619E9C90BB9}"/>
              </a:ext>
            </a:extLst>
          </p:cNvPr>
          <p:cNvSpPr txBox="1">
            <a:spLocks/>
          </p:cNvSpPr>
          <p:nvPr/>
        </p:nvSpPr>
        <p:spPr>
          <a:xfrm>
            <a:off x="467544" y="1744689"/>
            <a:ext cx="8496944" cy="3368622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0" lang="fr-FR" sz="2000" b="1" dirty="0">
                <a:cs typeface="Times New Roman" panose="02020603050405020304" pitchFamily="18" charset="0"/>
              </a:rPr>
              <a:t>Objectif:</a:t>
            </a:r>
          </a:p>
          <a:p>
            <a:pPr>
              <a:lnSpc>
                <a:spcPct val="100000"/>
              </a:lnSpc>
            </a:pPr>
            <a:r>
              <a:rPr kumimoji="0" lang="fr-FR" sz="2000" dirty="0">
                <a:cs typeface="Times New Roman" panose="02020603050405020304" pitchFamily="18" charset="0"/>
              </a:rPr>
              <a:t>Eléments clés de diagnostic des modalités d’usage et d’application des pesticides et produits vétérinaires</a:t>
            </a:r>
          </a:p>
          <a:p>
            <a:pPr>
              <a:lnSpc>
                <a:spcPct val="100000"/>
              </a:lnSpc>
            </a:pPr>
            <a:r>
              <a:rPr kumimoji="0" lang="fr-FR" sz="2000" dirty="0">
                <a:cs typeface="Times New Roman" panose="02020603050405020304" pitchFamily="18" charset="0"/>
              </a:rPr>
              <a:t>Prise de conscience des risques liés à ces usages</a:t>
            </a:r>
          </a:p>
          <a:p>
            <a:pPr>
              <a:lnSpc>
                <a:spcPct val="100000"/>
              </a:lnSpc>
            </a:pPr>
            <a:r>
              <a:rPr kumimoji="0" lang="fr-FR" sz="2000" dirty="0">
                <a:cs typeface="Times New Roman" panose="02020603050405020304" pitchFamily="18" charset="0"/>
              </a:rPr>
              <a:t>Illustrer la diversité des alternatives agroécologiques (privilégier les options accessibles aux familles paysannes ayant peu de ressources)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kumimoji="0" lang="fr-FR" sz="2000" dirty="0">
                <a:cs typeface="Times New Roman" panose="02020603050405020304" pitchFamily="18" charset="0"/>
              </a:rPr>
              <a:t> boîte à outils pour adaptation des supports de formation au contexte/public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r>
              <a:rPr lang="fr-FR" sz="2000" dirty="0"/>
              <a:t> </a:t>
            </a:r>
            <a:r>
              <a:rPr kumimoji="0" lang="fr-FR" sz="2000" dirty="0">
                <a:cs typeface="Times New Roman" panose="02020603050405020304" pitchFamily="18" charset="0"/>
              </a:rPr>
              <a:t>guide à l’usage de techniciens et responsables d’OPA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à"/>
            </a:pPr>
            <a:endParaRPr kumimoji="0" lang="fr-FR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002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563888" y="908720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rgbClr val="009900"/>
              </a:buClr>
            </a:pPr>
            <a:r>
              <a:rPr kumimoji="0" lang="fr-FR" sz="2400" b="1" kern="0" dirty="0">
                <a:solidFill>
                  <a:srgbClr val="C00000"/>
                </a:solidFill>
                <a:latin typeface="Arial Hebrew"/>
                <a:ea typeface="+mn-ea"/>
              </a:rPr>
              <a:t>Structuration du guide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D668233-5E66-4329-995F-8619E9C90BB9}"/>
              </a:ext>
            </a:extLst>
          </p:cNvPr>
          <p:cNvSpPr txBox="1">
            <a:spLocks/>
          </p:cNvSpPr>
          <p:nvPr/>
        </p:nvSpPr>
        <p:spPr>
          <a:xfrm>
            <a:off x="251520" y="1744688"/>
            <a:ext cx="8712968" cy="4780656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kumimoji="0" lang="fr-FR" sz="2000" b="1" u="sng" dirty="0">
                <a:solidFill>
                  <a:srgbClr val="C00000"/>
                </a:solidFill>
                <a:cs typeface="Times New Roman" panose="02020603050405020304" pitchFamily="18" charset="0"/>
              </a:rPr>
              <a:t>Plan adopté par les auteurs </a:t>
            </a:r>
            <a:r>
              <a:rPr kumimoji="0" lang="fr-FR" sz="2000" b="1" dirty="0">
                <a:solidFill>
                  <a:srgbClr val="C00000"/>
                </a:solidFill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kumimoji="0" lang="fr-FR" sz="2000" dirty="0">
                <a:cs typeface="Times New Roman" panose="02020603050405020304" pitchFamily="18" charset="0"/>
              </a:rPr>
              <a:t>Un glossaire comprenant de nombreuses définitions indispensables pour bien comprendre les contenus des modules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kumimoji="0" lang="fr-FR" sz="2000" b="1" dirty="0">
                <a:cs typeface="Times New Roman" panose="02020603050405020304" pitchFamily="18" charset="0"/>
              </a:rPr>
              <a:t>Une introduction présentant les objectifs et le mode d’utilisation du guide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2000" dirty="0"/>
              <a:t>Quelques références sur l’usage des pesticides et de certains produits vétérinaires dans de nb pays : une situation chaque jour plus alarmante</a:t>
            </a:r>
            <a:endParaRPr kumimoji="0" lang="fr-FR" sz="2000" dirty="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kumimoji="0" lang="fr-FR" sz="2000" b="1" dirty="0">
                <a:cs typeface="Times New Roman" panose="02020603050405020304" pitchFamily="18" charset="0"/>
              </a:rPr>
              <a:t>Les 6 modules qui vous seront brièvement présentés lors de ce web binaire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fr-FR" sz="2000" dirty="0"/>
              <a:t>Les stratégies pouvant être définies suite aux formations</a:t>
            </a:r>
            <a:endParaRPr kumimoji="0" lang="fr-FR" sz="2000" dirty="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kumimoji="0" lang="fr-FR" sz="2000" dirty="0">
                <a:cs typeface="Times New Roman" panose="02020603050405020304" pitchFamily="18" charset="0"/>
              </a:rPr>
              <a:t>12 annexes</a:t>
            </a:r>
          </a:p>
          <a:p>
            <a:pPr>
              <a:lnSpc>
                <a:spcPct val="100000"/>
              </a:lnSpc>
            </a:pPr>
            <a:endParaRPr kumimoji="0" lang="fr-FR" sz="2000" dirty="0"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kumimoji="0" lang="fr-FR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5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59832" y="264391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20000"/>
              </a:spcBef>
              <a:buClr>
                <a:srgbClr val="009900"/>
              </a:buClr>
            </a:pPr>
            <a:r>
              <a:rPr kumimoji="0" lang="fr-FR" sz="2400" b="1" kern="0" dirty="0">
                <a:solidFill>
                  <a:srgbClr val="C00000"/>
                </a:solidFill>
                <a:latin typeface="Arial Hebrew"/>
                <a:ea typeface="+mn-ea"/>
              </a:rPr>
              <a:t>Modalités d’usage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D668233-5E66-4329-995F-8619E9C90BB9}"/>
              </a:ext>
            </a:extLst>
          </p:cNvPr>
          <p:cNvSpPr txBox="1">
            <a:spLocks/>
          </p:cNvSpPr>
          <p:nvPr/>
        </p:nvSpPr>
        <p:spPr>
          <a:xfrm>
            <a:off x="323528" y="1788570"/>
            <a:ext cx="8496944" cy="4952798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kumimoji="0" lang="fr-FR" sz="2000" dirty="0">
                <a:cs typeface="Times New Roman" panose="02020603050405020304" pitchFamily="18" charset="0"/>
              </a:rPr>
              <a:t>Formation « simple » de groupes de 20 à 30 paysan(ne)s et technicien(ne)s</a:t>
            </a:r>
          </a:p>
          <a:p>
            <a:pPr>
              <a:lnSpc>
                <a:spcPct val="100000"/>
              </a:lnSpc>
            </a:pPr>
            <a:r>
              <a:rPr kumimoji="0" lang="fr-FR" sz="2000" dirty="0">
                <a:cs typeface="Times New Roman" panose="02020603050405020304" pitchFamily="18" charset="0"/>
              </a:rPr>
              <a:t>Formation de formateurs </a:t>
            </a:r>
          </a:p>
          <a:p>
            <a:pPr>
              <a:lnSpc>
                <a:spcPct val="100000"/>
              </a:lnSpc>
            </a:pPr>
            <a:r>
              <a:rPr kumimoji="0" lang="fr-FR" sz="2000" dirty="0">
                <a:cs typeface="Times New Roman" panose="02020603050405020304" pitchFamily="18" charset="0"/>
              </a:rPr>
              <a:t>Auto-formation des paysans formateurs et techniciens</a:t>
            </a:r>
          </a:p>
          <a:p>
            <a:pPr>
              <a:lnSpc>
                <a:spcPct val="100000"/>
              </a:lnSpc>
            </a:pPr>
            <a:endParaRPr kumimoji="0" lang="fr-FR" sz="2000" dirty="0"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kumimoji="0" lang="fr-FR" sz="2000" dirty="0">
                <a:cs typeface="Times New Roman" panose="02020603050405020304" pitchFamily="18" charset="0"/>
              </a:rPr>
              <a:t>Facilité l’accès au contenu du guide pour permettre élaboration et adaptation des supports pédagogiques  : 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kumimoji="0" lang="fr-FR" sz="1800" dirty="0">
                <a:cs typeface="Times New Roman" panose="02020603050405020304" pitchFamily="18" charset="0"/>
              </a:rPr>
              <a:t>Licence Créative Commons : CC BY-NC-SA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kumimoji="0" lang="fr-FR" sz="1800" dirty="0">
                <a:cs typeface="Times New Roman" panose="02020603050405020304" pitchFamily="18" charset="0"/>
              </a:rPr>
              <a:t>Modules téléchargeables </a:t>
            </a:r>
            <a:r>
              <a:rPr kumimoji="0" lang="fr-FR" sz="1600" dirty="0">
                <a:cs typeface="Times New Roman" panose="02020603050405020304" pitchFamily="18" charset="0"/>
              </a:rPr>
              <a:t>(versions </a:t>
            </a:r>
            <a:r>
              <a:rPr kumimoji="0" lang="fr-FR" sz="1600" dirty="0" err="1">
                <a:cs typeface="Times New Roman" panose="02020603050405020304" pitchFamily="18" charset="0"/>
              </a:rPr>
              <a:t>word</a:t>
            </a:r>
            <a:r>
              <a:rPr kumimoji="0" lang="fr-FR" sz="1600" dirty="0">
                <a:cs typeface="Times New Roman" panose="02020603050405020304" pitchFamily="18" charset="0"/>
              </a:rPr>
              <a:t> avec illustrations; présentations </a:t>
            </a:r>
            <a:r>
              <a:rPr kumimoji="0" lang="fr-FR" sz="1600" dirty="0" err="1">
                <a:cs typeface="Times New Roman" panose="02020603050405020304" pitchFamily="18" charset="0"/>
              </a:rPr>
              <a:t>ppt</a:t>
            </a:r>
            <a:r>
              <a:rPr kumimoji="0" lang="fr-FR" sz="1600" dirty="0">
                <a:cs typeface="Times New Roman" panose="02020603050405020304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53979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59831" y="264391"/>
            <a:ext cx="57877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C00000"/>
                </a:solidFill>
                <a:latin typeface="+mn-lt"/>
              </a:rPr>
              <a:t>Perspectives d’usage et enrichissement du guide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54D4532-5480-4CF9-A470-6065F2DA2CFA}"/>
              </a:ext>
            </a:extLst>
          </p:cNvPr>
          <p:cNvSpPr txBox="1">
            <a:spLocks/>
          </p:cNvSpPr>
          <p:nvPr/>
        </p:nvSpPr>
        <p:spPr>
          <a:xfrm>
            <a:off x="683567" y="1700808"/>
            <a:ext cx="8163993" cy="252028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2021-2022 : Mise en œuvre de formations dans différents pays de coopération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2023-2024 : Edition enrichie du guide à partir des contributions des usagers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</a:rPr>
              <a:t>Suggestions et contributions: </a:t>
            </a:r>
            <a:r>
              <a:rPr lang="fr-FR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alterpesticides@avsf.org</a:t>
            </a: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fr-FR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259455"/>
      </p:ext>
    </p:extLst>
  </p:cSld>
  <p:clrMapOvr>
    <a:masterClrMapping/>
  </p:clrMapOvr>
</p:sld>
</file>

<file path=ppt/theme/theme1.xml><?xml version="1.0" encoding="utf-8"?>
<a:theme xmlns:a="http://schemas.openxmlformats.org/drawingml/2006/main" name="Générique (standard)">
  <a:themeElements>
    <a:clrScheme name="">
      <a:dk1>
        <a:srgbClr val="333300"/>
      </a:dk1>
      <a:lt1>
        <a:srgbClr val="FFFFFF"/>
      </a:lt1>
      <a:dk2>
        <a:srgbClr val="009900"/>
      </a:dk2>
      <a:lt2>
        <a:srgbClr val="010000"/>
      </a:lt2>
      <a:accent1>
        <a:srgbClr val="00CC00"/>
      </a:accent1>
      <a:accent2>
        <a:srgbClr val="FFFFCC"/>
      </a:accent2>
      <a:accent3>
        <a:srgbClr val="FFFFFF"/>
      </a:accent3>
      <a:accent4>
        <a:srgbClr val="2A2A00"/>
      </a:accent4>
      <a:accent5>
        <a:srgbClr val="AAE2AA"/>
      </a:accent5>
      <a:accent6>
        <a:srgbClr val="E7E7B9"/>
      </a:accent6>
      <a:hlink>
        <a:srgbClr val="FF9933"/>
      </a:hlink>
      <a:folHlink>
        <a:srgbClr val="FF9933"/>
      </a:folHlink>
    </a:clrScheme>
    <a:fontScheme name="Générique (standard)">
      <a:majorFont>
        <a:latin typeface="Arial Narrow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Générique (standard)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énérique (standard)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énérique (standard)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14036</TotalTime>
  <Words>325</Words>
  <Application>Microsoft Office PowerPoint</Application>
  <PresentationFormat>Affichage à l'écran (4:3)</PresentationFormat>
  <Paragraphs>42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7" baseType="lpstr">
      <vt:lpstr>ＭＳ Ｐゴシック</vt:lpstr>
      <vt:lpstr>Arial</vt:lpstr>
      <vt:lpstr>Arial Hebrew</vt:lpstr>
      <vt:lpstr>Arial Narrow</vt:lpstr>
      <vt:lpstr>Arial Rounded MT Bold</vt:lpstr>
      <vt:lpstr>Calibri</vt:lpstr>
      <vt:lpstr>Lato Bold</vt:lpstr>
      <vt:lpstr>Lato Regular</vt:lpstr>
      <vt:lpstr>Monotype Sorts</vt:lpstr>
      <vt:lpstr>Times New Roman</vt:lpstr>
      <vt:lpstr>Wingdings</vt:lpstr>
      <vt:lpstr>Générique (standard)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CICDA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convention d’objectifs CICDA</dc:title>
  <dc:creator>Frédéric</dc:creator>
  <cp:lastModifiedBy>Bertrand Mathieu</cp:lastModifiedBy>
  <cp:revision>557</cp:revision>
  <cp:lastPrinted>2020-11-05T17:43:25Z</cp:lastPrinted>
  <dcterms:created xsi:type="dcterms:W3CDTF">2002-01-04T10:29:53Z</dcterms:created>
  <dcterms:modified xsi:type="dcterms:W3CDTF">2021-03-17T09:46:38Z</dcterms:modified>
</cp:coreProperties>
</file>