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p:sldMasterIdLst>
    <p:sldMasterId id="2147483648" r:id="rId1"/>
  </p:sldMasterIdLst>
  <p:notesMasterIdLst>
    <p:notesMasterId r:id="rId6"/>
  </p:notesMasterIdLst>
  <p:sldIdLst>
    <p:sldId id="256" r:id="rId2"/>
    <p:sldId id="279" r:id="rId3"/>
    <p:sldId id="280" r:id="rId4"/>
    <p:sldId id="282" r:id="rId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898" autoAdjust="0"/>
  </p:normalViewPr>
  <p:slideViewPr>
    <p:cSldViewPr>
      <p:cViewPr varScale="1">
        <p:scale>
          <a:sx n="38" d="100"/>
          <a:sy n="38" d="100"/>
        </p:scale>
        <p:origin x="1284" y="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E6F12B-4022-4C76-8CCE-2401EA045CC7}" type="datetimeFigureOut">
              <a:rPr lang="fr-FR" smtClean="0"/>
              <a:t>17/03/2021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427606-5199-4761-BB53-2D5FC8A2754F}" type="slidenum">
              <a:rPr lang="fr-FR" smtClean="0"/>
              <a:t>‹N°›</a:t>
            </a:fld>
            <a:endParaRPr lang="fr-FR"/>
          </a:p>
        </p:txBody>
      </p:sp>
    </p:spTree>
    <p:extLst>
      <p:ext uri="{BB962C8B-B14F-4D97-AF65-F5344CB8AC3E}">
        <p14:creationId xmlns:p14="http://schemas.microsoft.com/office/powerpoint/2010/main" val="3517156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D12FA616-5639-4543-86D1-995C3E0C97FB}" type="datetime1">
              <a:rPr lang="fr-FR" smtClean="0"/>
              <a:t>17/03/2021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35494B1-7A68-40FB-9B94-6A609DDD9922}" type="slidenum">
              <a:rPr lang="fr-FR" smtClean="0"/>
              <a:t>‹N°›</a:t>
            </a:fld>
            <a:endParaRPr lang="fr-FR"/>
          </a:p>
        </p:txBody>
      </p:sp>
    </p:spTree>
    <p:extLst>
      <p:ext uri="{BB962C8B-B14F-4D97-AF65-F5344CB8AC3E}">
        <p14:creationId xmlns:p14="http://schemas.microsoft.com/office/powerpoint/2010/main" val="1471111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8025F6F-9B74-4173-8AF8-4E36605179C1}" type="datetime1">
              <a:rPr lang="fr-FR" smtClean="0"/>
              <a:t>17/03/2021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35494B1-7A68-40FB-9B94-6A609DDD9922}" type="slidenum">
              <a:rPr lang="fr-FR" smtClean="0"/>
              <a:t>‹N°›</a:t>
            </a:fld>
            <a:endParaRPr lang="fr-FR"/>
          </a:p>
        </p:txBody>
      </p:sp>
    </p:spTree>
    <p:extLst>
      <p:ext uri="{BB962C8B-B14F-4D97-AF65-F5344CB8AC3E}">
        <p14:creationId xmlns:p14="http://schemas.microsoft.com/office/powerpoint/2010/main" val="51651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92B38AA-8B60-4057-A487-7F0CC9D51E77}" type="datetime1">
              <a:rPr lang="fr-FR" smtClean="0"/>
              <a:t>17/03/2021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35494B1-7A68-40FB-9B94-6A609DDD9922}" type="slidenum">
              <a:rPr lang="fr-FR" smtClean="0"/>
              <a:t>‹N°›</a:t>
            </a:fld>
            <a:endParaRPr lang="fr-FR"/>
          </a:p>
        </p:txBody>
      </p:sp>
    </p:spTree>
    <p:extLst>
      <p:ext uri="{BB962C8B-B14F-4D97-AF65-F5344CB8AC3E}">
        <p14:creationId xmlns:p14="http://schemas.microsoft.com/office/powerpoint/2010/main" val="529819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E9ECB18-F905-408E-882B-6FA699B7A17B}" type="datetime1">
              <a:rPr lang="fr-FR" smtClean="0"/>
              <a:t>17/03/2021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35494B1-7A68-40FB-9B94-6A609DDD9922}" type="slidenum">
              <a:rPr lang="fr-FR" smtClean="0"/>
              <a:t>‹N°›</a:t>
            </a:fld>
            <a:endParaRPr lang="fr-FR"/>
          </a:p>
        </p:txBody>
      </p:sp>
    </p:spTree>
    <p:extLst>
      <p:ext uri="{BB962C8B-B14F-4D97-AF65-F5344CB8AC3E}">
        <p14:creationId xmlns:p14="http://schemas.microsoft.com/office/powerpoint/2010/main" val="890802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5ED82988-E134-4020-AF2C-8B6F804BDB94}" type="datetime1">
              <a:rPr lang="fr-FR" smtClean="0"/>
              <a:t>17/03/2021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35494B1-7A68-40FB-9B94-6A609DDD9922}" type="slidenum">
              <a:rPr lang="fr-FR" smtClean="0"/>
              <a:t>‹N°›</a:t>
            </a:fld>
            <a:endParaRPr lang="fr-FR"/>
          </a:p>
        </p:txBody>
      </p:sp>
    </p:spTree>
    <p:extLst>
      <p:ext uri="{BB962C8B-B14F-4D97-AF65-F5344CB8AC3E}">
        <p14:creationId xmlns:p14="http://schemas.microsoft.com/office/powerpoint/2010/main" val="3711053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4351B4CD-C588-432D-B30A-498D0AE3329A}" type="datetime1">
              <a:rPr lang="fr-FR" smtClean="0"/>
              <a:t>17/03/2021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35494B1-7A68-40FB-9B94-6A609DDD9922}" type="slidenum">
              <a:rPr lang="fr-FR" smtClean="0"/>
              <a:t>‹N°›</a:t>
            </a:fld>
            <a:endParaRPr lang="fr-FR"/>
          </a:p>
        </p:txBody>
      </p:sp>
    </p:spTree>
    <p:extLst>
      <p:ext uri="{BB962C8B-B14F-4D97-AF65-F5344CB8AC3E}">
        <p14:creationId xmlns:p14="http://schemas.microsoft.com/office/powerpoint/2010/main" val="3819878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7E5F30E8-063B-4051-BB34-F60A37AC9D34}" type="datetime1">
              <a:rPr lang="fr-FR" smtClean="0"/>
              <a:t>17/03/2021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35494B1-7A68-40FB-9B94-6A609DDD9922}" type="slidenum">
              <a:rPr lang="fr-FR" smtClean="0"/>
              <a:t>‹N°›</a:t>
            </a:fld>
            <a:endParaRPr lang="fr-FR"/>
          </a:p>
        </p:txBody>
      </p:sp>
    </p:spTree>
    <p:extLst>
      <p:ext uri="{BB962C8B-B14F-4D97-AF65-F5344CB8AC3E}">
        <p14:creationId xmlns:p14="http://schemas.microsoft.com/office/powerpoint/2010/main" val="2622073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479F14D4-57D7-4DB4-BB45-C1A6F027F243}" type="datetime1">
              <a:rPr lang="fr-FR" smtClean="0"/>
              <a:t>17/03/2021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35494B1-7A68-40FB-9B94-6A609DDD9922}" type="slidenum">
              <a:rPr lang="fr-FR" smtClean="0"/>
              <a:t>‹N°›</a:t>
            </a:fld>
            <a:endParaRPr lang="fr-FR"/>
          </a:p>
        </p:txBody>
      </p:sp>
    </p:spTree>
    <p:extLst>
      <p:ext uri="{BB962C8B-B14F-4D97-AF65-F5344CB8AC3E}">
        <p14:creationId xmlns:p14="http://schemas.microsoft.com/office/powerpoint/2010/main" val="2119107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0C90E4A-DB61-417B-8C63-3F01D695E890}" type="datetime1">
              <a:rPr lang="fr-FR" smtClean="0"/>
              <a:t>17/03/2021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35494B1-7A68-40FB-9B94-6A609DDD9922}" type="slidenum">
              <a:rPr lang="fr-FR" smtClean="0"/>
              <a:t>‹N°›</a:t>
            </a:fld>
            <a:endParaRPr lang="fr-FR"/>
          </a:p>
        </p:txBody>
      </p:sp>
    </p:spTree>
    <p:extLst>
      <p:ext uri="{BB962C8B-B14F-4D97-AF65-F5344CB8AC3E}">
        <p14:creationId xmlns:p14="http://schemas.microsoft.com/office/powerpoint/2010/main" val="486535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BA836216-115C-4FD4-8287-D5689E7F2C68}" type="datetime1">
              <a:rPr lang="fr-FR" smtClean="0"/>
              <a:t>17/03/2021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35494B1-7A68-40FB-9B94-6A609DDD9922}" type="slidenum">
              <a:rPr lang="fr-FR" smtClean="0"/>
              <a:t>‹N°›</a:t>
            </a:fld>
            <a:endParaRPr lang="fr-FR"/>
          </a:p>
        </p:txBody>
      </p:sp>
    </p:spTree>
    <p:extLst>
      <p:ext uri="{BB962C8B-B14F-4D97-AF65-F5344CB8AC3E}">
        <p14:creationId xmlns:p14="http://schemas.microsoft.com/office/powerpoint/2010/main" val="1373069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F570BF3E-57EC-44C5-8896-A9F3F84FB3F3}" type="datetime1">
              <a:rPr lang="fr-FR" smtClean="0"/>
              <a:t>17/03/2021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35494B1-7A68-40FB-9B94-6A609DDD9922}" type="slidenum">
              <a:rPr lang="fr-FR" smtClean="0"/>
              <a:t>‹N°›</a:t>
            </a:fld>
            <a:endParaRPr lang="fr-FR"/>
          </a:p>
        </p:txBody>
      </p:sp>
    </p:spTree>
    <p:extLst>
      <p:ext uri="{BB962C8B-B14F-4D97-AF65-F5344CB8AC3E}">
        <p14:creationId xmlns:p14="http://schemas.microsoft.com/office/powerpoint/2010/main" val="3317223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1790CF-780C-4280-AE54-490DE246241E}" type="datetime1">
              <a:rPr lang="fr-FR" smtClean="0"/>
              <a:t>17/03/2021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5494B1-7A68-40FB-9B94-6A609DDD9922}" type="slidenum">
              <a:rPr lang="fr-FR" smtClean="0"/>
              <a:t>‹N°›</a:t>
            </a:fld>
            <a:endParaRPr lang="fr-FR"/>
          </a:p>
        </p:txBody>
      </p:sp>
    </p:spTree>
    <p:extLst>
      <p:ext uri="{BB962C8B-B14F-4D97-AF65-F5344CB8AC3E}">
        <p14:creationId xmlns:p14="http://schemas.microsoft.com/office/powerpoint/2010/main" val="2274447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1196752"/>
            <a:ext cx="7772400" cy="1470025"/>
          </a:xfrm>
          <a:solidFill>
            <a:schemeClr val="accent3">
              <a:lumMod val="60000"/>
              <a:lumOff val="40000"/>
            </a:schemeClr>
          </a:solidFill>
        </p:spPr>
        <p:txBody>
          <a:bodyPr>
            <a:normAutofit/>
          </a:bodyPr>
          <a:lstStyle/>
          <a:p>
            <a:r>
              <a:rPr lang="fr-FR" sz="3200" dirty="0"/>
              <a:t> Module 1 : </a:t>
            </a:r>
            <a:br>
              <a:rPr lang="fr-FR" sz="3200" dirty="0"/>
            </a:br>
            <a:r>
              <a:rPr lang="fr-FR" sz="2800" b="1" dirty="0"/>
              <a:t>Diagnostics participatifs préalables</a:t>
            </a:r>
          </a:p>
        </p:txBody>
      </p:sp>
      <p:sp>
        <p:nvSpPr>
          <p:cNvPr id="3" name="Sous-titre 2"/>
          <p:cNvSpPr>
            <a:spLocks noGrp="1"/>
          </p:cNvSpPr>
          <p:nvPr>
            <p:ph type="subTitle" idx="1"/>
          </p:nvPr>
        </p:nvSpPr>
        <p:spPr/>
        <p:txBody>
          <a:bodyPr>
            <a:normAutofit/>
          </a:bodyPr>
          <a:lstStyle/>
          <a:p>
            <a:r>
              <a:rPr lang="fr-FR" sz="2400" dirty="0">
                <a:solidFill>
                  <a:schemeClr val="tx1"/>
                </a:solidFill>
              </a:rPr>
              <a:t>V. Beauval – 15-01-2021</a:t>
            </a:r>
          </a:p>
        </p:txBody>
      </p:sp>
    </p:spTree>
    <p:extLst>
      <p:ext uri="{BB962C8B-B14F-4D97-AF65-F5344CB8AC3E}">
        <p14:creationId xmlns:p14="http://schemas.microsoft.com/office/powerpoint/2010/main" val="3549337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1382"/>
            <a:ext cx="9144000" cy="1103362"/>
          </a:xfrm>
          <a:solidFill>
            <a:schemeClr val="accent3">
              <a:lumMod val="60000"/>
              <a:lumOff val="40000"/>
            </a:schemeClr>
          </a:solidFill>
        </p:spPr>
        <p:txBody>
          <a:bodyPr>
            <a:normAutofit fontScale="90000"/>
          </a:bodyPr>
          <a:lstStyle/>
          <a:p>
            <a:r>
              <a:rPr lang="fr-FR" sz="2400" dirty="0"/>
              <a:t>Module 1 </a:t>
            </a:r>
            <a:r>
              <a:rPr lang="fr-FR" sz="2200" dirty="0"/>
              <a:t>- </a:t>
            </a:r>
            <a:r>
              <a:rPr lang="fr-FR" sz="2200" b="1" dirty="0"/>
              <a:t>Être en capacité de réaliser des diagnostics participatifs villageois afin de connaître les principaux problèmes induisant l’usage de pesticides, leur mode de gestion et les alternatives </a:t>
            </a:r>
            <a:r>
              <a:rPr lang="fr-FR" sz="2200" b="1" dirty="0" err="1"/>
              <a:t>agroécologiques</a:t>
            </a:r>
            <a:r>
              <a:rPr lang="fr-FR" sz="2200" b="1" dirty="0"/>
              <a:t> déjà connues des paysans et paysannes.</a:t>
            </a:r>
            <a:endParaRPr lang="fr-FR" sz="2200" dirty="0"/>
          </a:p>
        </p:txBody>
      </p:sp>
      <p:sp>
        <p:nvSpPr>
          <p:cNvPr id="3" name="Espace réservé du contenu 2"/>
          <p:cNvSpPr>
            <a:spLocks noGrp="1"/>
          </p:cNvSpPr>
          <p:nvPr>
            <p:ph idx="1"/>
          </p:nvPr>
        </p:nvSpPr>
        <p:spPr>
          <a:xfrm>
            <a:off x="0" y="1124744"/>
            <a:ext cx="9036496" cy="5733256"/>
          </a:xfrm>
        </p:spPr>
        <p:txBody>
          <a:bodyPr>
            <a:normAutofit/>
          </a:bodyPr>
          <a:lstStyle/>
          <a:p>
            <a:pPr marL="0" indent="0" algn="ctr">
              <a:lnSpc>
                <a:spcPct val="110000"/>
              </a:lnSpc>
              <a:spcBef>
                <a:spcPts val="600"/>
              </a:spcBef>
              <a:buNone/>
            </a:pPr>
            <a:r>
              <a:rPr lang="fr-FR" sz="2000" b="1" dirty="0"/>
              <a:t>Ce module comprend 4 thèmes : </a:t>
            </a:r>
          </a:p>
          <a:p>
            <a:pPr marL="273050" indent="-254000">
              <a:spcBef>
                <a:spcPts val="1200"/>
              </a:spcBef>
            </a:pPr>
            <a:r>
              <a:rPr lang="fr-FR" sz="2000" b="1" dirty="0"/>
              <a:t>Thème 1 </a:t>
            </a:r>
            <a:r>
              <a:rPr lang="fr-FR" sz="2000" dirty="0"/>
              <a:t>: Identifier dans les villages d’où proviennent les personnes en formation, les </a:t>
            </a:r>
            <a:r>
              <a:rPr lang="fr-FR" sz="2000" b="1" dirty="0"/>
              <a:t>principaux problèmes de ravageurs </a:t>
            </a:r>
            <a:r>
              <a:rPr lang="fr-FR" sz="2000" dirty="0"/>
              <a:t>des cultures,</a:t>
            </a:r>
            <a:r>
              <a:rPr lang="fr-FR" sz="2000" b="1" dirty="0"/>
              <a:t> de maladies</a:t>
            </a:r>
            <a:r>
              <a:rPr lang="fr-FR" sz="2000" dirty="0"/>
              <a:t> des animaux, </a:t>
            </a:r>
            <a:r>
              <a:rPr lang="fr-FR" sz="2000" b="1" dirty="0"/>
              <a:t>d’adventices, etc</a:t>
            </a:r>
            <a:r>
              <a:rPr lang="fr-FR" sz="2000" dirty="0"/>
              <a:t>.</a:t>
            </a:r>
          </a:p>
          <a:p>
            <a:pPr marL="273050" indent="-254000">
              <a:spcBef>
                <a:spcPts val="1800"/>
              </a:spcBef>
            </a:pPr>
            <a:r>
              <a:rPr lang="fr-FR" sz="2000" b="1" dirty="0"/>
              <a:t>Thème 2 :</a:t>
            </a:r>
            <a:r>
              <a:rPr lang="fr-FR" sz="2000" dirty="0"/>
              <a:t> Connaître </a:t>
            </a:r>
            <a:r>
              <a:rPr lang="fr-FR" sz="2000" b="1" dirty="0"/>
              <a:t>l’utilisation des pesticides de synthèse et des produits vétérinaires</a:t>
            </a:r>
            <a:r>
              <a:rPr lang="fr-FR" sz="2000" dirty="0"/>
              <a:t> dans ces villages et identifier les lieux d’achat et les sources de conseils.</a:t>
            </a:r>
          </a:p>
          <a:p>
            <a:pPr marL="273050" indent="-254000">
              <a:spcBef>
                <a:spcPts val="1800"/>
              </a:spcBef>
            </a:pPr>
            <a:r>
              <a:rPr lang="fr-FR" sz="2000" b="1" dirty="0"/>
              <a:t>Thème 3 :</a:t>
            </a:r>
            <a:r>
              <a:rPr lang="fr-FR" sz="2000" dirty="0"/>
              <a:t> Identifier les </a:t>
            </a:r>
            <a:r>
              <a:rPr lang="fr-FR" sz="2000" b="1" dirty="0"/>
              <a:t>modes d’application des pesticides</a:t>
            </a:r>
            <a:r>
              <a:rPr lang="fr-FR" sz="2000" dirty="0"/>
              <a:t>, la nature des </a:t>
            </a:r>
            <a:r>
              <a:rPr lang="fr-FR" sz="2000" b="1" dirty="0"/>
              <a:t>protections corporelles </a:t>
            </a:r>
            <a:r>
              <a:rPr lang="fr-FR" sz="2000" dirty="0"/>
              <a:t>utilisées, la gestion des </a:t>
            </a:r>
            <a:r>
              <a:rPr lang="fr-FR" sz="2000" b="1" dirty="0"/>
              <a:t>emballages</a:t>
            </a:r>
            <a:r>
              <a:rPr lang="fr-FR" sz="2000" dirty="0"/>
              <a:t>, </a:t>
            </a:r>
            <a:r>
              <a:rPr lang="fr-FR" sz="2000" b="1" dirty="0"/>
              <a:t>les accidents humains et animaux </a:t>
            </a:r>
            <a:r>
              <a:rPr lang="fr-FR" sz="2000" dirty="0"/>
              <a:t>survenus et leur fréquence.</a:t>
            </a:r>
          </a:p>
          <a:p>
            <a:pPr marL="273050" indent="-254000">
              <a:spcBef>
                <a:spcPts val="1800"/>
              </a:spcBef>
            </a:pPr>
            <a:r>
              <a:rPr lang="fr-FR" sz="2000" b="1" dirty="0"/>
              <a:t>Thème 4 :</a:t>
            </a:r>
            <a:r>
              <a:rPr lang="fr-FR" sz="2000" dirty="0"/>
              <a:t> Identifier des </a:t>
            </a:r>
            <a:r>
              <a:rPr lang="fr-FR" sz="2000" b="1" dirty="0"/>
              <a:t>alternatives </a:t>
            </a:r>
            <a:r>
              <a:rPr lang="fr-FR" sz="2000" b="1" dirty="0" err="1"/>
              <a:t>agroécologiques</a:t>
            </a:r>
            <a:r>
              <a:rPr lang="fr-FR" sz="2000" dirty="0"/>
              <a:t> </a:t>
            </a:r>
            <a:r>
              <a:rPr lang="fr-FR" sz="2000" b="1" dirty="0"/>
              <a:t>et non chimiques</a:t>
            </a:r>
            <a:r>
              <a:rPr lang="fr-FR" sz="2000" dirty="0"/>
              <a:t> mises en œuvre par des personnes de ces villages pour le soin de leurs cultures et animaux, recueillir des avis sur leur </a:t>
            </a:r>
            <a:r>
              <a:rPr lang="fr-FR" sz="2000" b="1" dirty="0"/>
              <a:t>pertinence</a:t>
            </a:r>
            <a:r>
              <a:rPr lang="fr-FR" sz="2000" dirty="0"/>
              <a:t> et sur les </a:t>
            </a:r>
            <a:r>
              <a:rPr lang="fr-FR" sz="2000" b="1" dirty="0"/>
              <a:t>contraintes</a:t>
            </a:r>
            <a:r>
              <a:rPr lang="fr-FR" sz="2000" dirty="0"/>
              <a:t> à leur plus large diffusion. Plus largement, profiter des savoirs locaux pour </a:t>
            </a:r>
            <a:r>
              <a:rPr lang="fr-FR" sz="2000" b="1" dirty="0"/>
              <a:t>imaginer de nouvelles approches basées sur des solutions existant dans la nature</a:t>
            </a:r>
            <a:r>
              <a:rPr lang="fr-FR" sz="2000" dirty="0"/>
              <a:t>.</a:t>
            </a:r>
            <a:endParaRPr lang="fr-FR" sz="2000" b="1" dirty="0"/>
          </a:p>
          <a:p>
            <a:pPr marL="0" indent="0" algn="r">
              <a:buNone/>
            </a:pPr>
            <a:endParaRPr lang="fr-FR" sz="2000" dirty="0">
              <a:solidFill>
                <a:schemeClr val="tx2">
                  <a:lumMod val="75000"/>
                </a:schemeClr>
              </a:solidFill>
            </a:endParaRPr>
          </a:p>
          <a:p>
            <a:pPr marL="0" indent="0">
              <a:buNone/>
            </a:pPr>
            <a:endParaRPr lang="fr-FR" sz="2000" dirty="0"/>
          </a:p>
          <a:p>
            <a:pPr marL="0" indent="0">
              <a:buNone/>
            </a:pPr>
            <a:endParaRPr lang="fr-FR" sz="2000" dirty="0"/>
          </a:p>
        </p:txBody>
      </p:sp>
      <p:sp>
        <p:nvSpPr>
          <p:cNvPr id="6" name="Espace réservé du numéro de diapositive 5"/>
          <p:cNvSpPr>
            <a:spLocks noGrp="1"/>
          </p:cNvSpPr>
          <p:nvPr>
            <p:ph type="sldNum" sz="quarter" idx="12"/>
          </p:nvPr>
        </p:nvSpPr>
        <p:spPr>
          <a:xfrm>
            <a:off x="7010400" y="6381328"/>
            <a:ext cx="2133600" cy="365125"/>
          </a:xfrm>
        </p:spPr>
        <p:txBody>
          <a:bodyPr/>
          <a:lstStyle/>
          <a:p>
            <a:r>
              <a:rPr lang="fr-FR" dirty="0"/>
              <a:t>2</a:t>
            </a:r>
          </a:p>
        </p:txBody>
      </p:sp>
    </p:spTree>
    <p:extLst>
      <p:ext uri="{BB962C8B-B14F-4D97-AF65-F5344CB8AC3E}">
        <p14:creationId xmlns:p14="http://schemas.microsoft.com/office/powerpoint/2010/main" val="4019536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1382"/>
            <a:ext cx="9144000" cy="1031354"/>
          </a:xfrm>
          <a:solidFill>
            <a:schemeClr val="accent3">
              <a:lumMod val="60000"/>
              <a:lumOff val="40000"/>
            </a:schemeClr>
          </a:solidFill>
        </p:spPr>
        <p:txBody>
          <a:bodyPr>
            <a:normAutofit fontScale="90000"/>
          </a:bodyPr>
          <a:lstStyle/>
          <a:p>
            <a:r>
              <a:rPr lang="fr-FR" sz="2400" b="1" dirty="0"/>
              <a:t>Partir des réalités en impliquant fortement les paysans permettra de construire des formations plus concrètes et de mettre en valeur de possibles synergies entre savoirs paysans et savoirs scientifiques.</a:t>
            </a:r>
            <a:endParaRPr lang="fr-FR" sz="2200" b="1" dirty="0"/>
          </a:p>
        </p:txBody>
      </p:sp>
      <p:sp>
        <p:nvSpPr>
          <p:cNvPr id="3" name="Espace réservé du contenu 2"/>
          <p:cNvSpPr>
            <a:spLocks noGrp="1"/>
          </p:cNvSpPr>
          <p:nvPr>
            <p:ph idx="1"/>
          </p:nvPr>
        </p:nvSpPr>
        <p:spPr>
          <a:xfrm>
            <a:off x="0" y="1196752"/>
            <a:ext cx="9144000" cy="6480720"/>
          </a:xfrm>
        </p:spPr>
        <p:txBody>
          <a:bodyPr>
            <a:normAutofit/>
          </a:bodyPr>
          <a:lstStyle/>
          <a:p>
            <a:pPr marL="268288" indent="-268288">
              <a:spcBef>
                <a:spcPts val="0"/>
              </a:spcBef>
              <a:buFont typeface="Wingdings" panose="05000000000000000000" pitchFamily="2" charset="2"/>
              <a:buChar char="Ø"/>
            </a:pPr>
            <a:r>
              <a:rPr lang="fr-FR" sz="2000" dirty="0">
                <a:solidFill>
                  <a:schemeClr val="tx2">
                    <a:lumMod val="50000"/>
                  </a:schemeClr>
                </a:solidFill>
              </a:rPr>
              <a:t>Exemple observé à Kita en 2019 lors d’essais d’insecticides naturels sur le cotonnier : Le groupe de paysans d’un village a testé un cocktail de produits naturels  apparemment aussi efficace que celui proposé par l’équipe de techniciens </a:t>
            </a:r>
            <a:r>
              <a:rPr lang="fr-FR" sz="2000" dirty="0" err="1">
                <a:solidFill>
                  <a:schemeClr val="tx2">
                    <a:lumMod val="50000"/>
                  </a:schemeClr>
                </a:solidFill>
              </a:rPr>
              <a:t>Avsf</a:t>
            </a:r>
            <a:r>
              <a:rPr lang="fr-FR" sz="2000" dirty="0">
                <a:solidFill>
                  <a:schemeClr val="tx2">
                    <a:lumMod val="50000"/>
                  </a:schemeClr>
                </a:solidFill>
              </a:rPr>
              <a:t>   </a:t>
            </a:r>
            <a:r>
              <a:rPr lang="fr-FR" sz="2000" b="1" i="1" dirty="0">
                <a:solidFill>
                  <a:schemeClr val="accent6">
                    <a:lumMod val="50000"/>
                  </a:schemeClr>
                </a:solidFill>
              </a:rPr>
              <a:t>(huile de neem ou l’</a:t>
            </a:r>
            <a:r>
              <a:rPr lang="fr-FR" sz="2000" b="1" i="1" dirty="0" err="1">
                <a:solidFill>
                  <a:schemeClr val="accent6">
                    <a:lumMod val="50000"/>
                  </a:schemeClr>
                </a:solidFill>
              </a:rPr>
              <a:t>hyptis</a:t>
            </a:r>
            <a:r>
              <a:rPr lang="fr-FR" sz="2000" b="1" i="1" dirty="0">
                <a:solidFill>
                  <a:schemeClr val="accent6">
                    <a:lumMod val="50000"/>
                  </a:schemeClr>
                </a:solidFill>
              </a:rPr>
              <a:t> </a:t>
            </a:r>
            <a:r>
              <a:rPr lang="fr-FR" sz="2000" b="1" i="1" dirty="0" err="1">
                <a:solidFill>
                  <a:schemeClr val="accent6">
                    <a:lumMod val="50000"/>
                  </a:schemeClr>
                </a:solidFill>
              </a:rPr>
              <a:t>spicigera</a:t>
            </a:r>
            <a:r>
              <a:rPr lang="fr-FR" sz="2000" b="1" i="1" dirty="0">
                <a:solidFill>
                  <a:schemeClr val="accent6">
                    <a:lumMod val="50000"/>
                  </a:schemeClr>
                </a:solidFill>
              </a:rPr>
              <a:t> ?)</a:t>
            </a:r>
            <a:r>
              <a:rPr lang="fr-FR" sz="2000" i="1" dirty="0">
                <a:solidFill>
                  <a:schemeClr val="tx2">
                    <a:lumMod val="50000"/>
                  </a:schemeClr>
                </a:solidFill>
              </a:rPr>
              <a:t>. </a:t>
            </a:r>
          </a:p>
          <a:p>
            <a:pPr marL="268288" indent="-268288">
              <a:spcBef>
                <a:spcPts val="0"/>
              </a:spcBef>
              <a:buFont typeface="Wingdings" panose="05000000000000000000" pitchFamily="2" charset="2"/>
              <a:buChar char="Ø"/>
            </a:pPr>
            <a:endParaRPr lang="fr-FR" sz="2000" dirty="0">
              <a:solidFill>
                <a:schemeClr val="tx2">
                  <a:lumMod val="50000"/>
                </a:schemeClr>
              </a:solidFill>
            </a:endParaRPr>
          </a:p>
          <a:p>
            <a:pPr marL="625475" indent="-268288">
              <a:spcBef>
                <a:spcPts val="0"/>
              </a:spcBef>
              <a:buFont typeface="+mj-lt"/>
              <a:buAutoNum type="arabicPeriod"/>
            </a:pPr>
            <a:endParaRPr lang="fr-FR" sz="2000" dirty="0"/>
          </a:p>
          <a:p>
            <a:pPr marL="625475" indent="-268288">
              <a:spcBef>
                <a:spcPts val="0"/>
              </a:spcBef>
              <a:buFont typeface="Wingdings" panose="05000000000000000000" pitchFamily="2" charset="2"/>
              <a:buChar char="Ø"/>
            </a:pPr>
            <a:endParaRPr lang="fr-FR" sz="2000" dirty="0">
              <a:solidFill>
                <a:schemeClr val="accent1">
                  <a:lumMod val="75000"/>
                </a:schemeClr>
              </a:solidFill>
            </a:endParaRPr>
          </a:p>
          <a:p>
            <a:pPr marL="625475" indent="-268288">
              <a:spcBef>
                <a:spcPts val="0"/>
              </a:spcBef>
              <a:buFont typeface="Wingdings" panose="05000000000000000000" pitchFamily="2" charset="2"/>
              <a:buChar char="Ø"/>
            </a:pPr>
            <a:endParaRPr lang="fr-FR" sz="2000" dirty="0">
              <a:solidFill>
                <a:schemeClr val="accent1">
                  <a:lumMod val="75000"/>
                </a:schemeClr>
              </a:solidFill>
            </a:endParaRPr>
          </a:p>
          <a:p>
            <a:pPr marL="625475" indent="-268288">
              <a:spcBef>
                <a:spcPts val="0"/>
              </a:spcBef>
              <a:buFont typeface="Wingdings" panose="05000000000000000000" pitchFamily="2" charset="2"/>
              <a:buChar char="Ø"/>
            </a:pPr>
            <a:endParaRPr lang="fr-FR" sz="2000" dirty="0">
              <a:solidFill>
                <a:schemeClr val="accent1">
                  <a:lumMod val="75000"/>
                </a:schemeClr>
              </a:solidFill>
            </a:endParaRPr>
          </a:p>
          <a:p>
            <a:pPr marL="625475" indent="-268288">
              <a:spcBef>
                <a:spcPts val="0"/>
              </a:spcBef>
              <a:buFont typeface="Wingdings" panose="05000000000000000000" pitchFamily="2" charset="2"/>
              <a:buChar char="Ø"/>
            </a:pPr>
            <a:endParaRPr lang="fr-FR" sz="2000" dirty="0">
              <a:solidFill>
                <a:schemeClr val="accent1">
                  <a:lumMod val="75000"/>
                </a:schemeClr>
              </a:solidFill>
            </a:endParaRPr>
          </a:p>
          <a:p>
            <a:pPr marL="625475" indent="-268288">
              <a:spcBef>
                <a:spcPts val="0"/>
              </a:spcBef>
              <a:buFont typeface="Wingdings" panose="05000000000000000000" pitchFamily="2" charset="2"/>
              <a:buChar char="Ø"/>
            </a:pPr>
            <a:endParaRPr lang="fr-FR" sz="2000" dirty="0">
              <a:solidFill>
                <a:schemeClr val="accent1">
                  <a:lumMod val="75000"/>
                </a:schemeClr>
              </a:solidFill>
            </a:endParaRPr>
          </a:p>
          <a:p>
            <a:pPr marL="268288" indent="-268288">
              <a:spcBef>
                <a:spcPts val="0"/>
              </a:spcBef>
              <a:buFont typeface="Wingdings" panose="05000000000000000000" pitchFamily="2" charset="2"/>
              <a:buChar char="Ø"/>
            </a:pPr>
            <a:endParaRPr lang="fr-FR" sz="2000" dirty="0">
              <a:solidFill>
                <a:schemeClr val="tx2">
                  <a:lumMod val="50000"/>
                </a:schemeClr>
              </a:solidFill>
            </a:endParaRPr>
          </a:p>
          <a:p>
            <a:pPr marL="268288" indent="-268288">
              <a:spcBef>
                <a:spcPts val="0"/>
              </a:spcBef>
              <a:buFont typeface="Wingdings" panose="05000000000000000000" pitchFamily="2" charset="2"/>
              <a:buChar char="Ø"/>
            </a:pPr>
            <a:r>
              <a:rPr lang="fr-FR" sz="2000" dirty="0">
                <a:solidFill>
                  <a:schemeClr val="tx2">
                    <a:lumMod val="50000"/>
                  </a:schemeClr>
                </a:solidFill>
              </a:rPr>
              <a:t>Les </a:t>
            </a:r>
            <a:r>
              <a:rPr lang="fr-FR" sz="2000" b="1" dirty="0">
                <a:solidFill>
                  <a:schemeClr val="tx2">
                    <a:lumMod val="50000"/>
                  </a:schemeClr>
                </a:solidFill>
              </a:rPr>
              <a:t>diagnostics agraires </a:t>
            </a:r>
            <a:r>
              <a:rPr lang="fr-FR" sz="2000" dirty="0">
                <a:solidFill>
                  <a:schemeClr val="tx2">
                    <a:lumMod val="50000"/>
                  </a:schemeClr>
                </a:solidFill>
              </a:rPr>
              <a:t>souvent réalisés avant les projets mis en œuvre pourraient comporter un recueil d’informations concernant les 4 thèmes de ce module.</a:t>
            </a:r>
          </a:p>
          <a:p>
            <a:pPr marL="625475" indent="-268288">
              <a:spcBef>
                <a:spcPts val="0"/>
              </a:spcBef>
              <a:buFont typeface="Wingdings" panose="05000000000000000000" pitchFamily="2" charset="2"/>
              <a:buChar char="Ø"/>
            </a:pPr>
            <a:endParaRPr lang="fr-FR" sz="800" dirty="0">
              <a:solidFill>
                <a:schemeClr val="tx2">
                  <a:lumMod val="50000"/>
                </a:schemeClr>
              </a:solidFill>
            </a:endParaRPr>
          </a:p>
          <a:p>
            <a:pPr marL="268288" indent="-268288">
              <a:spcBef>
                <a:spcPts val="0"/>
              </a:spcBef>
              <a:buFont typeface="Wingdings" panose="05000000000000000000" pitchFamily="2" charset="2"/>
              <a:buChar char="Ø"/>
            </a:pPr>
            <a:r>
              <a:rPr lang="fr-FR" sz="2000" dirty="0">
                <a:solidFill>
                  <a:schemeClr val="tx2">
                    <a:lumMod val="50000"/>
                  </a:schemeClr>
                </a:solidFill>
              </a:rPr>
              <a:t>Sur le plan pédagogique lors des formations, </a:t>
            </a:r>
            <a:r>
              <a:rPr lang="fr-FR" sz="2000" b="1" dirty="0">
                <a:solidFill>
                  <a:schemeClr val="tx2">
                    <a:lumMod val="50000"/>
                  </a:schemeClr>
                </a:solidFill>
              </a:rPr>
              <a:t>les phases d’enquêtes pourraient alterner avec les phases en salle</a:t>
            </a:r>
            <a:r>
              <a:rPr lang="fr-FR" sz="2000" dirty="0">
                <a:solidFill>
                  <a:schemeClr val="tx2">
                    <a:lumMod val="50000"/>
                  </a:schemeClr>
                </a:solidFill>
              </a:rPr>
              <a:t> </a:t>
            </a:r>
            <a:r>
              <a:rPr lang="fr-FR" sz="2000" i="1" dirty="0">
                <a:solidFill>
                  <a:schemeClr val="tx2">
                    <a:lumMod val="50000"/>
                  </a:schemeClr>
                </a:solidFill>
              </a:rPr>
              <a:t>(par exemple, étude d’un thème le matin dans des villages puis partage des infos collectées et débat en salle l’après-midi).</a:t>
            </a:r>
            <a:endParaRPr lang="fr-FR" sz="2000" dirty="0">
              <a:solidFill>
                <a:schemeClr val="tx2">
                  <a:lumMod val="50000"/>
                </a:schemeClr>
              </a:solidFill>
            </a:endParaRPr>
          </a:p>
          <a:p>
            <a:pPr marL="457200" indent="-457200">
              <a:buFont typeface="+mj-lt"/>
              <a:buAutoNum type="arabicPeriod"/>
            </a:pPr>
            <a:endParaRPr lang="fr-FR" sz="2000" dirty="0"/>
          </a:p>
        </p:txBody>
      </p:sp>
      <p:sp>
        <p:nvSpPr>
          <p:cNvPr id="6" name="Espace réservé du numéro de diapositive 5"/>
          <p:cNvSpPr>
            <a:spLocks noGrp="1"/>
          </p:cNvSpPr>
          <p:nvPr>
            <p:ph type="sldNum" sz="quarter" idx="12"/>
          </p:nvPr>
        </p:nvSpPr>
        <p:spPr>
          <a:xfrm>
            <a:off x="6975107" y="6485573"/>
            <a:ext cx="2133600" cy="365125"/>
          </a:xfrm>
        </p:spPr>
        <p:txBody>
          <a:bodyPr/>
          <a:lstStyle/>
          <a:p>
            <a:r>
              <a:rPr lang="fr-FR" dirty="0"/>
              <a:t>3</a:t>
            </a:r>
          </a:p>
        </p:txBody>
      </p:sp>
      <p:pic>
        <p:nvPicPr>
          <p:cNvPr id="1026" name="Picture 2" descr="C:\Users\UTILISATEUR\Desktop\index.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214803"/>
            <a:ext cx="1743075" cy="261937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UTILISATEUR\Desktop\indexé.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2765145"/>
            <a:ext cx="5540625" cy="180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9830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496" y="44624"/>
            <a:ext cx="9001000" cy="864096"/>
          </a:xfrm>
          <a:solidFill>
            <a:schemeClr val="accent3">
              <a:lumMod val="60000"/>
              <a:lumOff val="40000"/>
            </a:schemeClr>
          </a:solidFill>
        </p:spPr>
        <p:txBody>
          <a:bodyPr>
            <a:normAutofit/>
          </a:bodyPr>
          <a:lstStyle/>
          <a:p>
            <a:r>
              <a:rPr lang="fr-FR" sz="2400" b="1" dirty="0"/>
              <a:t>Plusieurs annexes du guide permettront d’aider les formateurs et les responsables paysans à réaliser ces diagnostics participatifs</a:t>
            </a:r>
            <a:endParaRPr lang="fr-FR" sz="2400" dirty="0"/>
          </a:p>
        </p:txBody>
      </p:sp>
      <p:sp>
        <p:nvSpPr>
          <p:cNvPr id="3" name="Espace réservé du contenu 2"/>
          <p:cNvSpPr>
            <a:spLocks noGrp="1"/>
          </p:cNvSpPr>
          <p:nvPr>
            <p:ph idx="1"/>
          </p:nvPr>
        </p:nvSpPr>
        <p:spPr>
          <a:xfrm>
            <a:off x="107504" y="1268760"/>
            <a:ext cx="8784976" cy="5040560"/>
          </a:xfrm>
        </p:spPr>
        <p:txBody>
          <a:bodyPr>
            <a:normAutofit/>
          </a:bodyPr>
          <a:lstStyle/>
          <a:p>
            <a:pPr>
              <a:spcBef>
                <a:spcPts val="1800"/>
              </a:spcBef>
              <a:buFont typeface="Wingdings" panose="05000000000000000000" pitchFamily="2" charset="2"/>
              <a:buChar char="Ø"/>
            </a:pPr>
            <a:r>
              <a:rPr lang="fr-FR" sz="2200" dirty="0">
                <a:latin typeface="+mj-lt"/>
              </a:rPr>
              <a:t>L’annexe 2 propose deux guides d’enquêtes dans les villages sur la gestion des pesticides et les alternatives.</a:t>
            </a:r>
          </a:p>
          <a:p>
            <a:pPr>
              <a:spcBef>
                <a:spcPts val="1800"/>
              </a:spcBef>
              <a:buFont typeface="Wingdings" panose="05000000000000000000" pitchFamily="2" charset="2"/>
              <a:buChar char="Ø"/>
            </a:pPr>
            <a:r>
              <a:rPr lang="fr-FR" sz="2200" dirty="0">
                <a:latin typeface="+mj-lt"/>
              </a:rPr>
              <a:t>L’annexe 3 est une synthèse des enquêtes réalisées en fin 2018 par AVSF sur le mode de gestion des pesticides dans 3 villages du cercle de Kita au Mali</a:t>
            </a:r>
          </a:p>
          <a:p>
            <a:pPr>
              <a:spcBef>
                <a:spcPts val="1800"/>
              </a:spcBef>
              <a:buFont typeface="Wingdings" panose="05000000000000000000" pitchFamily="2" charset="2"/>
              <a:buChar char="Ø"/>
            </a:pPr>
            <a:r>
              <a:rPr lang="fr-FR" sz="2200" dirty="0">
                <a:latin typeface="+mj-lt"/>
              </a:rPr>
              <a:t>L’annexe 4 est un guide de recueil d’informations sur les préparations naturelles utilisées dans les villages en productions végétales. </a:t>
            </a:r>
          </a:p>
          <a:p>
            <a:pPr>
              <a:spcBef>
                <a:spcPts val="1800"/>
              </a:spcBef>
              <a:buFont typeface="Wingdings" panose="05000000000000000000" pitchFamily="2" charset="2"/>
              <a:buChar char="Ø"/>
            </a:pPr>
            <a:r>
              <a:rPr lang="fr-FR" sz="2200" dirty="0">
                <a:latin typeface="+mj-lt"/>
              </a:rPr>
              <a:t>L’annexe 5 est un guide de recueil de pratiques </a:t>
            </a:r>
            <a:r>
              <a:rPr lang="fr-FR" sz="2200" dirty="0" err="1">
                <a:latin typeface="+mj-lt"/>
              </a:rPr>
              <a:t>ethnovétérinaires</a:t>
            </a:r>
            <a:r>
              <a:rPr lang="fr-FR" sz="2200" dirty="0">
                <a:latin typeface="+mj-lt"/>
              </a:rPr>
              <a:t>.</a:t>
            </a:r>
          </a:p>
          <a:p>
            <a:pPr>
              <a:spcBef>
                <a:spcPts val="1800"/>
              </a:spcBef>
              <a:buFont typeface="Wingdings" panose="05000000000000000000" pitchFamily="2" charset="2"/>
              <a:buChar char="Ø"/>
            </a:pPr>
            <a:r>
              <a:rPr lang="fr-FR" sz="2200" dirty="0">
                <a:latin typeface="+mj-lt"/>
              </a:rPr>
              <a:t>L’annexe 6 recense les études sur les pratiques ethno-vétérinaires réalisées dans le cadre d’activités AVSF.</a:t>
            </a:r>
          </a:p>
        </p:txBody>
      </p:sp>
      <p:sp>
        <p:nvSpPr>
          <p:cNvPr id="4" name="Espace réservé du numéro de diapositive 3"/>
          <p:cNvSpPr>
            <a:spLocks noGrp="1"/>
          </p:cNvSpPr>
          <p:nvPr>
            <p:ph type="sldNum" sz="quarter" idx="12"/>
          </p:nvPr>
        </p:nvSpPr>
        <p:spPr/>
        <p:txBody>
          <a:bodyPr/>
          <a:lstStyle/>
          <a:p>
            <a:r>
              <a:rPr lang="fr-FR" dirty="0"/>
              <a:t>4</a:t>
            </a:r>
          </a:p>
        </p:txBody>
      </p:sp>
    </p:spTree>
    <p:extLst>
      <p:ext uri="{BB962C8B-B14F-4D97-AF65-F5344CB8AC3E}">
        <p14:creationId xmlns:p14="http://schemas.microsoft.com/office/powerpoint/2010/main" val="243795256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377</TotalTime>
  <Words>471</Words>
  <Application>Microsoft Office PowerPoint</Application>
  <PresentationFormat>Affichage à l'écran (4:3)</PresentationFormat>
  <Paragraphs>31</Paragraphs>
  <Slides>4</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4</vt:i4>
      </vt:variant>
    </vt:vector>
  </HeadingPairs>
  <TitlesOfParts>
    <vt:vector size="8" baseType="lpstr">
      <vt:lpstr>Arial</vt:lpstr>
      <vt:lpstr>Calibri</vt:lpstr>
      <vt:lpstr>Wingdings</vt:lpstr>
      <vt:lpstr>Thème Office</vt:lpstr>
      <vt:lpstr> Module 1 :  Diagnostics participatifs préalables</vt:lpstr>
      <vt:lpstr>Module 1 - Être en capacité de réaliser des diagnostics participatifs villageois afin de connaître les principaux problèmes induisant l’usage de pesticides, leur mode de gestion et les alternatives agroécologiques déjà connues des paysans et paysannes.</vt:lpstr>
      <vt:lpstr>Partir des réalités en impliquant fortement les paysans permettra de construire des formations plus concrètes et de mettre en valeur de possibles synergies entre savoirs paysans et savoirs scientifiques.</vt:lpstr>
      <vt:lpstr>Plusieurs annexes du guide permettront d’aider les formateurs et les responsables paysans à réaliser ces diagnostics participatifs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2 :  Prévention des risques des pesticides</dc:title>
  <dc:creator>UTILISATEUR</dc:creator>
  <cp:lastModifiedBy>Bertrand Mathieu</cp:lastModifiedBy>
  <cp:revision>42</cp:revision>
  <dcterms:created xsi:type="dcterms:W3CDTF">2020-11-24T09:09:25Z</dcterms:created>
  <dcterms:modified xsi:type="dcterms:W3CDTF">2021-03-17T09:49:44Z</dcterms:modified>
</cp:coreProperties>
</file>