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300" r:id="rId4"/>
    <p:sldId id="257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98" autoAdjust="0"/>
  </p:normalViewPr>
  <p:slideViewPr>
    <p:cSldViewPr>
      <p:cViewPr varScale="1">
        <p:scale>
          <a:sx n="38" d="100"/>
          <a:sy n="38" d="100"/>
        </p:scale>
        <p:origin x="1284" y="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6F12B-4022-4C76-8CCE-2401EA045CC7}" type="datetimeFigureOut">
              <a:rPr lang="fr-FR" smtClean="0"/>
              <a:t>17/03/2021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27606-5199-4761-BB53-2D5FC8A275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1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616-5639-4543-86D1-995C3E0C97FB}" type="datetime1">
              <a:rPr lang="fr-FR" smtClean="0"/>
              <a:t>17/03/2021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11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5F6F-9B74-4173-8AF8-4E36605179C1}" type="datetime1">
              <a:rPr lang="fr-FR" smtClean="0"/>
              <a:t>17/03/2021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5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38AA-8B60-4057-A487-7F0CC9D51E77}" type="datetime1">
              <a:rPr lang="fr-FR" smtClean="0"/>
              <a:t>17/03/2021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81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CB18-F905-408E-882B-6FA699B7A17B}" type="datetime1">
              <a:rPr lang="fr-FR" smtClean="0"/>
              <a:t>17/03/2021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80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2988-E134-4020-AF2C-8B6F804BDB94}" type="datetime1">
              <a:rPr lang="fr-FR" smtClean="0"/>
              <a:t>17/03/2021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05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B4CD-C588-432D-B30A-498D0AE3329A}" type="datetime1">
              <a:rPr lang="fr-FR" smtClean="0"/>
              <a:t>17/03/2021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87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30E8-063B-4051-BB34-F60A37AC9D34}" type="datetime1">
              <a:rPr lang="fr-FR" smtClean="0"/>
              <a:t>17/03/2021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07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14D4-57D7-4DB4-BB45-C1A6F027F243}" type="datetime1">
              <a:rPr lang="fr-FR" smtClean="0"/>
              <a:t>17/03/2021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10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E4A-DB61-417B-8C63-3F01D695E890}" type="datetime1">
              <a:rPr lang="fr-FR" smtClean="0"/>
              <a:t>17/03/2021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53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216-115C-4FD4-8287-D5689E7F2C68}" type="datetime1">
              <a:rPr lang="fr-FR" smtClean="0"/>
              <a:t>17/03/2021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06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BF3E-57EC-44C5-8896-A9F3F84FB3F3}" type="datetime1">
              <a:rPr lang="fr-FR" smtClean="0"/>
              <a:t>17/03/2021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22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790CF-780C-4280-AE54-490DE246241E}" type="datetime1">
              <a:rPr lang="fr-FR" smtClean="0"/>
              <a:t>17/03/2021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44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3200" dirty="0"/>
              <a:t>Module 2 : </a:t>
            </a:r>
            <a:br>
              <a:rPr lang="fr-FR" sz="3200" dirty="0"/>
            </a:br>
            <a:r>
              <a:rPr lang="fr-FR" sz="3200" b="1" dirty="0"/>
              <a:t>Prévention des risques des pesticides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11709082-841E-46B8-A1A6-5967DBF686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33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64807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1800" b="1" dirty="0"/>
              <a:t>Module 2 : Prévention des risques des pesticides </a:t>
            </a:r>
            <a:br>
              <a:rPr lang="fr-FR" sz="1800" b="1" dirty="0"/>
            </a:br>
            <a:r>
              <a:rPr lang="fr-FR" sz="1800" b="1" dirty="0"/>
              <a:t>Connaître les conventions internationales - A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59559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5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568952" cy="36004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1800" dirty="0"/>
              <a:t>Module 2 : Prévention des risques des pesticides – Leurs voies de pénétration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Thème 2 : Connaître les principales </a:t>
            </a:r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voies de pénétration des pesticides dans les organismes vivants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et leur évolution le long des chaînes alimentaires. En déduire les priorités en termes de protection corporelle, de mode et lieux de stockage des produits et de gestion de leurs emballages.</a:t>
            </a:r>
          </a:p>
          <a:p>
            <a:pPr marL="0" indent="0">
              <a:buNone/>
            </a:pPr>
            <a:endParaRPr lang="fr-FR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Image 3" descr="C:\Users\UTILISATEUR\Desktop\photo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704856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5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36004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1700" b="1" dirty="0"/>
              <a:t>Module 2 : Prévention des risques des pesticides  - Les équipements de protection corporelle (EPI)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/>
              <a:t>Thème 3 : Identifier les </a:t>
            </a:r>
            <a:r>
              <a:rPr lang="fr-FR" sz="1800" b="1" dirty="0"/>
              <a:t>équipements de protection corporelle </a:t>
            </a:r>
            <a:r>
              <a:rPr lang="fr-FR" sz="1800" dirty="0"/>
              <a:t>disponibles dans la région avec leurs intérêts, leurs limites voire les risques présentés par certains équipements en conditions paysannes et tropicales. Identifier les modalités permettant de faciliter l’accès des paysans à certains équipements.</a:t>
            </a: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0" y="1772816"/>
            <a:ext cx="8750524" cy="50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57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36004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1800" b="1" dirty="0"/>
              <a:t>Module 2 : Prévention des risques des pesticides – Se protéger ou non ?</a:t>
            </a:r>
          </a:p>
        </p:txBody>
      </p:sp>
      <p:pic>
        <p:nvPicPr>
          <p:cNvPr id="4" name="Espace réservé du contenu 3" descr="C:\Users\UTILISATEUR\Desktop\Nord Togo glyphosat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528392" cy="54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8" name="Picture 6" descr="http://www.fao.org/3/y1800f/f/y1800f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8680"/>
            <a:ext cx="4724400" cy="540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535494B1-7A68-40FB-9B94-6A609DDD9922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6093296"/>
            <a:ext cx="844096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Se protéger est nécessaire mais souvent insuffisant. Le mieux est d’éviter les pesticides</a:t>
            </a:r>
          </a:p>
          <a:p>
            <a:r>
              <a:rPr lang="fr-FR" b="1" dirty="0"/>
              <a:t>les plus toxiques (dont les CMR).</a:t>
            </a:r>
          </a:p>
        </p:txBody>
      </p:sp>
    </p:spTree>
    <p:extLst>
      <p:ext uri="{BB962C8B-B14F-4D97-AF65-F5344CB8AC3E}">
        <p14:creationId xmlns:p14="http://schemas.microsoft.com/office/powerpoint/2010/main" val="239857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08504" cy="36004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1800" b="1" dirty="0"/>
              <a:t>Module 2 : Prévention des risques des pesticides – Protéger les paysans et leurs salariés (es)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05404"/>
            <a:ext cx="9144000" cy="64525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9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1800" b="1" dirty="0"/>
              <a:t>Echanges </a:t>
            </a:r>
            <a:r>
              <a:rPr lang="fr-FR" sz="1800" dirty="0"/>
              <a:t>sur la facilité d’accès et l’intérêt des diverses protections corporelles dans les conditions des participants. </a:t>
            </a:r>
          </a:p>
          <a:p>
            <a:endParaRPr lang="fr-FR" sz="1800" dirty="0"/>
          </a:p>
          <a:p>
            <a:r>
              <a:rPr lang="fr-FR" sz="1800" dirty="0"/>
              <a:t>Quelles sont les protections corporelles les facilement accessibles et les plus utiles ?</a:t>
            </a:r>
          </a:p>
          <a:p>
            <a:endParaRPr lang="fr-FR" sz="1800" dirty="0"/>
          </a:p>
          <a:p>
            <a:r>
              <a:rPr lang="fr-FR" sz="1800" dirty="0"/>
              <a:t>Délais de rentrée dans les parcelles après traitement. Les connaissez-vous et sont-ils respectés ? </a:t>
            </a:r>
            <a:r>
              <a:rPr lang="fr-FR" sz="1600" i="1" dirty="0"/>
              <a:t>(ci-dessous, législation française pour les pesticides, délai minimum en heures)</a:t>
            </a:r>
          </a:p>
          <a:p>
            <a:pPr marL="0" indent="0">
              <a:buNone/>
            </a:pPr>
            <a:endParaRPr lang="fr-FR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0"/>
            <a:ext cx="6624736" cy="3816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57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928992" cy="36004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1800" dirty="0"/>
              <a:t>Module 2 : Prévention des risques des pesticides </a:t>
            </a:r>
            <a:r>
              <a:rPr lang="fr-FR" sz="1800" b="1" dirty="0"/>
              <a:t>« Et s’il faut utiliser un produit chimique…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76672"/>
            <a:ext cx="9036496" cy="6984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Thème 4 : Lorsque les attaques d’insectes, maladies, … sont graves et qu’il n’y a pas encore de solutions alternatives efficaces, identifier les pesticides les moins toxiques et mieux les utiliser en réduisant les risques et en ajustant bien les doses.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fr-FR" sz="1900" dirty="0"/>
              <a:t>Prenant en compte la toxicité des produits, réaliser des </a:t>
            </a:r>
            <a:r>
              <a:rPr lang="fr-FR" sz="1900" b="1" dirty="0"/>
              <a:t>substitutions entre produits chimiques pour réduire les risques santé et environnement</a:t>
            </a:r>
            <a:r>
              <a:rPr lang="fr-FR" sz="1900" dirty="0"/>
              <a:t> </a:t>
            </a:r>
            <a:r>
              <a:rPr lang="fr-FR" sz="1700" dirty="0"/>
              <a:t>(</a:t>
            </a:r>
            <a:r>
              <a:rPr lang="fr-FR" sz="1700" i="1" dirty="0"/>
              <a:t>Par exemple, </a:t>
            </a:r>
            <a:r>
              <a:rPr lang="fr-FR" sz="1700" b="1" i="1" dirty="0">
                <a:solidFill>
                  <a:srgbClr val="C00000"/>
                </a:solidFill>
              </a:rPr>
              <a:t>éliminer les pesticides CMR,</a:t>
            </a:r>
            <a:r>
              <a:rPr lang="fr-FR" sz="1700" i="1" dirty="0"/>
              <a:t> ceci pouvant se repérer grâce au classement CLP mentionné sur les étiquettes, les principaux risques ou mentions de danger étant </a:t>
            </a:r>
            <a:r>
              <a:rPr lang="fr-FR" sz="1700" b="1" i="1" dirty="0">
                <a:solidFill>
                  <a:srgbClr val="C00000"/>
                </a:solidFill>
              </a:rPr>
              <a:t>H350, H351 ; H360, H361 et H340 et 341</a:t>
            </a:r>
            <a:r>
              <a:rPr lang="fr-FR" sz="1700" i="1" dirty="0"/>
              <a:t>).</a:t>
            </a:r>
            <a:r>
              <a:rPr lang="fr-FR" sz="1700" dirty="0"/>
              <a:t> 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fr-FR" sz="1900" b="1" dirty="0"/>
              <a:t>Identifier les conditions permettant de réaliser les applications de pesticides </a:t>
            </a:r>
            <a:r>
              <a:rPr lang="fr-FR" sz="1900" b="1" i="1" dirty="0"/>
              <a:t>(ou de </a:t>
            </a:r>
            <a:r>
              <a:rPr lang="fr-FR" sz="1900" b="1" i="1" dirty="0" err="1"/>
              <a:t>biopesticides</a:t>
            </a:r>
            <a:r>
              <a:rPr lang="fr-FR" sz="1900" b="1" i="1" dirty="0"/>
              <a:t>), </a:t>
            </a:r>
            <a:r>
              <a:rPr lang="fr-FR" sz="1900" b="1" dirty="0"/>
              <a:t>ce qui permet souvent de réduire</a:t>
            </a:r>
            <a:r>
              <a:rPr lang="fr-FR" sz="1900" b="1" i="1" dirty="0"/>
              <a:t> </a:t>
            </a:r>
            <a:r>
              <a:rPr lang="fr-FR" sz="1900" b="1" dirty="0"/>
              <a:t>significativement les doses et les risques pour les personnes effectuant les traitements.</a:t>
            </a:r>
            <a:endParaRPr lang="fr-FR" sz="1900" dirty="0"/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fr-FR" sz="1900" dirty="0"/>
              <a:t>Prenant en compte le mode d’action des produits </a:t>
            </a:r>
            <a:r>
              <a:rPr lang="fr-FR" sz="1900" b="1" i="1" dirty="0">
                <a:solidFill>
                  <a:srgbClr val="C00000"/>
                </a:solidFill>
              </a:rPr>
              <a:t>(chimiques ou naturels),</a:t>
            </a:r>
            <a:r>
              <a:rPr lang="fr-FR" sz="1900" b="1" dirty="0">
                <a:solidFill>
                  <a:srgbClr val="C00000"/>
                </a:solidFill>
              </a:rPr>
              <a:t> </a:t>
            </a:r>
            <a:r>
              <a:rPr lang="fr-FR" sz="1900" dirty="0"/>
              <a:t>identifier les </a:t>
            </a:r>
            <a:r>
              <a:rPr lang="fr-FR" sz="1900" b="1" dirty="0"/>
              <a:t>erreurs à ne pas commettre au moment des applications</a:t>
            </a:r>
            <a:r>
              <a:rPr lang="fr-FR" sz="1900" dirty="0"/>
              <a:t> </a:t>
            </a:r>
            <a:r>
              <a:rPr lang="fr-FR" sz="1700" i="1" dirty="0"/>
              <a:t>(cf. annexe 8 du guide).</a:t>
            </a:r>
            <a:r>
              <a:rPr lang="fr-FR" sz="1700" dirty="0"/>
              <a:t> </a:t>
            </a:r>
          </a:p>
          <a:p>
            <a:pPr marL="0" indent="0">
              <a:buNone/>
            </a:pPr>
            <a:endParaRPr lang="fr-FR" sz="800" dirty="0"/>
          </a:p>
          <a:p>
            <a:pPr marL="0" indent="0">
              <a:buNone/>
            </a:pPr>
            <a:r>
              <a:rPr lang="fr-FR" sz="1800" dirty="0"/>
              <a:t>Pour faciliter l’efficacité et la pénétration des produits, </a:t>
            </a:r>
            <a:r>
              <a:rPr lang="fr-FR" sz="1800" b="1" dirty="0"/>
              <a:t>il est préférable de ne pas traiter lorsqu’il fait très chaud. les traitements devraient donc être réalisés le soir ou très tôt le matin. </a:t>
            </a:r>
            <a:r>
              <a:rPr lang="fr-FR" sz="1800" dirty="0"/>
              <a:t>Cependant, cela présente des risques pour les abeilles et autres insectes auxiliaires qui vont s’abreuver dans l’eau de rosée présente sur les plantes au lever du soleil.</a:t>
            </a:r>
          </a:p>
          <a:p>
            <a:pPr marL="0" indent="0">
              <a:buNone/>
            </a:pPr>
            <a:r>
              <a:rPr lang="fr-FR" sz="1800" dirty="0"/>
              <a:t>En fonction des produits et matières actives présents dans la zone d’intervention, des </a:t>
            </a:r>
            <a:r>
              <a:rPr lang="fr-FR" sz="1800" b="1" dirty="0"/>
              <a:t>fiches conseil bien illustrées et destinées aux paysans (</a:t>
            </a:r>
            <a:r>
              <a:rPr lang="fr-FR" sz="1800" b="1" dirty="0" err="1"/>
              <a:t>nes</a:t>
            </a:r>
            <a:r>
              <a:rPr lang="fr-FR" sz="1800" b="1" dirty="0"/>
              <a:t>) </a:t>
            </a:r>
            <a:r>
              <a:rPr lang="fr-FR" sz="1800" dirty="0"/>
              <a:t>peuvent être élaborées, en particulier pour les matières actives les moins préoccupantes. </a:t>
            </a: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35494B1-7A68-40FB-9B94-6A609DDD9922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857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01100" cy="36004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1800" dirty="0"/>
              <a:t>Module 2 : Prévention des risques des pesticides – </a:t>
            </a:r>
            <a:r>
              <a:rPr lang="fr-FR" sz="1800" b="1" dirty="0"/>
              <a:t>Gestion des emballages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Thème 5 : Lister les pratiques villageoises en matière de </a:t>
            </a:r>
            <a:r>
              <a:rPr lang="fr-FR" sz="2000" b="1" dirty="0"/>
              <a:t>gestion des emballages de pesticides</a:t>
            </a:r>
            <a:r>
              <a:rPr lang="fr-FR" sz="2000" dirty="0"/>
              <a:t>. Identifier les améliorations pouvant être apportées en partenariat ou non avec les vendeurs d’intrants, des OP et des autorités villageoises et communales sensibilisées à ces questions.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C00000"/>
                </a:solidFill>
              </a:rPr>
              <a:t>=&gt; Quelles réactions face aux photos ci-dessous ? Est-ce votre réalité ? Que faire ?</a:t>
            </a:r>
          </a:p>
          <a:p>
            <a:pPr marL="0" indent="0">
              <a:buNone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670894" cy="475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0400" y="6488003"/>
            <a:ext cx="2133600" cy="365125"/>
          </a:xfrm>
        </p:spPr>
        <p:txBody>
          <a:bodyPr/>
          <a:lstStyle/>
          <a:p>
            <a:fld id="{535494B1-7A68-40FB-9B94-6A609DDD9922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85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382"/>
            <a:ext cx="9036496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2400" dirty="0"/>
              <a:t>Module 2 - </a:t>
            </a:r>
            <a:r>
              <a:rPr lang="fr-FR" sz="2400" b="1" dirty="0"/>
              <a:t>Objectif pédagogique : Être en capacité de prévenir et limiter les risques liés à l’usage des pesticides et à la gestion de leurs emballages.</a:t>
            </a:r>
            <a:r>
              <a:rPr lang="fr-FR" sz="2400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80526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sz="1600" b="1" dirty="0">
                <a:latin typeface="Comic Sans MS" panose="030F0702030302020204" pitchFamily="66" charset="0"/>
              </a:rPr>
              <a:t>Conseil pédagogique : </a:t>
            </a:r>
            <a:r>
              <a:rPr lang="fr-FR" sz="1600" dirty="0">
                <a:latin typeface="Comic Sans MS" panose="030F0702030302020204" pitchFamily="66" charset="0"/>
              </a:rPr>
              <a:t>Pour ce module devant s’appuyer sur les pratiques des participants, les phases d’enquête dans les villages et les phases de travail en salle peuvent alterner.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fr-FR" sz="2000" b="1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fr-FR" sz="2400" b="1" dirty="0"/>
              <a:t>Ce module comprend 5 thèmes :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fr-FR" sz="1000" b="1" dirty="0"/>
          </a:p>
          <a:p>
            <a:pPr marL="0" indent="0">
              <a:lnSpc>
                <a:spcPct val="110000"/>
              </a:lnSpc>
              <a:buNone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Thème 1 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: Identifier les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formes de toxicité des pesticides sur l’homme et sur l’environnement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. Connaître le sens des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pictogrammes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figurant sur les étiquettes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Identifier les matières actives employées dans les villages alors qu’elles sont classées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CMR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(cancérigènes, mutagènes, et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</a:rPr>
              <a:t>reprotoxiques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).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Connaître les substances actives les plus dangereuses et interdites par les </a:t>
            </a:r>
            <a:r>
              <a:rPr lang="fr-FR" sz="2000" dirty="0">
                <a:solidFill>
                  <a:srgbClr val="C00000"/>
                </a:solidFill>
              </a:rPr>
              <a:t>conventions internationales.</a:t>
            </a:r>
          </a:p>
          <a:p>
            <a:pPr marL="0" indent="0">
              <a:lnSpc>
                <a:spcPct val="110000"/>
              </a:lnSpc>
              <a:buNone/>
            </a:pPr>
            <a:endParaRPr lang="fr-F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Thème 2 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: Connaître les principales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voies de pénétration des pesticides dans les organismes vivants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et leur évolution le long des chaînes alimentaires. En déduire les priorités en termes de protection corporelle, de mode et lieux de stockage des produits et de gestion de leurs emballages.</a:t>
            </a:r>
          </a:p>
          <a:p>
            <a:pPr marL="0" indent="0">
              <a:lnSpc>
                <a:spcPct val="110000"/>
              </a:lnSpc>
              <a:buNone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535494B1-7A68-40FB-9B94-6A609DDD9922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953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5544616" cy="36004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2000" b="1" dirty="0"/>
              <a:t>Module 2 : Prévention des risques des pesticides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665312"/>
            <a:ext cx="8712968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Thème 3 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: Identifier les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équipements de protection corporelle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disponibles dans la région avec leurs intérêts, leurs limites voire les risques présentés par certains équipements en conditions paysannes et tropicales. Identifier les modalités permettant de faciliter l’accès des paysans à certains équipements. </a:t>
            </a:r>
          </a:p>
          <a:p>
            <a:pPr marL="0" indent="0">
              <a:buNone/>
            </a:pP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Thème 4 :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Lorsque les attaques d’insectes, maladies, etc. sont graves et qu’il n’y a pas encore de solutions alternatives efficaces, identifier les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pesticides les moins toxiques et mieux les utiliser en réduisant les risques et en ajustant bien les doses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Thème 5 :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Lister les pratiques villageoises en matière de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gestion des emballages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de pesticides. Identifier les améliorations pouvant être apportées en partenariat ou non avec les vendeurs d’intrants, des OP et les autorités villageoises et communales sensibilisées à ces questions.</a:t>
            </a:r>
          </a:p>
          <a:p>
            <a:pPr>
              <a:buFontTx/>
              <a:buChar char="-"/>
            </a:pPr>
            <a:endParaRPr lang="fr-FR" sz="1800" b="1" dirty="0"/>
          </a:p>
          <a:p>
            <a:pPr>
              <a:buFontTx/>
              <a:buChar char="-"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4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7704856" cy="36004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1800" b="1" dirty="0"/>
              <a:t>Module 2 : Prévention des risques des pesticides – Les formes de toxicité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Thème 1 : Identifier les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formes de toxicité des pesticides sur l’homme et sur l’environnement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. Connaître le sens des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pictogrammes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figurant sur les étiquettes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Identifier les matières actives employées dans les villages alors qu’elles sont classées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CMR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800" i="1" dirty="0">
                <a:solidFill>
                  <a:schemeClr val="tx2">
                    <a:lumMod val="75000"/>
                  </a:schemeClr>
                </a:solidFill>
              </a:rPr>
              <a:t>(cancérigènes, mutagènes et </a:t>
            </a:r>
            <a:r>
              <a:rPr lang="fr-FR" sz="1800" i="1" dirty="0" err="1">
                <a:solidFill>
                  <a:schemeClr val="tx2">
                    <a:lumMod val="75000"/>
                  </a:schemeClr>
                </a:solidFill>
              </a:rPr>
              <a:t>reprotoxiques</a:t>
            </a:r>
            <a:r>
              <a:rPr lang="fr-FR" sz="1800" i="1" dirty="0">
                <a:solidFill>
                  <a:schemeClr val="tx2">
                    <a:lumMod val="75000"/>
                  </a:schemeClr>
                </a:solidFill>
              </a:rPr>
              <a:t>).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Connaître les substances actives les plus dangereuses et interdites par les conventions internationales.</a:t>
            </a:r>
          </a:p>
          <a:p>
            <a:pPr marL="0" indent="0">
              <a:buNone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1900" dirty="0"/>
              <a:t>Pesti</a:t>
            </a:r>
            <a:r>
              <a:rPr lang="fr-FR" sz="1900" b="1" dirty="0">
                <a:solidFill>
                  <a:srgbClr val="C00000"/>
                </a:solidFill>
              </a:rPr>
              <a:t>cide</a:t>
            </a:r>
            <a:r>
              <a:rPr lang="fr-FR" sz="1900" dirty="0"/>
              <a:t> vient du latin </a:t>
            </a:r>
            <a:r>
              <a:rPr lang="fr-FR" sz="1900" i="1" dirty="0" err="1"/>
              <a:t>cida</a:t>
            </a:r>
            <a:r>
              <a:rPr lang="fr-FR" sz="1900" dirty="0"/>
              <a:t> signifiant tuer et de l'anglais </a:t>
            </a:r>
            <a:r>
              <a:rPr lang="fr-FR" sz="1900" i="1" dirty="0" err="1"/>
              <a:t>pest</a:t>
            </a:r>
            <a:r>
              <a:rPr lang="fr-FR" sz="1900" dirty="0"/>
              <a:t> signifiant nuisible</a:t>
            </a:r>
            <a:r>
              <a:rPr lang="fr-FR" sz="1900" i="1" dirty="0"/>
              <a:t>. </a:t>
            </a:r>
            <a:r>
              <a:rPr lang="fr-FR" sz="1900" b="1" dirty="0"/>
              <a:t>Les pesticides chimiques ou naturels sont donc par définition des produits toxiques pour certains organismes vivants. On distingue </a:t>
            </a:r>
            <a:r>
              <a:rPr lang="fr-FR" sz="1900" dirty="0"/>
              <a:t>les </a:t>
            </a:r>
            <a:r>
              <a:rPr lang="fr-FR" sz="1900" b="1" dirty="0"/>
              <a:t>insecticides, les fongicides, les herbicides </a:t>
            </a:r>
            <a:r>
              <a:rPr lang="fr-FR" sz="1900" dirty="0"/>
              <a:t>et ….</a:t>
            </a:r>
            <a:endParaRPr lang="fr-FR" sz="1900" b="1" dirty="0"/>
          </a:p>
          <a:p>
            <a:pPr>
              <a:buFontTx/>
              <a:buChar char="-"/>
            </a:pPr>
            <a:endParaRPr lang="fr-FR" sz="1900" b="1" dirty="0"/>
          </a:p>
          <a:p>
            <a:pPr>
              <a:buFontTx/>
              <a:buChar char="-"/>
            </a:pPr>
            <a:r>
              <a:rPr lang="fr-FR" sz="1900" dirty="0"/>
              <a:t>On distingue les </a:t>
            </a:r>
            <a:r>
              <a:rPr lang="fr-FR" sz="1900" b="1" dirty="0"/>
              <a:t>effets immédiats </a:t>
            </a:r>
            <a:r>
              <a:rPr lang="fr-FR" sz="1900" dirty="0"/>
              <a:t>des pesticides sur l’homme et l’environnement, leurs </a:t>
            </a:r>
            <a:r>
              <a:rPr lang="fr-FR" sz="1900" b="1" dirty="0"/>
              <a:t>effets différés </a:t>
            </a:r>
            <a:r>
              <a:rPr lang="fr-FR" sz="1900" dirty="0"/>
              <a:t>et les éventuels </a:t>
            </a:r>
            <a:r>
              <a:rPr lang="fr-FR" sz="1900" b="1" dirty="0"/>
              <a:t>effets cocktail </a:t>
            </a:r>
            <a:r>
              <a:rPr lang="fr-FR" sz="1900" i="1" dirty="0"/>
              <a:t>(</a:t>
            </a:r>
            <a:r>
              <a:rPr lang="fr-FR" sz="1900" b="1" i="1" dirty="0">
                <a:solidFill>
                  <a:srgbClr val="C00000"/>
                </a:solidFill>
              </a:rPr>
              <a:t>voir diapo suivante</a:t>
            </a:r>
            <a:r>
              <a:rPr lang="fr-FR" sz="1900" i="1" dirty="0"/>
              <a:t>).</a:t>
            </a:r>
          </a:p>
          <a:p>
            <a:pPr>
              <a:buFontTx/>
              <a:buChar char="-"/>
            </a:pPr>
            <a:endParaRPr lang="fr-FR" sz="1900" b="1" dirty="0"/>
          </a:p>
          <a:p>
            <a:pPr>
              <a:buFontTx/>
              <a:buChar char="-"/>
            </a:pPr>
            <a:r>
              <a:rPr lang="fr-FR" sz="1900" dirty="0"/>
              <a:t>Il faut aussi prendre en compte le </a:t>
            </a:r>
            <a:r>
              <a:rPr lang="fr-FR" sz="1900" b="1" dirty="0"/>
              <a:t>risque de toxicité des « </a:t>
            </a:r>
            <a:r>
              <a:rPr lang="fr-FR" sz="1900" b="1" dirty="0" err="1"/>
              <a:t>co-formulants</a:t>
            </a:r>
            <a:r>
              <a:rPr lang="fr-FR" sz="1900" b="1" dirty="0"/>
              <a:t> ».</a:t>
            </a:r>
          </a:p>
          <a:p>
            <a:pPr>
              <a:buFontTx/>
              <a:buChar char="-"/>
            </a:pPr>
            <a:endParaRPr lang="fr-FR" sz="1900" b="1" dirty="0"/>
          </a:p>
          <a:p>
            <a:pPr>
              <a:buFontTx/>
              <a:buChar char="-"/>
            </a:pPr>
            <a:r>
              <a:rPr lang="fr-FR" sz="1900" b="1" dirty="0"/>
              <a:t>Ne jamais acheter un pesticide non homologué par les autorités sanitaires nationales ou régionales </a:t>
            </a:r>
            <a:r>
              <a:rPr lang="fr-FR" sz="1900" i="1" dirty="0"/>
              <a:t>(par exemple, le Comité Sahélien des Pesticides = CSP).</a:t>
            </a:r>
          </a:p>
          <a:p>
            <a:pPr>
              <a:buFontTx/>
              <a:buChar char="-"/>
            </a:pPr>
            <a:endParaRPr lang="fr-FR" sz="1800" b="1" dirty="0"/>
          </a:p>
          <a:p>
            <a:pPr>
              <a:buFontTx/>
              <a:buChar char="-"/>
            </a:pPr>
            <a:endParaRPr lang="fr-FR" sz="1800" b="1" dirty="0"/>
          </a:p>
          <a:p>
            <a:pPr>
              <a:buFontTx/>
              <a:buChar char="-"/>
            </a:pPr>
            <a:endParaRPr lang="fr-FR" sz="1800" b="1" dirty="0"/>
          </a:p>
          <a:p>
            <a:pPr>
              <a:buFontTx/>
              <a:buChar char="-"/>
            </a:pPr>
            <a:endParaRPr lang="fr-FR" sz="1800" b="1" dirty="0"/>
          </a:p>
          <a:p>
            <a:pPr>
              <a:buFontTx/>
              <a:buChar char="-"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61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36004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1800" b="1" dirty="0"/>
              <a:t>Module 2 : Prévention des risques des pesticides – Les différents types d’effets toxiques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48680"/>
            <a:ext cx="863655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" y="5257562"/>
            <a:ext cx="9144000" cy="15286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Effet cocktail</a:t>
            </a:r>
            <a:r>
              <a:rPr lang="fr-FR" sz="1600" b="1" dirty="0"/>
              <a:t> </a:t>
            </a:r>
            <a:r>
              <a:rPr lang="fr-FR" sz="1400" i="1" dirty="0"/>
              <a:t>(source INSERM, ttps://www.inserm.fr/information-en-sante/)</a:t>
            </a:r>
            <a:r>
              <a:rPr lang="fr-FR" sz="1400" dirty="0"/>
              <a:t> </a:t>
            </a:r>
          </a:p>
          <a:p>
            <a:pPr>
              <a:lnSpc>
                <a:spcPts val="2200"/>
              </a:lnSpc>
            </a:pPr>
            <a:r>
              <a:rPr lang="fr-FR" sz="1600" dirty="0"/>
              <a:t>Nous sommes quotidiennement exposés à de multiples composés comme des pesticides, des médicaments, </a:t>
            </a:r>
          </a:p>
          <a:p>
            <a:pPr>
              <a:lnSpc>
                <a:spcPts val="2200"/>
              </a:lnSpc>
            </a:pPr>
            <a:r>
              <a:rPr lang="fr-FR" sz="1600" dirty="0"/>
              <a:t>des perturbateurs endocriniens, etc… Les toxicologues avaient l'habitude de les étudier séparément. Ils ont découvert que cette approche est insuffisante. </a:t>
            </a:r>
            <a:r>
              <a:rPr lang="fr-FR" sz="1600" b="1" dirty="0"/>
              <a:t>Combinées, même à faible dose, certaines molécules voient leurs effets nocifs s'amplifier. </a:t>
            </a:r>
            <a:r>
              <a:rPr lang="fr-FR" sz="1600" dirty="0"/>
              <a:t>Et certaines associations peuvent produire des effets délétères inattendus…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85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36004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1800" b="1" dirty="0"/>
              <a:t>Module 2 : Prévention des risques des pesticides  - Anciens et nouveaux pictogrammes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062078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5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44624"/>
            <a:ext cx="7560840" cy="36004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1800" b="1" dirty="0"/>
              <a:t>Module 2 : Prévention des risques des pesticides – Pesticides « CMR »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31" y="1268760"/>
            <a:ext cx="9175431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57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36004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1800" b="1" dirty="0"/>
              <a:t>Module 2 : Prévention des risques des pesticides  - Bien lire les étiquettes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85698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57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36004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1800" dirty="0"/>
              <a:t>Module 2 : Prévention des risques des pesticides – Identifier les produits frauduleux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8" y="476672"/>
            <a:ext cx="7921259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7" y="3140968"/>
            <a:ext cx="8737428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573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1306</Words>
  <Application>Microsoft Office PowerPoint</Application>
  <PresentationFormat>Affichage à l'écran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Thème Office</vt:lpstr>
      <vt:lpstr>Module 2 :  Prévention des risques des pesticides</vt:lpstr>
      <vt:lpstr>Module 2 - Objectif pédagogique : Être en capacité de prévenir et limiter les risques liés à l’usage des pesticides et à la gestion de leurs emballages. </vt:lpstr>
      <vt:lpstr>Module 2 : Prévention des risques des pesticides </vt:lpstr>
      <vt:lpstr>Module 2 : Prévention des risques des pesticides – Les formes de toxicité  </vt:lpstr>
      <vt:lpstr>Module 2 : Prévention des risques des pesticides – Les différents types d’effets toxiques </vt:lpstr>
      <vt:lpstr>Module 2 : Prévention des risques des pesticides  - Anciens et nouveaux pictogrammes</vt:lpstr>
      <vt:lpstr>Module 2 : Prévention des risques des pesticides – Pesticides « CMR »</vt:lpstr>
      <vt:lpstr>Module 2 : Prévention des risques des pesticides  - Bien lire les étiquettes</vt:lpstr>
      <vt:lpstr>Module 2 : Prévention des risques des pesticides – Identifier les produits frauduleux </vt:lpstr>
      <vt:lpstr>Module 2 : Prévention des risques des pesticides  Connaître les conventions internationales - A</vt:lpstr>
      <vt:lpstr>Module 2 : Prévention des risques des pesticides – Leurs voies de pénétration  </vt:lpstr>
      <vt:lpstr>Module 2 : Prévention des risques des pesticides  - Les équipements de protection corporelle (EPI)</vt:lpstr>
      <vt:lpstr>Module 2 : Prévention des risques des pesticides – Se protéger ou non ?</vt:lpstr>
      <vt:lpstr>Module 2 : Prévention des risques des pesticides – Protéger les paysans et leurs salariés (es)</vt:lpstr>
      <vt:lpstr>Module 2 : Prévention des risques des pesticides « Et s’il faut utiliser un produit chimique… »</vt:lpstr>
      <vt:lpstr>Module 2 : Prévention des risques des pesticides – Gestion des emballages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 :  Prévention des risques des pesticides</dc:title>
  <dc:creator>UTILISATEUR</dc:creator>
  <cp:lastModifiedBy>Bertrand Mathieu</cp:lastModifiedBy>
  <cp:revision>31</cp:revision>
  <dcterms:created xsi:type="dcterms:W3CDTF">2020-11-24T09:09:25Z</dcterms:created>
  <dcterms:modified xsi:type="dcterms:W3CDTF">2021-03-17T10:52:46Z</dcterms:modified>
</cp:coreProperties>
</file>