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48" r:id="rId1"/>
  </p:sldMasterIdLst>
  <p:notesMasterIdLst>
    <p:notesMasterId r:id="rId19"/>
  </p:notesMasterIdLst>
  <p:sldIdLst>
    <p:sldId id="256" r:id="rId2"/>
    <p:sldId id="279" r:id="rId3"/>
    <p:sldId id="300" r:id="rId4"/>
    <p:sldId id="301" r:id="rId5"/>
    <p:sldId id="312" r:id="rId6"/>
    <p:sldId id="313" r:id="rId7"/>
    <p:sldId id="314" r:id="rId8"/>
    <p:sldId id="315" r:id="rId9"/>
    <p:sldId id="323" r:id="rId10"/>
    <p:sldId id="324" r:id="rId11"/>
    <p:sldId id="317" r:id="rId12"/>
    <p:sldId id="318" r:id="rId13"/>
    <p:sldId id="326" r:id="rId14"/>
    <p:sldId id="327" r:id="rId15"/>
    <p:sldId id="319" r:id="rId16"/>
    <p:sldId id="322" r:id="rId17"/>
    <p:sldId id="321"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842" autoAdjust="0"/>
  </p:normalViewPr>
  <p:slideViewPr>
    <p:cSldViewPr>
      <p:cViewPr varScale="1">
        <p:scale>
          <a:sx n="42" d="100"/>
          <a:sy n="42" d="100"/>
        </p:scale>
        <p:origin x="1356"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6F12B-4022-4C76-8CCE-2401EA045CC7}" type="datetimeFigureOut">
              <a:rPr lang="fr-FR" smtClean="0"/>
              <a:t>17/03/2021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27606-5199-4761-BB53-2D5FC8A2754F}" type="slidenum">
              <a:rPr lang="fr-FR" smtClean="0"/>
              <a:t>‹N°›</a:t>
            </a:fld>
            <a:endParaRPr lang="fr-FR"/>
          </a:p>
        </p:txBody>
      </p:sp>
    </p:spTree>
    <p:extLst>
      <p:ext uri="{BB962C8B-B14F-4D97-AF65-F5344CB8AC3E}">
        <p14:creationId xmlns:p14="http://schemas.microsoft.com/office/powerpoint/2010/main" val="35171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12FA616-5639-4543-86D1-995C3E0C97FB}" type="datetime1">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147111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8025F6F-9B74-4173-8AF8-4E36605179C1}" type="datetime1">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5165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92B38AA-8B60-4057-A487-7F0CC9D51E77}" type="datetime1">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52981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E9ECB18-F905-408E-882B-6FA699B7A17B}" type="datetime1">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89080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ED82988-E134-4020-AF2C-8B6F804BDB94}" type="datetime1">
              <a:rPr lang="fr-FR" smtClean="0"/>
              <a:t>17/03/2021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371105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351B4CD-C588-432D-B30A-498D0AE3329A}" type="datetime1">
              <a:rPr lang="fr-FR" smtClean="0"/>
              <a:t>17/03/2021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381987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E5F30E8-063B-4051-BB34-F60A37AC9D34}" type="datetime1">
              <a:rPr lang="fr-FR" smtClean="0"/>
              <a:t>17/03/2021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262207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79F14D4-57D7-4DB4-BB45-C1A6F027F243}" type="datetime1">
              <a:rPr lang="fr-FR" smtClean="0"/>
              <a:t>17/03/2021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211910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C90E4A-DB61-417B-8C63-3F01D695E890}" type="datetime1">
              <a:rPr lang="fr-FR" smtClean="0"/>
              <a:t>17/03/2021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48653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A836216-115C-4FD4-8287-D5689E7F2C68}" type="datetime1">
              <a:rPr lang="fr-FR" smtClean="0"/>
              <a:t>17/03/2021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137306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570BF3E-57EC-44C5-8896-A9F3F84FB3F3}" type="datetime1">
              <a:rPr lang="fr-FR" smtClean="0"/>
              <a:t>17/03/2021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331722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790CF-780C-4280-AE54-490DE246241E}" type="datetime1">
              <a:rPr lang="fr-FR" smtClean="0"/>
              <a:t>17/03/2021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494B1-7A68-40FB-9B94-6A609DDD9922}" type="slidenum">
              <a:rPr lang="fr-FR" smtClean="0"/>
              <a:t>‹N°›</a:t>
            </a:fld>
            <a:endParaRPr lang="fr-FR"/>
          </a:p>
        </p:txBody>
      </p:sp>
    </p:spTree>
    <p:extLst>
      <p:ext uri="{BB962C8B-B14F-4D97-AF65-F5344CB8AC3E}">
        <p14:creationId xmlns:p14="http://schemas.microsoft.com/office/powerpoint/2010/main" val="227444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196752"/>
            <a:ext cx="7772400" cy="1470025"/>
          </a:xfrm>
          <a:solidFill>
            <a:schemeClr val="accent3">
              <a:lumMod val="40000"/>
              <a:lumOff val="60000"/>
            </a:schemeClr>
          </a:solidFill>
        </p:spPr>
        <p:txBody>
          <a:bodyPr>
            <a:normAutofit/>
          </a:bodyPr>
          <a:lstStyle/>
          <a:p>
            <a:r>
              <a:rPr lang="fr-FR" sz="3200" dirty="0"/>
              <a:t>Module 3 : </a:t>
            </a:r>
            <a:br>
              <a:rPr lang="fr-FR" sz="3200" dirty="0"/>
            </a:br>
            <a:r>
              <a:rPr lang="fr-FR" sz="3200" b="1" dirty="0"/>
              <a:t>Alternatives aux pesticides</a:t>
            </a:r>
          </a:p>
        </p:txBody>
      </p:sp>
      <p:sp>
        <p:nvSpPr>
          <p:cNvPr id="4" name="Sous-titre 3">
            <a:extLst>
              <a:ext uri="{FF2B5EF4-FFF2-40B4-BE49-F238E27FC236}">
                <a16:creationId xmlns:a16="http://schemas.microsoft.com/office/drawing/2014/main" id="{93D116F4-EDB3-49F6-8F3A-74E3D200ABE0}"/>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54933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620688"/>
            <a:ext cx="8928992" cy="6336703"/>
          </a:xfrm>
        </p:spPr>
        <p:txBody>
          <a:bodyPr>
            <a:normAutofit/>
          </a:bodyPr>
          <a:lstStyle/>
          <a:p>
            <a:pPr marL="0" indent="0">
              <a:buNone/>
            </a:pPr>
            <a:r>
              <a:rPr lang="fr-FR" sz="2000" b="1" dirty="0">
                <a:solidFill>
                  <a:schemeClr val="tx2">
                    <a:lumMod val="75000"/>
                  </a:schemeClr>
                </a:solidFill>
              </a:rPr>
              <a:t>Thème 3 : </a:t>
            </a:r>
            <a:r>
              <a:rPr lang="fr-FR" sz="1800" b="1" dirty="0">
                <a:solidFill>
                  <a:schemeClr val="tx2">
                    <a:lumMod val="75000"/>
                  </a:schemeClr>
                </a:solidFill>
              </a:rPr>
              <a:t>Identifier et mettre en œuvre des transitions écologiques (suite)</a:t>
            </a:r>
          </a:p>
          <a:p>
            <a:pPr marL="0" indent="0">
              <a:buNone/>
            </a:pPr>
            <a:endParaRPr lang="fr-FR" sz="1200" b="1" dirty="0"/>
          </a:p>
          <a:p>
            <a:pPr marL="0" indent="0">
              <a:buNone/>
            </a:pPr>
            <a:r>
              <a:rPr lang="fr-FR" sz="2000" b="1" dirty="0"/>
              <a:t>Mesures préalables pour réduire la pression des « mauvaises herbes » pénalisant les cultures :</a:t>
            </a:r>
            <a:endParaRPr lang="fr-FR" sz="2000" dirty="0"/>
          </a:p>
          <a:p>
            <a:pPr lvl="0" indent="-257175">
              <a:spcBef>
                <a:spcPts val="1200"/>
              </a:spcBef>
            </a:pPr>
            <a:r>
              <a:rPr lang="fr-FR" sz="1800" b="1" dirty="0"/>
              <a:t>Rotations assez longues avec alternance d’espèces</a:t>
            </a:r>
            <a:r>
              <a:rPr lang="fr-FR" sz="1800" dirty="0"/>
              <a:t>. </a:t>
            </a:r>
          </a:p>
          <a:p>
            <a:pPr lvl="0" indent="-257175">
              <a:spcBef>
                <a:spcPts val="1200"/>
              </a:spcBef>
            </a:pPr>
            <a:r>
              <a:rPr lang="fr-FR" sz="1800" b="1" dirty="0"/>
              <a:t>Faux semis </a:t>
            </a:r>
            <a:r>
              <a:rPr lang="fr-FR" sz="1800" i="1" dirty="0"/>
              <a:t>(quand c’est possible…).</a:t>
            </a:r>
            <a:endParaRPr lang="fr-FR" sz="1800" dirty="0"/>
          </a:p>
          <a:p>
            <a:pPr lvl="0" indent="-257175">
              <a:spcBef>
                <a:spcPts val="1200"/>
              </a:spcBef>
            </a:pPr>
            <a:r>
              <a:rPr lang="fr-FR" sz="1800" b="1" dirty="0"/>
              <a:t>Association de cultures pouvant limiter le développement de certaines adventices.</a:t>
            </a:r>
            <a:endParaRPr lang="fr-FR" sz="1800" dirty="0"/>
          </a:p>
          <a:p>
            <a:pPr marL="0" indent="0">
              <a:spcBef>
                <a:spcPts val="1200"/>
              </a:spcBef>
              <a:buNone/>
            </a:pPr>
            <a:r>
              <a:rPr lang="fr-FR" sz="2000" b="1" dirty="0"/>
              <a:t>Autres pratiques </a:t>
            </a:r>
            <a:r>
              <a:rPr lang="fr-FR" sz="2000" i="1" dirty="0"/>
              <a:t>:</a:t>
            </a:r>
            <a:endParaRPr lang="fr-FR" sz="2000" dirty="0"/>
          </a:p>
          <a:p>
            <a:pPr lvl="0" indent="-257175">
              <a:spcBef>
                <a:spcPts val="1200"/>
              </a:spcBef>
            </a:pPr>
            <a:r>
              <a:rPr lang="fr-FR" sz="1800" b="1" dirty="0"/>
              <a:t>Lutte collective contre certains ravageurs</a:t>
            </a:r>
            <a:r>
              <a:rPr lang="fr-FR" sz="1800" dirty="0"/>
              <a:t>.</a:t>
            </a:r>
          </a:p>
          <a:p>
            <a:pPr lvl="0" indent="-257175">
              <a:spcBef>
                <a:spcPts val="1200"/>
              </a:spcBef>
            </a:pPr>
            <a:r>
              <a:rPr lang="fr-FR" sz="1800" dirty="0"/>
              <a:t>En arboriculture et maraîchage, </a:t>
            </a:r>
            <a:r>
              <a:rPr lang="fr-FR" sz="1800" b="1" dirty="0"/>
              <a:t>filets de protection</a:t>
            </a:r>
            <a:r>
              <a:rPr lang="fr-FR" sz="1800" dirty="0"/>
              <a:t> ou </a:t>
            </a:r>
            <a:r>
              <a:rPr lang="fr-FR" sz="1800" b="1" dirty="0"/>
              <a:t>utilisation comme voiles de vieilles moustiquaires</a:t>
            </a:r>
            <a:r>
              <a:rPr lang="fr-FR" sz="1800" dirty="0"/>
              <a:t> contre les oiseaux et contre certains insectes, …</a:t>
            </a:r>
            <a:r>
              <a:rPr lang="fr-FR" sz="1800" b="1" dirty="0"/>
              <a:t>.</a:t>
            </a:r>
            <a:endParaRPr lang="fr-FR" sz="1800" dirty="0"/>
          </a:p>
          <a:p>
            <a:pPr lvl="0" indent="-257175">
              <a:spcBef>
                <a:spcPts val="1200"/>
              </a:spcBef>
            </a:pPr>
            <a:r>
              <a:rPr lang="fr-FR" sz="1800" b="1" dirty="0"/>
              <a:t>Ensachage des fruits </a:t>
            </a:r>
            <a:r>
              <a:rPr lang="fr-FR" sz="1800" i="1" dirty="0"/>
              <a:t>(régimes de bananes)</a:t>
            </a:r>
            <a:r>
              <a:rPr lang="fr-FR" sz="1800" dirty="0"/>
              <a:t> ou des greffes.</a:t>
            </a:r>
            <a:r>
              <a:rPr lang="fr-FR" sz="1800" b="1" dirty="0"/>
              <a:t> </a:t>
            </a:r>
            <a:endParaRPr lang="fr-FR" sz="1800" dirty="0"/>
          </a:p>
          <a:p>
            <a:pPr lvl="0" indent="-257175">
              <a:spcBef>
                <a:spcPts val="1200"/>
              </a:spcBef>
            </a:pPr>
            <a:r>
              <a:rPr lang="fr-FR" sz="1800" b="1" dirty="0"/>
              <a:t>Leurres </a:t>
            </a:r>
            <a:r>
              <a:rPr lang="fr-FR" sz="1800" i="1" dirty="0"/>
              <a:t>(cf. rôle des épouvantails mais aussi des faucons et hiboux </a:t>
            </a:r>
            <a:r>
              <a:rPr lang="fr-FR" sz="1800" i="1" dirty="0" err="1"/>
              <a:t>effaroucheurs</a:t>
            </a:r>
            <a:r>
              <a:rPr lang="fr-FR" sz="1800" dirty="0"/>
              <a:t>).</a:t>
            </a:r>
          </a:p>
          <a:p>
            <a:pPr lvl="0" indent="-257175">
              <a:spcBef>
                <a:spcPts val="1200"/>
              </a:spcBef>
            </a:pPr>
            <a:r>
              <a:rPr lang="fr-FR" sz="1800" b="1" dirty="0"/>
              <a:t>Diverses méthodes de lutte biologique mentionnées dans le thème 4 ci-après en veillant à privilégier celles qui sont accessibles et pas trop coûteuses pour les paysans</a:t>
            </a:r>
            <a:r>
              <a:rPr lang="fr-FR" sz="1800" i="1" dirty="0"/>
              <a:t>.</a:t>
            </a:r>
            <a:r>
              <a:rPr lang="fr-FR" sz="1800" dirty="0"/>
              <a:t> </a:t>
            </a:r>
          </a:p>
          <a:p>
            <a:pPr lvl="0" indent="-257175">
              <a:spcBef>
                <a:spcPts val="1200"/>
              </a:spcBef>
            </a:pPr>
            <a:r>
              <a:rPr lang="fr-FR" sz="1800" dirty="0"/>
              <a:t>Etc.</a:t>
            </a:r>
          </a:p>
          <a:p>
            <a:endParaRPr lang="fr-FR" dirty="0"/>
          </a:p>
        </p:txBody>
      </p:sp>
      <p:sp>
        <p:nvSpPr>
          <p:cNvPr id="4" name="Espace réservé du numéro de diapositive 3"/>
          <p:cNvSpPr>
            <a:spLocks noGrp="1"/>
          </p:cNvSpPr>
          <p:nvPr>
            <p:ph type="sldNum" sz="quarter" idx="12"/>
          </p:nvPr>
        </p:nvSpPr>
        <p:spPr/>
        <p:txBody>
          <a:bodyPr/>
          <a:lstStyle/>
          <a:p>
            <a:fld id="{535494B1-7A68-40FB-9B94-6A609DDD9922}" type="slidenum">
              <a:rPr lang="fr-FR" smtClean="0"/>
              <a:t>11</a:t>
            </a:fld>
            <a:endParaRPr lang="fr-FR"/>
          </a:p>
        </p:txBody>
      </p:sp>
      <p:sp>
        <p:nvSpPr>
          <p:cNvPr id="8" name="Titre 1">
            <a:extLst>
              <a:ext uri="{FF2B5EF4-FFF2-40B4-BE49-F238E27FC236}">
                <a16:creationId xmlns:a16="http://schemas.microsoft.com/office/drawing/2014/main" id="{6795A2F1-90F7-46DE-815E-48A5BDD7E9B0}"/>
              </a:ext>
            </a:extLst>
          </p:cNvPr>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 Thème 3 </a:t>
            </a:r>
          </a:p>
        </p:txBody>
      </p:sp>
    </p:spTree>
    <p:extLst>
      <p:ext uri="{BB962C8B-B14F-4D97-AF65-F5344CB8AC3E}">
        <p14:creationId xmlns:p14="http://schemas.microsoft.com/office/powerpoint/2010/main" val="102813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12</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665312"/>
            <a:ext cx="8712968"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2000" b="1" i="0" u="none" strike="noStrike" baseline="0" dirty="0">
                <a:solidFill>
                  <a:schemeClr val="tx2">
                    <a:lumMod val="75000"/>
                  </a:schemeClr>
                </a:solidFill>
              </a:rPr>
              <a:t>Thème 3 : </a:t>
            </a:r>
            <a:r>
              <a:rPr lang="fr-FR" sz="1800" b="1" i="0" u="none" strike="noStrike" baseline="0" dirty="0">
                <a:solidFill>
                  <a:schemeClr val="tx2">
                    <a:lumMod val="75000"/>
                  </a:schemeClr>
                </a:solidFill>
              </a:rPr>
              <a:t>Identifier et mettre en œuvre des transitions écologiques (suite). </a:t>
            </a:r>
          </a:p>
          <a:p>
            <a:pPr marL="0" indent="0">
              <a:buFont typeface="Arial" panose="020B0604020202020204" pitchFamily="34" charset="0"/>
              <a:buNone/>
            </a:pPr>
            <a:endParaRPr lang="fr-FR" sz="800" dirty="0">
              <a:solidFill>
                <a:schemeClr val="tx2">
                  <a:lumMod val="75000"/>
                </a:schemeClr>
              </a:solidFill>
            </a:endParaRPr>
          </a:p>
          <a:p>
            <a:pPr marL="0" indent="0">
              <a:buFont typeface="Arial" panose="020B0604020202020204" pitchFamily="34" charset="0"/>
              <a:buNone/>
            </a:pPr>
            <a:r>
              <a:rPr lang="fr-FR" sz="1800" dirty="0">
                <a:latin typeface="Geomanist-Regular"/>
              </a:rPr>
              <a:t>Toujours penser à OBSERVER ! Les maladies et les insectes ravageurs peuvent se développer très vite. Leur développement dépend souvent d’un stade critique au début de leur arrivée sur une parcelle.</a:t>
            </a:r>
          </a:p>
          <a:p>
            <a:pPr indent="-257175">
              <a:buFontTx/>
              <a:buChar char="-"/>
            </a:pPr>
            <a:r>
              <a:rPr lang="fr-FR" sz="1800" dirty="0">
                <a:latin typeface="Geomanist-Regular"/>
              </a:rPr>
              <a:t>Favoriser les auxiliaires avant l’arrivée des ravageurs</a:t>
            </a:r>
          </a:p>
          <a:p>
            <a:pPr indent="-257175">
              <a:buFontTx/>
              <a:buChar char="-"/>
            </a:pPr>
            <a:r>
              <a:rPr lang="fr-FR" sz="1800" dirty="0">
                <a:latin typeface="Geomanist-Regular"/>
              </a:rPr>
              <a:t>Compter les ravageurs quand observés pour connaître leur densité, identifier un </a:t>
            </a:r>
            <a:r>
              <a:rPr lang="fr-FR" sz="1800" b="1" dirty="0">
                <a:latin typeface="Geomanist-Regular"/>
              </a:rPr>
              <a:t>seuil de nuisibilité</a:t>
            </a:r>
          </a:p>
          <a:p>
            <a:pPr indent="-257175">
              <a:buFontTx/>
              <a:buChar char="-"/>
            </a:pPr>
            <a:r>
              <a:rPr lang="fr-FR" sz="1800" dirty="0">
                <a:latin typeface="Geomanist-Regular"/>
              </a:rPr>
              <a:t>Mettre en place une </a:t>
            </a:r>
            <a:r>
              <a:rPr lang="fr-FR" sz="1800" b="1" dirty="0">
                <a:latin typeface="Geomanist-Regular"/>
              </a:rPr>
              <a:t>surveillance collective </a:t>
            </a:r>
            <a:r>
              <a:rPr lang="fr-FR" sz="1800" dirty="0">
                <a:latin typeface="Geomanist-Regular"/>
              </a:rPr>
              <a:t>des ravageurs et des auxiliaires</a:t>
            </a:r>
          </a:p>
          <a:p>
            <a:pPr indent="-257175">
              <a:buFontTx/>
              <a:buChar char="-"/>
            </a:pPr>
            <a:r>
              <a:rPr lang="fr-FR" sz="1800" dirty="0">
                <a:latin typeface="Geomanist-Regular"/>
              </a:rPr>
              <a:t>Penser au-delà de la parcelle (diversité des cultures et du paysage, bonne taille et organisation du parcellaire, haies, </a:t>
            </a:r>
            <a:r>
              <a:rPr lang="fr-FR" sz="1800" dirty="0" err="1">
                <a:latin typeface="Geomanist-Regular"/>
              </a:rPr>
              <a:t>etc</a:t>
            </a:r>
            <a:r>
              <a:rPr lang="fr-FR" sz="1800" dirty="0">
                <a:latin typeface="Geomanist-Regular"/>
              </a:rPr>
              <a:t> !).</a:t>
            </a:r>
          </a:p>
          <a:p>
            <a:pPr indent="-257175">
              <a:buFontTx/>
              <a:buChar char="-"/>
            </a:pPr>
            <a:endParaRPr lang="fr-FR" sz="1600" dirty="0">
              <a:latin typeface="Geomanist-Regular"/>
            </a:endParaRPr>
          </a:p>
          <a:p>
            <a:pPr>
              <a:buFontTx/>
              <a:buChar char="-"/>
            </a:pPr>
            <a:endParaRPr lang="fr-FR" sz="1800" dirty="0">
              <a:latin typeface="Geomanist-Regular"/>
            </a:endParaRPr>
          </a:p>
          <a:p>
            <a:pPr marL="0" indent="0">
              <a:buNone/>
            </a:pPr>
            <a:endParaRPr lang="fr-FR" sz="1800" dirty="0">
              <a:latin typeface="Geomanist-Regular"/>
            </a:endParaRPr>
          </a:p>
          <a:p>
            <a:pPr>
              <a:buFontTx/>
              <a:buChar char="-"/>
            </a:pPr>
            <a:endParaRPr lang="fr-FR" sz="1800" dirty="0">
              <a:latin typeface="Geomanist-Regular"/>
            </a:endParaRPr>
          </a:p>
        </p:txBody>
      </p:sp>
      <p:pic>
        <p:nvPicPr>
          <p:cNvPr id="7" name="Image 6">
            <a:extLst>
              <a:ext uri="{FF2B5EF4-FFF2-40B4-BE49-F238E27FC236}">
                <a16:creationId xmlns:a16="http://schemas.microsoft.com/office/drawing/2014/main" id="{96DAE291-8DEA-4B12-BCCA-26AF110A5706}"/>
              </a:ext>
            </a:extLst>
          </p:cNvPr>
          <p:cNvPicPr>
            <a:picLocks noChangeAspect="1"/>
          </p:cNvPicPr>
          <p:nvPr/>
        </p:nvPicPr>
        <p:blipFill>
          <a:blip r:embed="rId2"/>
          <a:stretch>
            <a:fillRect/>
          </a:stretch>
        </p:blipFill>
        <p:spPr>
          <a:xfrm>
            <a:off x="3419872" y="4008063"/>
            <a:ext cx="4629588" cy="2880000"/>
          </a:xfrm>
          <a:prstGeom prst="rect">
            <a:avLst/>
          </a:prstGeom>
        </p:spPr>
      </p:pic>
      <p:sp>
        <p:nvSpPr>
          <p:cNvPr id="9" name="Titre 1">
            <a:extLst>
              <a:ext uri="{FF2B5EF4-FFF2-40B4-BE49-F238E27FC236}">
                <a16:creationId xmlns:a16="http://schemas.microsoft.com/office/drawing/2014/main" id="{32BC496C-C26D-4A85-AF3A-50DE660EC9F1}"/>
              </a:ext>
            </a:extLst>
          </p:cNvPr>
          <p:cNvSpPr>
            <a:spLocks noGrp="1"/>
          </p:cNvSpPr>
          <p:nvPr>
            <p:ph type="title"/>
          </p:nvPr>
        </p:nvSpPr>
        <p:spPr>
          <a:xfrm>
            <a:off x="107504" y="64517"/>
            <a:ext cx="9036496" cy="484163"/>
          </a:xfrm>
          <a:solidFill>
            <a:schemeClr val="accent3">
              <a:lumMod val="40000"/>
              <a:lumOff val="60000"/>
            </a:schemeClr>
          </a:solidFill>
        </p:spPr>
        <p:txBody>
          <a:bodyPr>
            <a:noAutofit/>
          </a:bodyPr>
          <a:lstStyle/>
          <a:p>
            <a:r>
              <a:rPr lang="fr-FR" sz="1800" dirty="0"/>
              <a:t>Module 3 : Alternatives aux pesticides – Thème 3 </a:t>
            </a:r>
          </a:p>
        </p:txBody>
      </p:sp>
    </p:spTree>
    <p:extLst>
      <p:ext uri="{BB962C8B-B14F-4D97-AF65-F5344CB8AC3E}">
        <p14:creationId xmlns:p14="http://schemas.microsoft.com/office/powerpoint/2010/main" val="350294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13</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107504" y="665312"/>
            <a:ext cx="8928992"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Thème 4</a:t>
            </a:r>
            <a:r>
              <a:rPr lang="fr-FR" sz="1800" b="0" i="0" u="none" strike="noStrike" baseline="0" dirty="0">
                <a:latin typeface="Geomanist-Medium"/>
              </a:rPr>
              <a:t> : </a:t>
            </a:r>
            <a:r>
              <a:rPr lang="fr-FR" sz="1800" b="0" i="0" u="none" strike="noStrike" baseline="0" dirty="0">
                <a:latin typeface="Geomanist-Regular"/>
              </a:rPr>
              <a:t>Connaître et promouvoir des méthodes de lutte biologique utilisables dans les agricultures paysannes africaines ou d’autres pays tropicaux (11 exemples).</a:t>
            </a:r>
          </a:p>
          <a:p>
            <a:pPr marL="0" indent="0">
              <a:buFont typeface="Arial" panose="020B0604020202020204" pitchFamily="34" charset="0"/>
              <a:buNone/>
            </a:pPr>
            <a:endParaRPr lang="fr-FR" sz="2000" dirty="0">
              <a:solidFill>
                <a:schemeClr val="tx2">
                  <a:lumMod val="75000"/>
                </a:schemeClr>
              </a:solidFill>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r>
              <a:rPr lang="fr-FR" sz="1800" dirty="0">
                <a:latin typeface="Geomanist-Regular"/>
              </a:rPr>
              <a:t>11 exemples sont présentées dans le guide :</a:t>
            </a:r>
          </a:p>
          <a:p>
            <a:pPr marL="0" indent="0">
              <a:buNone/>
            </a:pPr>
            <a:r>
              <a:rPr lang="fr-FR" sz="1800" dirty="0">
                <a:latin typeface="Geomanist-Regular"/>
              </a:rPr>
              <a:t>- cultures présentées : maïs, sorgho, mil, coton,</a:t>
            </a:r>
          </a:p>
          <a:p>
            <a:pPr marL="0" indent="0">
              <a:buNone/>
            </a:pPr>
            <a:r>
              <a:rPr lang="fr-FR" sz="1800" dirty="0">
                <a:latin typeface="Geomanist-Regular"/>
              </a:rPr>
              <a:t>- Méthodes : à partir de produits biologiques commerciaux à acheter ou de techniques à mettre en place</a:t>
            </a:r>
          </a:p>
          <a:p>
            <a:pPr marL="0" indent="0">
              <a:buNone/>
            </a:pPr>
            <a:endParaRPr lang="fr-FR" sz="1800" dirty="0">
              <a:latin typeface="Geomanist-Regular"/>
            </a:endParaRPr>
          </a:p>
        </p:txBody>
      </p:sp>
      <p:pic>
        <p:nvPicPr>
          <p:cNvPr id="11" name="Image 10">
            <a:extLst>
              <a:ext uri="{FF2B5EF4-FFF2-40B4-BE49-F238E27FC236}">
                <a16:creationId xmlns:a16="http://schemas.microsoft.com/office/drawing/2014/main" id="{B990B739-D1AD-46AE-81E4-B6C756706805}"/>
              </a:ext>
            </a:extLst>
          </p:cNvPr>
          <p:cNvPicPr>
            <a:picLocks noChangeAspect="1"/>
          </p:cNvPicPr>
          <p:nvPr/>
        </p:nvPicPr>
        <p:blipFill>
          <a:blip r:embed="rId2"/>
          <a:stretch>
            <a:fillRect/>
          </a:stretch>
        </p:blipFill>
        <p:spPr>
          <a:xfrm>
            <a:off x="603498" y="1451076"/>
            <a:ext cx="8244408" cy="2196323"/>
          </a:xfrm>
          <a:prstGeom prst="rect">
            <a:avLst/>
          </a:prstGeom>
        </p:spPr>
      </p:pic>
    </p:spTree>
    <p:extLst>
      <p:ext uri="{BB962C8B-B14F-4D97-AF65-F5344CB8AC3E}">
        <p14:creationId xmlns:p14="http://schemas.microsoft.com/office/powerpoint/2010/main" val="246277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14</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107504" y="665312"/>
            <a:ext cx="8928992"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Thème 4</a:t>
            </a:r>
            <a:r>
              <a:rPr lang="fr-FR" sz="1800" b="0" i="0" u="none" strike="noStrike" baseline="0" dirty="0">
                <a:latin typeface="Geomanist-Medium"/>
              </a:rPr>
              <a:t> : </a:t>
            </a:r>
            <a:r>
              <a:rPr lang="fr-FR" sz="1800" b="0" i="0" u="none" strike="noStrike" baseline="0" dirty="0">
                <a:latin typeface="Geomanist-Regular"/>
              </a:rPr>
              <a:t>Connaître et promouvoir des méthodes de lutte biologique utilisables dans les agricultures paysannes africaines ou d’autres pays tropicaux (11 exemples).</a:t>
            </a:r>
          </a:p>
          <a:p>
            <a:pPr marL="0" indent="0">
              <a:buFont typeface="Arial" panose="020B0604020202020204" pitchFamily="34" charset="0"/>
              <a:buNone/>
            </a:pPr>
            <a:endParaRPr lang="fr-FR" sz="2000" dirty="0">
              <a:solidFill>
                <a:schemeClr val="tx2">
                  <a:lumMod val="75000"/>
                </a:schemeClr>
              </a:solidFill>
            </a:endParaRPr>
          </a:p>
          <a:p>
            <a:pPr marL="0" indent="0">
              <a:buNone/>
            </a:pPr>
            <a:r>
              <a:rPr lang="fr-FR" sz="1800" dirty="0">
                <a:latin typeface="Geomanist-Regular"/>
              </a:rPr>
              <a:t>L’exemple de la lutte biologique contre la mineuse du mil au Niger (par l’INRAN) grâce au parasitoïde Habrobracon </a:t>
            </a:r>
            <a:r>
              <a:rPr lang="fr-FR" sz="1800" dirty="0" err="1">
                <a:latin typeface="Geomanist-Regular"/>
              </a:rPr>
              <a:t>Hebetor</a:t>
            </a:r>
            <a:r>
              <a:rPr lang="fr-FR" sz="1800" dirty="0">
                <a:latin typeface="Geomanist-Regular"/>
              </a:rPr>
              <a:t> Say</a:t>
            </a: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p:txBody>
      </p:sp>
      <p:pic>
        <p:nvPicPr>
          <p:cNvPr id="11" name="Image 10">
            <a:extLst>
              <a:ext uri="{FF2B5EF4-FFF2-40B4-BE49-F238E27FC236}">
                <a16:creationId xmlns:a16="http://schemas.microsoft.com/office/drawing/2014/main" id="{82FBEF30-7309-4E7B-9DB0-BD8B680FC6B8}"/>
              </a:ext>
            </a:extLst>
          </p:cNvPr>
          <p:cNvPicPr>
            <a:picLocks noChangeAspect="1"/>
          </p:cNvPicPr>
          <p:nvPr/>
        </p:nvPicPr>
        <p:blipFill>
          <a:blip r:embed="rId2"/>
          <a:stretch>
            <a:fillRect/>
          </a:stretch>
        </p:blipFill>
        <p:spPr>
          <a:xfrm>
            <a:off x="611560" y="3068960"/>
            <a:ext cx="7807527" cy="2258877"/>
          </a:xfrm>
          <a:prstGeom prst="rect">
            <a:avLst/>
          </a:prstGeom>
        </p:spPr>
      </p:pic>
      <p:pic>
        <p:nvPicPr>
          <p:cNvPr id="17" name="Image 16">
            <a:extLst>
              <a:ext uri="{FF2B5EF4-FFF2-40B4-BE49-F238E27FC236}">
                <a16:creationId xmlns:a16="http://schemas.microsoft.com/office/drawing/2014/main" id="{BBC3C263-1870-482F-8D5A-712C278764B1}"/>
              </a:ext>
            </a:extLst>
          </p:cNvPr>
          <p:cNvPicPr>
            <a:picLocks noChangeAspect="1"/>
          </p:cNvPicPr>
          <p:nvPr/>
        </p:nvPicPr>
        <p:blipFill>
          <a:blip r:embed="rId3"/>
          <a:stretch>
            <a:fillRect/>
          </a:stretch>
        </p:blipFill>
        <p:spPr>
          <a:xfrm>
            <a:off x="129977" y="2539652"/>
            <a:ext cx="5673958" cy="3816698"/>
          </a:xfrm>
          <a:prstGeom prst="rect">
            <a:avLst/>
          </a:prstGeom>
        </p:spPr>
      </p:pic>
    </p:spTree>
    <p:extLst>
      <p:ext uri="{BB962C8B-B14F-4D97-AF65-F5344CB8AC3E}">
        <p14:creationId xmlns:p14="http://schemas.microsoft.com/office/powerpoint/2010/main" val="40579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15</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107504" y="665312"/>
            <a:ext cx="8928992"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Thème 4</a:t>
            </a:r>
            <a:r>
              <a:rPr lang="fr-FR" sz="1800" b="0" i="0" u="none" strike="noStrike" baseline="0" dirty="0">
                <a:latin typeface="Geomanist-Medium"/>
              </a:rPr>
              <a:t> : </a:t>
            </a:r>
            <a:r>
              <a:rPr lang="fr-FR" sz="1800" b="0" i="0" u="none" strike="noStrike" baseline="0" dirty="0">
                <a:latin typeface="Geomanist-Regular"/>
              </a:rPr>
              <a:t>Connaître et promouvoir des méthodes de lutte biologique utilisables dans les agricultures paysannes africaines ou d’autres pays tropicaux (11 exemples).</a:t>
            </a:r>
          </a:p>
          <a:p>
            <a:pPr marL="0" indent="0">
              <a:buFont typeface="Arial" panose="020B0604020202020204" pitchFamily="34" charset="0"/>
              <a:buNone/>
            </a:pPr>
            <a:endParaRPr lang="fr-FR" sz="2000" dirty="0">
              <a:solidFill>
                <a:schemeClr val="tx2">
                  <a:lumMod val="75000"/>
                </a:schemeClr>
              </a:solidFill>
            </a:endParaRPr>
          </a:p>
          <a:p>
            <a:pPr marL="0" indent="0">
              <a:buNone/>
            </a:pPr>
            <a:r>
              <a:rPr lang="fr-FR" sz="1800" dirty="0">
                <a:latin typeface="Geomanist-Regular"/>
              </a:rPr>
              <a:t>L’exemple de la lutte biologique contre la mineuse du mil au Niger (par l’INRAN)</a:t>
            </a: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r>
              <a:rPr lang="fr-FR" sz="1800" dirty="0">
                <a:latin typeface="Geomanist-Regular"/>
              </a:rPr>
              <a:t>Au Niger, les élevages du parasitoïde Habrobracon </a:t>
            </a:r>
            <a:r>
              <a:rPr lang="fr-FR" sz="1800" dirty="0" err="1">
                <a:latin typeface="Geomanist-Regular"/>
              </a:rPr>
              <a:t>Hebetor</a:t>
            </a:r>
            <a:r>
              <a:rPr lang="fr-FR" sz="1800" dirty="0">
                <a:latin typeface="Geomanist-Regular"/>
              </a:rPr>
              <a:t> Say ont débuté depuis 1998..A partir des travaux effectués au laboratoire, de l’INRAN, il a été démontré qu’un sac de jute de 15cm X 25 cm dans lequel ont introduit 500 g de mil, 50 larves de </a:t>
            </a:r>
            <a:r>
              <a:rPr lang="fr-FR" sz="1800" dirty="0" err="1">
                <a:latin typeface="Geomanist-Regular"/>
              </a:rPr>
              <a:t>Corcyra</a:t>
            </a:r>
            <a:r>
              <a:rPr lang="fr-FR" sz="1800" dirty="0">
                <a:latin typeface="Geomanist-Regular"/>
              </a:rPr>
              <a:t> </a:t>
            </a:r>
            <a:r>
              <a:rPr lang="fr-FR" sz="1800" dirty="0" err="1">
                <a:latin typeface="Geomanist-Regular"/>
              </a:rPr>
              <a:t>cephalonica</a:t>
            </a:r>
            <a:r>
              <a:rPr lang="fr-FR" sz="1800" dirty="0">
                <a:latin typeface="Geomanist-Regular"/>
              </a:rPr>
              <a:t> et 5 femelles fécondées de H. </a:t>
            </a:r>
            <a:r>
              <a:rPr lang="fr-FR" sz="1800" dirty="0" err="1">
                <a:latin typeface="Geomanist-Regular"/>
              </a:rPr>
              <a:t>hebetor</a:t>
            </a:r>
            <a:r>
              <a:rPr lang="fr-FR" sz="1800" dirty="0">
                <a:latin typeface="Geomanist-Regular"/>
              </a:rPr>
              <a:t> peut permettre un lâcher de près de 200 adultes du parasitoïde dans une période 2 semaines. Cette technologie a été testée avec succès dans 383 villages du Niger, du Burkina Faso et du Mali entre 2006 et 2008</a:t>
            </a:r>
          </a:p>
          <a:p>
            <a:pPr marL="0" indent="0">
              <a:buNone/>
            </a:pPr>
            <a:endParaRPr lang="fr-FR" sz="1800" dirty="0">
              <a:latin typeface="Geomanist-Regular"/>
            </a:endParaRPr>
          </a:p>
        </p:txBody>
      </p:sp>
      <p:pic>
        <p:nvPicPr>
          <p:cNvPr id="15" name="Image 14">
            <a:extLst>
              <a:ext uri="{FF2B5EF4-FFF2-40B4-BE49-F238E27FC236}">
                <a16:creationId xmlns:a16="http://schemas.microsoft.com/office/drawing/2014/main" id="{0316978D-7302-4D2A-9270-F6D4C50BBE7D}"/>
              </a:ext>
            </a:extLst>
          </p:cNvPr>
          <p:cNvPicPr>
            <a:picLocks noChangeAspect="1"/>
          </p:cNvPicPr>
          <p:nvPr/>
        </p:nvPicPr>
        <p:blipFill>
          <a:blip r:embed="rId2"/>
          <a:stretch>
            <a:fillRect/>
          </a:stretch>
        </p:blipFill>
        <p:spPr>
          <a:xfrm>
            <a:off x="899592" y="2255668"/>
            <a:ext cx="4105394" cy="2346664"/>
          </a:xfrm>
          <a:prstGeom prst="rect">
            <a:avLst/>
          </a:prstGeom>
        </p:spPr>
      </p:pic>
      <p:pic>
        <p:nvPicPr>
          <p:cNvPr id="7" name="Image 6">
            <a:extLst>
              <a:ext uri="{FF2B5EF4-FFF2-40B4-BE49-F238E27FC236}">
                <a16:creationId xmlns:a16="http://schemas.microsoft.com/office/drawing/2014/main" id="{21A03859-DFC2-4D5B-BE72-7774FBF3C4BE}"/>
              </a:ext>
            </a:extLst>
          </p:cNvPr>
          <p:cNvPicPr>
            <a:picLocks noChangeAspect="1"/>
          </p:cNvPicPr>
          <p:nvPr/>
        </p:nvPicPr>
        <p:blipFill>
          <a:blip r:embed="rId3"/>
          <a:stretch>
            <a:fillRect/>
          </a:stretch>
        </p:blipFill>
        <p:spPr>
          <a:xfrm>
            <a:off x="5410046" y="2255668"/>
            <a:ext cx="3303811" cy="2685500"/>
          </a:xfrm>
          <a:prstGeom prst="rect">
            <a:avLst/>
          </a:prstGeom>
        </p:spPr>
      </p:pic>
    </p:spTree>
    <p:extLst>
      <p:ext uri="{BB962C8B-B14F-4D97-AF65-F5344CB8AC3E}">
        <p14:creationId xmlns:p14="http://schemas.microsoft.com/office/powerpoint/2010/main" val="396294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16</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548680"/>
            <a:ext cx="8874732" cy="6309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solidFill>
                  <a:schemeClr val="tx2">
                    <a:lumMod val="75000"/>
                  </a:schemeClr>
                </a:solidFill>
                <a:latin typeface="Geomanist-Medium"/>
              </a:rPr>
              <a:t>Thème 5</a:t>
            </a:r>
            <a:r>
              <a:rPr lang="fr-FR" sz="1800" b="0" i="0" u="none" strike="noStrike" baseline="0" dirty="0">
                <a:solidFill>
                  <a:schemeClr val="tx2">
                    <a:lumMod val="75000"/>
                  </a:schemeClr>
                </a:solidFill>
                <a:latin typeface="Geomanist-Medium"/>
              </a:rPr>
              <a:t> : </a:t>
            </a:r>
            <a:r>
              <a:rPr lang="fr-FR" sz="1800" b="0" i="0" u="none" strike="noStrike" baseline="0" dirty="0">
                <a:solidFill>
                  <a:schemeClr val="tx2">
                    <a:lumMod val="75000"/>
                  </a:schemeClr>
                </a:solidFill>
                <a:latin typeface="Geomanist-Regular"/>
              </a:rPr>
              <a:t>améliorer et accroître la fabrication locale de biopesticides et de préparations naturelles peu préoccupantes (PNPP).</a:t>
            </a:r>
          </a:p>
          <a:p>
            <a:pPr marL="0" indent="0" algn="l">
              <a:spcBef>
                <a:spcPts val="1200"/>
              </a:spcBef>
              <a:buNone/>
            </a:pPr>
            <a:r>
              <a:rPr lang="fr-FR" sz="1800" dirty="0">
                <a:latin typeface="Calibri" panose="020F0502020204030204" pitchFamily="34" charset="0"/>
                <a:cs typeface="Calibri" panose="020F0502020204030204" pitchFamily="34" charset="0"/>
              </a:rPr>
              <a:t>Il s’agit d’utiliser des traitements à base de préparations naturelles reconnues comme efficaces sur un ravageur </a:t>
            </a:r>
            <a:r>
              <a:rPr lang="fr-FR" sz="1800" b="1" i="1" dirty="0">
                <a:solidFill>
                  <a:schemeClr val="tx2">
                    <a:lumMod val="75000"/>
                  </a:schemeClr>
                </a:solidFill>
                <a:latin typeface="Calibri" panose="020F0502020204030204" pitchFamily="34" charset="0"/>
                <a:cs typeface="Calibri" panose="020F0502020204030204" pitchFamily="34" charset="0"/>
              </a:rPr>
              <a:t>(le repoussant, le tuant, renforçant les défenses des plantes, …). </a:t>
            </a:r>
          </a:p>
          <a:p>
            <a:pPr marL="0" lvl="2" indent="0">
              <a:spcBef>
                <a:spcPts val="600"/>
              </a:spcBef>
              <a:buNone/>
            </a:pPr>
            <a:r>
              <a:rPr lang="fr-FR" sz="1800" dirty="0">
                <a:latin typeface="Calibri" panose="020F0502020204030204" pitchFamily="34" charset="0"/>
                <a:cs typeface="Calibri" panose="020F0502020204030204" pitchFamily="34" charset="0"/>
              </a:rPr>
              <a:t>Cependant</a:t>
            </a:r>
            <a:r>
              <a:rPr lang="fr-FR" sz="1800" b="1" dirty="0">
                <a:latin typeface="Calibri" panose="020F0502020204030204" pitchFamily="34" charset="0"/>
                <a:cs typeface="Calibri" panose="020F0502020204030204" pitchFamily="34" charset="0"/>
              </a:rPr>
              <a:t>, attention </a:t>
            </a:r>
            <a:r>
              <a:rPr lang="fr-FR" sz="1800" dirty="0">
                <a:latin typeface="Calibri" panose="020F0502020204030204" pitchFamily="34" charset="0"/>
                <a:cs typeface="Calibri" panose="020F0502020204030204" pitchFamily="34" charset="0"/>
              </a:rPr>
              <a:t>: certaines préparations  naturelles concentrées en principes actifs peuvent être toxiques pour les humains et les animaux </a:t>
            </a:r>
            <a:r>
              <a:rPr lang="fr-FR" sz="1800" i="1" dirty="0">
                <a:solidFill>
                  <a:schemeClr val="tx2">
                    <a:lumMod val="75000"/>
                  </a:schemeClr>
                </a:solidFill>
                <a:latin typeface="Calibri" panose="020F0502020204030204" pitchFamily="34" charset="0"/>
                <a:cs typeface="Calibri" panose="020F0502020204030204" pitchFamily="34" charset="0"/>
              </a:rPr>
              <a:t>(exemples du </a:t>
            </a:r>
            <a:r>
              <a:rPr lang="fr-FR" sz="1800" b="1" i="1" dirty="0">
                <a:solidFill>
                  <a:schemeClr val="tx2">
                    <a:lumMod val="75000"/>
                  </a:schemeClr>
                </a:solidFill>
                <a:latin typeface="Calibri" panose="020F0502020204030204" pitchFamily="34" charset="0"/>
                <a:cs typeface="Calibri" panose="020F0502020204030204" pitchFamily="34" charset="0"/>
              </a:rPr>
              <a:t>tabac</a:t>
            </a:r>
            <a:r>
              <a:rPr lang="fr-FR" sz="1800" i="1" dirty="0">
                <a:solidFill>
                  <a:schemeClr val="tx2">
                    <a:lumMod val="75000"/>
                  </a:schemeClr>
                </a:solidFill>
                <a:latin typeface="Calibri" panose="020F0502020204030204" pitchFamily="34" charset="0"/>
                <a:cs typeface="Calibri" panose="020F0502020204030204" pitchFamily="34" charset="0"/>
              </a:rPr>
              <a:t>, de l’huile de </a:t>
            </a:r>
            <a:r>
              <a:rPr lang="fr-FR" sz="1800" b="1" i="1" dirty="0" err="1">
                <a:solidFill>
                  <a:schemeClr val="tx2">
                    <a:lumMod val="75000"/>
                  </a:schemeClr>
                </a:solidFill>
                <a:latin typeface="Calibri" panose="020F0502020204030204" pitchFamily="34" charset="0"/>
                <a:cs typeface="Calibri" panose="020F0502020204030204" pitchFamily="34" charset="0"/>
              </a:rPr>
              <a:t>neem</a:t>
            </a:r>
            <a:r>
              <a:rPr lang="fr-FR" sz="1800" i="1" dirty="0">
                <a:solidFill>
                  <a:schemeClr val="tx2">
                    <a:lumMod val="75000"/>
                  </a:schemeClr>
                </a:solidFill>
                <a:latin typeface="Calibri" panose="020F0502020204030204" pitchFamily="34" charset="0"/>
                <a:cs typeface="Calibri" panose="020F0502020204030204" pitchFamily="34" charset="0"/>
              </a:rPr>
              <a:t>, de </a:t>
            </a:r>
            <a:r>
              <a:rPr lang="fr-FR" sz="1800" b="1" i="1" dirty="0">
                <a:solidFill>
                  <a:schemeClr val="tx2">
                    <a:lumMod val="75000"/>
                  </a:schemeClr>
                </a:solidFill>
                <a:latin typeface="Calibri" panose="020F0502020204030204" pitchFamily="34" charset="0"/>
                <a:cs typeface="Calibri" panose="020F0502020204030204" pitchFamily="34" charset="0"/>
              </a:rPr>
              <a:t>certains champignons, …</a:t>
            </a:r>
            <a:r>
              <a:rPr lang="fr-FR" sz="1800" i="1" dirty="0">
                <a:solidFill>
                  <a:schemeClr val="tx2">
                    <a:lumMod val="75000"/>
                  </a:schemeClr>
                </a:solidFill>
                <a:latin typeface="Calibri" panose="020F0502020204030204" pitchFamily="34" charset="0"/>
                <a:cs typeface="Calibri" panose="020F0502020204030204" pitchFamily="34" charset="0"/>
              </a:rPr>
              <a:t>). </a:t>
            </a:r>
          </a:p>
          <a:p>
            <a:pPr marL="0" lvl="2" indent="0">
              <a:spcBef>
                <a:spcPts val="600"/>
              </a:spcBef>
              <a:buNone/>
            </a:pPr>
            <a:r>
              <a:rPr lang="fr-FR" sz="1800" b="1" dirty="0">
                <a:latin typeface="Calibri" panose="020F0502020204030204" pitchFamily="34" charset="0"/>
                <a:cs typeface="Calibri" panose="020F0502020204030204" pitchFamily="34" charset="0"/>
              </a:rPr>
              <a:t>C’est pour cette raison qu’il est souhaitable de distinguer les </a:t>
            </a:r>
            <a:r>
              <a:rPr lang="fr-FR" sz="1800" b="1" dirty="0" err="1">
                <a:latin typeface="Calibri" panose="020F0502020204030204" pitchFamily="34" charset="0"/>
                <a:cs typeface="Calibri" panose="020F0502020204030204" pitchFamily="34" charset="0"/>
              </a:rPr>
              <a:t>biopesticides</a:t>
            </a:r>
            <a:r>
              <a:rPr lang="fr-FR" sz="1800" b="1" dirty="0">
                <a:latin typeface="Calibri" panose="020F0502020204030204" pitchFamily="34" charset="0"/>
                <a:cs typeface="Calibri" panose="020F0502020204030204" pitchFamily="34" charset="0"/>
              </a:rPr>
              <a:t> et les PNPP.</a:t>
            </a:r>
          </a:p>
          <a:p>
            <a:pPr marL="0" lvl="2" indent="0">
              <a:spcBef>
                <a:spcPts val="600"/>
              </a:spcBef>
              <a:buNone/>
            </a:pPr>
            <a:r>
              <a:rPr lang="fr-FR" sz="1800" dirty="0">
                <a:latin typeface="Calibri" panose="020F0502020204030204" pitchFamily="34" charset="0"/>
                <a:cs typeface="Calibri" panose="020F0502020204030204" pitchFamily="34" charset="0"/>
              </a:rPr>
              <a:t>Pour les préparations à base de </a:t>
            </a:r>
            <a:r>
              <a:rPr lang="fr-FR" sz="1800" dirty="0" err="1">
                <a:latin typeface="Calibri" panose="020F0502020204030204" pitchFamily="34" charset="0"/>
                <a:cs typeface="Calibri" panose="020F0502020204030204" pitchFamily="34" charset="0"/>
              </a:rPr>
              <a:t>biopesticides</a:t>
            </a:r>
            <a:r>
              <a:rPr lang="fr-FR" sz="1800" dirty="0">
                <a:latin typeface="Calibri" panose="020F0502020204030204" pitchFamily="34" charset="0"/>
                <a:cs typeface="Calibri" panose="020F0502020204030204" pitchFamily="34" charset="0"/>
              </a:rPr>
              <a:t>, les manipulations et pulvérisations devraient toujours être réalisées  avec précaution et des protections corporelles.</a:t>
            </a:r>
            <a:r>
              <a:rPr lang="fr-FR" sz="1800" b="1" dirty="0">
                <a:latin typeface="Calibri" panose="020F0502020204030204" pitchFamily="34" charset="0"/>
                <a:cs typeface="Calibri" panose="020F0502020204030204" pitchFamily="34" charset="0"/>
              </a:rPr>
              <a:t> C’est trop rarement le cas !!!</a:t>
            </a:r>
            <a:endParaRPr lang="fr-FR" sz="1800" b="1" dirty="0">
              <a:latin typeface="Geomanist-Regular"/>
            </a:endParaRPr>
          </a:p>
          <a:p>
            <a:pPr marL="0" indent="0" algn="l">
              <a:buNone/>
            </a:pPr>
            <a:endParaRPr lang="fr-FR" sz="1800" dirty="0">
              <a:latin typeface="Geomanist-Regular"/>
            </a:endParaRPr>
          </a:p>
          <a:p>
            <a:pPr marL="0" lvl="2" indent="0">
              <a:buNone/>
            </a:pPr>
            <a:endParaRPr lang="fr-FR" sz="1800" dirty="0">
              <a:latin typeface="Geomanist-Regular"/>
            </a:endParaRPr>
          </a:p>
        </p:txBody>
      </p:sp>
      <p:pic>
        <p:nvPicPr>
          <p:cNvPr id="7" name="Image 6">
            <a:extLst>
              <a:ext uri="{FF2B5EF4-FFF2-40B4-BE49-F238E27FC236}">
                <a16:creationId xmlns:a16="http://schemas.microsoft.com/office/drawing/2014/main" id="{83285AEA-F048-4863-B4B1-8C364C03D60C}"/>
              </a:ext>
            </a:extLst>
          </p:cNvPr>
          <p:cNvPicPr>
            <a:picLocks noChangeAspect="1"/>
          </p:cNvPicPr>
          <p:nvPr/>
        </p:nvPicPr>
        <p:blipFill>
          <a:blip r:embed="rId2"/>
          <a:stretch>
            <a:fillRect/>
          </a:stretch>
        </p:blipFill>
        <p:spPr>
          <a:xfrm>
            <a:off x="2555776" y="3861048"/>
            <a:ext cx="5217830" cy="3117077"/>
          </a:xfrm>
          <a:prstGeom prst="rect">
            <a:avLst/>
          </a:prstGeom>
        </p:spPr>
      </p:pic>
      <p:pic>
        <p:nvPicPr>
          <p:cNvPr id="9" name="Image 8">
            <a:extLst>
              <a:ext uri="{FF2B5EF4-FFF2-40B4-BE49-F238E27FC236}">
                <a16:creationId xmlns:a16="http://schemas.microsoft.com/office/drawing/2014/main" id="{D88E0ECA-CCDB-4E46-8A2C-AAA801C86CCF}"/>
              </a:ext>
            </a:extLst>
          </p:cNvPr>
          <p:cNvPicPr>
            <a:picLocks noChangeAspect="1"/>
          </p:cNvPicPr>
          <p:nvPr/>
        </p:nvPicPr>
        <p:blipFill>
          <a:blip r:embed="rId3"/>
          <a:stretch>
            <a:fillRect/>
          </a:stretch>
        </p:blipFill>
        <p:spPr>
          <a:xfrm>
            <a:off x="395536" y="4293096"/>
            <a:ext cx="1135237" cy="1015288"/>
          </a:xfrm>
          <a:prstGeom prst="rect">
            <a:avLst/>
          </a:prstGeom>
        </p:spPr>
      </p:pic>
      <p:sp>
        <p:nvSpPr>
          <p:cNvPr id="10" name="Titre 1">
            <a:extLst>
              <a:ext uri="{FF2B5EF4-FFF2-40B4-BE49-F238E27FC236}">
                <a16:creationId xmlns:a16="http://schemas.microsoft.com/office/drawing/2014/main" id="{EA9A6D8D-C2C6-47C0-AEE3-D3A7906680B9}"/>
              </a:ext>
            </a:extLst>
          </p:cNvPr>
          <p:cNvSpPr txBox="1">
            <a:spLocks/>
          </p:cNvSpPr>
          <p:nvPr/>
        </p:nvSpPr>
        <p:spPr>
          <a:xfrm>
            <a:off x="107504" y="44623"/>
            <a:ext cx="9036496" cy="484163"/>
          </a:xfrm>
          <a:prstGeom prst="rect">
            <a:avLst/>
          </a:prstGeom>
          <a:solidFill>
            <a:schemeClr val="accent3">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a:t>Module 3 : Alternatives aux pesticides </a:t>
            </a:r>
            <a:endParaRPr lang="fr-FR" sz="1800" dirty="0"/>
          </a:p>
        </p:txBody>
      </p:sp>
    </p:spTree>
    <p:extLst>
      <p:ext uri="{BB962C8B-B14F-4D97-AF65-F5344CB8AC3E}">
        <p14:creationId xmlns:p14="http://schemas.microsoft.com/office/powerpoint/2010/main" val="89781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17</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665312"/>
            <a:ext cx="8712968"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Thème 5</a:t>
            </a:r>
            <a:r>
              <a:rPr lang="fr-FR" sz="1800" b="0" i="0" u="none" strike="noStrike" baseline="0" dirty="0">
                <a:latin typeface="Geomanist-Medium"/>
              </a:rPr>
              <a:t> : </a:t>
            </a:r>
            <a:r>
              <a:rPr lang="fr-FR" sz="1800" b="0" i="0" u="none" strike="noStrike" baseline="0" dirty="0">
                <a:latin typeface="Geomanist-Regular"/>
              </a:rPr>
              <a:t>améliorer et accroître la fabrication locale de biopesticides et de préparations naturelles peu préoccupantes (PNPP).</a:t>
            </a:r>
            <a:endParaRPr lang="fr-FR" sz="2000" dirty="0">
              <a:solidFill>
                <a:schemeClr val="tx2">
                  <a:lumMod val="75000"/>
                </a:schemeClr>
              </a:solidFill>
            </a:endParaRPr>
          </a:p>
          <a:p>
            <a:pPr indent="-257175">
              <a:spcBef>
                <a:spcPts val="1200"/>
              </a:spcBef>
            </a:pPr>
            <a:r>
              <a:rPr lang="fr-FR" sz="1800" dirty="0">
                <a:latin typeface="Calibri" panose="020F0502020204030204" pitchFamily="34" charset="0"/>
                <a:cs typeface="Calibri" panose="020F0502020204030204" pitchFamily="34" charset="0"/>
              </a:rPr>
              <a:t>Les </a:t>
            </a:r>
            <a:r>
              <a:rPr lang="fr-FR" sz="1800" dirty="0" err="1">
                <a:latin typeface="Calibri" panose="020F0502020204030204" pitchFamily="34" charset="0"/>
                <a:cs typeface="Calibri" panose="020F0502020204030204" pitchFamily="34" charset="0"/>
              </a:rPr>
              <a:t>biopesticides</a:t>
            </a:r>
            <a:r>
              <a:rPr lang="fr-FR" sz="1800" dirty="0">
                <a:latin typeface="Calibri" panose="020F0502020204030204" pitchFamily="34" charset="0"/>
                <a:cs typeface="Calibri" panose="020F0502020204030204" pitchFamily="34" charset="0"/>
              </a:rPr>
              <a:t> et les PNPP doivent être préparées en prenant en compte les matières premières localement disponibles, du temps de travail nécessaire, du coût de la préparation </a:t>
            </a:r>
            <a:r>
              <a:rPr lang="fr-FR" sz="1800" i="1" dirty="0">
                <a:latin typeface="Calibri" panose="020F0502020204030204" pitchFamily="34" charset="0"/>
                <a:cs typeface="Calibri" panose="020F0502020204030204" pitchFamily="34" charset="0"/>
              </a:rPr>
              <a:t>(avec et sans main-d’œuvre familiale) </a:t>
            </a:r>
            <a:r>
              <a:rPr lang="fr-FR" sz="1800" dirty="0">
                <a:latin typeface="Calibri" panose="020F0502020204030204" pitchFamily="34" charset="0"/>
                <a:cs typeface="Calibri" panose="020F0502020204030204" pitchFamily="34" charset="0"/>
              </a:rPr>
              <a:t>et leurs modalités concrètes d’application.</a:t>
            </a:r>
          </a:p>
          <a:p>
            <a:pPr indent="-257175">
              <a:spcBef>
                <a:spcPts val="1200"/>
              </a:spcBef>
            </a:pPr>
            <a:r>
              <a:rPr lang="fr-FR" sz="1800" dirty="0">
                <a:latin typeface="Calibri" panose="020F0502020204030204" pitchFamily="34" charset="0"/>
                <a:cs typeface="Calibri" panose="020F0502020204030204" pitchFamily="34" charset="0"/>
              </a:rPr>
              <a:t>Il n’y a pas une seule recette efficace pour tous les ravageurs, sur toutes les cultures, et dans toutes les régions.</a:t>
            </a:r>
          </a:p>
          <a:p>
            <a:pPr indent="-257175">
              <a:spcBef>
                <a:spcPts val="1200"/>
              </a:spcBef>
            </a:pPr>
            <a:r>
              <a:rPr lang="fr-FR" sz="1800" dirty="0">
                <a:latin typeface="Calibri" panose="020F0502020204030204" pitchFamily="34" charset="0"/>
                <a:cs typeface="Calibri" panose="020F0502020204030204" pitchFamily="34" charset="0"/>
              </a:rPr>
              <a:t>Il faudrait donc en partenariat avec les groupes de paysans et paysannes, utiliser les savoirs locaux et les plantes et produits naturels facilement disponibles puis  mettre en place des tests simples mais rigoureux de leur efficacité.</a:t>
            </a:r>
          </a:p>
          <a:p>
            <a:pPr marL="704850">
              <a:spcBef>
                <a:spcPts val="1200"/>
              </a:spcBef>
              <a:buFont typeface="Symbol"/>
              <a:buChar char="Þ"/>
            </a:pPr>
            <a:r>
              <a:rPr lang="fr-FR" sz="1800" b="1" dirty="0">
                <a:solidFill>
                  <a:schemeClr val="tx2">
                    <a:lumMod val="75000"/>
                  </a:schemeClr>
                </a:solidFill>
                <a:latin typeface="Calibri" panose="020F0502020204030204" pitchFamily="34" charset="0"/>
                <a:cs typeface="Calibri" panose="020F0502020204030204" pitchFamily="34" charset="0"/>
              </a:rPr>
              <a:t>En partenariat avec l’ONG </a:t>
            </a:r>
            <a:r>
              <a:rPr lang="fr-FR" sz="1800" b="1" dirty="0" err="1">
                <a:solidFill>
                  <a:schemeClr val="tx2">
                    <a:lumMod val="75000"/>
                  </a:schemeClr>
                </a:solidFill>
                <a:latin typeface="Calibri" panose="020F0502020204030204" pitchFamily="34" charset="0"/>
                <a:cs typeface="Calibri" panose="020F0502020204030204" pitchFamily="34" charset="0"/>
              </a:rPr>
              <a:t>Rafia</a:t>
            </a:r>
            <a:r>
              <a:rPr lang="fr-FR" sz="1800" b="1" dirty="0">
                <a:solidFill>
                  <a:schemeClr val="tx2">
                    <a:lumMod val="75000"/>
                  </a:schemeClr>
                </a:solidFill>
                <a:latin typeface="Calibri" panose="020F0502020204030204" pitchFamily="34" charset="0"/>
                <a:cs typeface="Calibri" panose="020F0502020204030204" pitchFamily="34" charset="0"/>
              </a:rPr>
              <a:t> et une OPA régionale, les équipes </a:t>
            </a:r>
            <a:r>
              <a:rPr lang="fr-FR" sz="1800" b="1" dirty="0" err="1">
                <a:solidFill>
                  <a:schemeClr val="tx2">
                    <a:lumMod val="75000"/>
                  </a:schemeClr>
                </a:solidFill>
                <a:latin typeface="Calibri" panose="020F0502020204030204" pitchFamily="34" charset="0"/>
                <a:cs typeface="Calibri" panose="020F0502020204030204" pitchFamily="34" charset="0"/>
              </a:rPr>
              <a:t>Avsf</a:t>
            </a:r>
            <a:r>
              <a:rPr lang="fr-FR" sz="1800" b="1" dirty="0">
                <a:solidFill>
                  <a:schemeClr val="tx2">
                    <a:lumMod val="75000"/>
                  </a:schemeClr>
                </a:solidFill>
                <a:latin typeface="Calibri" panose="020F0502020204030204" pitchFamily="34" charset="0"/>
                <a:cs typeface="Calibri" panose="020F0502020204030204" pitchFamily="34" charset="0"/>
              </a:rPr>
              <a:t> du Nord Togo ont accumulé des références dans ces domaines.</a:t>
            </a:r>
          </a:p>
          <a:p>
            <a:pPr marL="704850">
              <a:spcBef>
                <a:spcPts val="1200"/>
              </a:spcBef>
              <a:buFont typeface="Symbol"/>
              <a:buChar char="Þ"/>
            </a:pPr>
            <a:r>
              <a:rPr lang="fr-FR" sz="1800" b="1" dirty="0">
                <a:solidFill>
                  <a:schemeClr val="tx2">
                    <a:lumMod val="75000"/>
                  </a:schemeClr>
                </a:solidFill>
                <a:latin typeface="Calibri" panose="020F0502020204030204" pitchFamily="34" charset="0"/>
                <a:cs typeface="Calibri" panose="020F0502020204030204" pitchFamily="34" charset="0"/>
              </a:rPr>
              <a:t>Idem pour l’équipe </a:t>
            </a:r>
            <a:r>
              <a:rPr lang="fr-FR" sz="1800" b="1" dirty="0" err="1">
                <a:solidFill>
                  <a:schemeClr val="tx2">
                    <a:lumMod val="75000"/>
                  </a:schemeClr>
                </a:solidFill>
                <a:latin typeface="Calibri" panose="020F0502020204030204" pitchFamily="34" charset="0"/>
                <a:cs typeface="Calibri" panose="020F0502020204030204" pitchFamily="34" charset="0"/>
              </a:rPr>
              <a:t>Avsf</a:t>
            </a:r>
            <a:r>
              <a:rPr lang="fr-FR" sz="1800" b="1" dirty="0">
                <a:solidFill>
                  <a:schemeClr val="tx2">
                    <a:lumMod val="75000"/>
                  </a:schemeClr>
                </a:solidFill>
                <a:latin typeface="Calibri" panose="020F0502020204030204" pitchFamily="34" charset="0"/>
                <a:cs typeface="Calibri" panose="020F0502020204030204" pitchFamily="34" charset="0"/>
              </a:rPr>
              <a:t> de Kita et l’UR-CUMA même si les tests pourraient être plus rigoureux.</a:t>
            </a:r>
          </a:p>
        </p:txBody>
      </p:sp>
      <p:sp>
        <p:nvSpPr>
          <p:cNvPr id="8" name="Titre 1">
            <a:extLst>
              <a:ext uri="{FF2B5EF4-FFF2-40B4-BE49-F238E27FC236}">
                <a16:creationId xmlns:a16="http://schemas.microsoft.com/office/drawing/2014/main" id="{62553728-362B-4D0D-B415-A5520D925994}"/>
              </a:ext>
            </a:extLst>
          </p:cNvPr>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a:t>
            </a:r>
          </a:p>
        </p:txBody>
      </p:sp>
    </p:spTree>
    <p:extLst>
      <p:ext uri="{BB962C8B-B14F-4D97-AF65-F5344CB8AC3E}">
        <p14:creationId xmlns:p14="http://schemas.microsoft.com/office/powerpoint/2010/main" val="179226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18</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137456" y="665312"/>
            <a:ext cx="8899040"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Thème 5</a:t>
            </a:r>
            <a:r>
              <a:rPr lang="fr-FR" sz="1800" b="0" i="0" u="none" strike="noStrike" baseline="0" dirty="0">
                <a:latin typeface="Geomanist-Medium"/>
              </a:rPr>
              <a:t> : </a:t>
            </a:r>
            <a:r>
              <a:rPr lang="fr-FR" sz="1800" b="0" i="0" u="none" strike="noStrike" baseline="0" dirty="0">
                <a:latin typeface="Geomanist-Regular"/>
              </a:rPr>
              <a:t>améliorer et accroître la fabrication locale de </a:t>
            </a:r>
            <a:r>
              <a:rPr lang="fr-FR" sz="1800" b="1" i="0" u="none" strike="noStrike" baseline="0" dirty="0">
                <a:latin typeface="Geomanist-Regular"/>
              </a:rPr>
              <a:t>biopesticides</a:t>
            </a:r>
            <a:r>
              <a:rPr lang="fr-FR" sz="1800" b="0" i="0" u="none" strike="noStrike" baseline="0" dirty="0">
                <a:latin typeface="Geomanist-Regular"/>
              </a:rPr>
              <a:t> et de </a:t>
            </a:r>
            <a:r>
              <a:rPr lang="fr-FR" sz="1800" b="1" i="0" u="none" strike="noStrike" baseline="0" dirty="0">
                <a:latin typeface="Geomanist-Regular"/>
              </a:rPr>
              <a:t>préparations naturelles peu préoccupantes </a:t>
            </a:r>
            <a:r>
              <a:rPr lang="fr-FR" sz="1800" b="0" i="0" u="none" strike="noStrike" baseline="0" dirty="0">
                <a:latin typeface="Geomanist-Regular"/>
              </a:rPr>
              <a:t>(PNPP).</a:t>
            </a:r>
          </a:p>
          <a:p>
            <a:pPr marL="0" indent="0">
              <a:spcBef>
                <a:spcPts val="1200"/>
              </a:spcBef>
              <a:buNone/>
            </a:pPr>
            <a:r>
              <a:rPr lang="fr-FR" sz="2000" b="1" dirty="0">
                <a:solidFill>
                  <a:schemeClr val="tx2">
                    <a:lumMod val="75000"/>
                  </a:schemeClr>
                </a:solidFill>
              </a:rPr>
              <a:t>Avant de proposer de nouvelles préparations naturelles, recenser les pratiques et savoirs paysans existants dans la région </a:t>
            </a:r>
            <a:r>
              <a:rPr lang="fr-FR" sz="1800" b="1" dirty="0">
                <a:solidFill>
                  <a:schemeClr val="tx2">
                    <a:lumMod val="75000"/>
                  </a:schemeClr>
                </a:solidFill>
              </a:rPr>
              <a:t>=&gt; </a:t>
            </a:r>
            <a:r>
              <a:rPr lang="fr-FR" sz="1800" b="1" dirty="0">
                <a:solidFill>
                  <a:schemeClr val="accent6">
                    <a:lumMod val="50000"/>
                  </a:schemeClr>
                </a:solidFill>
              </a:rPr>
              <a:t>Voir ci-dessous</a:t>
            </a:r>
            <a:r>
              <a:rPr lang="fr-FR" sz="1800" b="1">
                <a:solidFill>
                  <a:schemeClr val="accent6">
                    <a:lumMod val="50000"/>
                  </a:schemeClr>
                </a:solidFill>
              </a:rPr>
              <a:t>, les annexes </a:t>
            </a:r>
            <a:r>
              <a:rPr lang="fr-FR" sz="1800" b="1" dirty="0">
                <a:solidFill>
                  <a:schemeClr val="accent6">
                    <a:lumMod val="50000"/>
                  </a:schemeClr>
                </a:solidFill>
              </a:rPr>
              <a:t>10 et 11 du guide</a:t>
            </a:r>
          </a:p>
          <a:p>
            <a:pPr marL="0" indent="0">
              <a:buNone/>
            </a:pPr>
            <a:endParaRPr lang="fr-FR" sz="1800" b="1" dirty="0">
              <a:solidFill>
                <a:schemeClr val="accent6">
                  <a:lumMod val="50000"/>
                </a:schemeClr>
              </a:solidFill>
            </a:endParaRPr>
          </a:p>
        </p:txBody>
      </p:sp>
      <p:pic>
        <p:nvPicPr>
          <p:cNvPr id="8" name="Image 7">
            <a:extLst>
              <a:ext uri="{FF2B5EF4-FFF2-40B4-BE49-F238E27FC236}">
                <a16:creationId xmlns:a16="http://schemas.microsoft.com/office/drawing/2014/main" id="{7539AA5D-544E-4292-B82E-19D87CEDBDED}"/>
              </a:ext>
            </a:extLst>
          </p:cNvPr>
          <p:cNvPicPr>
            <a:picLocks noChangeAspect="1"/>
          </p:cNvPicPr>
          <p:nvPr/>
        </p:nvPicPr>
        <p:blipFill>
          <a:blip r:embed="rId2"/>
          <a:stretch>
            <a:fillRect/>
          </a:stretch>
        </p:blipFill>
        <p:spPr>
          <a:xfrm>
            <a:off x="4573314" y="2348880"/>
            <a:ext cx="4408922" cy="4415159"/>
          </a:xfrm>
          <a:prstGeom prst="rect">
            <a:avLst/>
          </a:prstGeom>
          <a:solidFill>
            <a:schemeClr val="bg2">
              <a:lumMod val="75000"/>
            </a:schemeClr>
          </a:solidFill>
          <a:ln>
            <a:solidFill>
              <a:schemeClr val="bg2">
                <a:lumMod val="90000"/>
              </a:schemeClr>
            </a:solidFill>
          </a:ln>
        </p:spPr>
      </p:pic>
      <p:pic>
        <p:nvPicPr>
          <p:cNvPr id="9" name="Espace réservé du contenu 5">
            <a:extLst>
              <a:ext uri="{FF2B5EF4-FFF2-40B4-BE49-F238E27FC236}">
                <a16:creationId xmlns:a16="http://schemas.microsoft.com/office/drawing/2014/main" id="{B23A3B6B-D529-41C0-8A24-87EE25BE3F09}"/>
              </a:ext>
            </a:extLst>
          </p:cNvPr>
          <p:cNvPicPr>
            <a:picLocks noChangeAspect="1"/>
          </p:cNvPicPr>
          <p:nvPr/>
        </p:nvPicPr>
        <p:blipFill>
          <a:blip r:embed="rId3"/>
          <a:stretch>
            <a:fillRect/>
          </a:stretch>
        </p:blipFill>
        <p:spPr>
          <a:xfrm>
            <a:off x="137456" y="2276872"/>
            <a:ext cx="4446100" cy="4415159"/>
          </a:xfrm>
          <a:prstGeom prst="rect">
            <a:avLst/>
          </a:prstGeom>
        </p:spPr>
      </p:pic>
      <p:sp>
        <p:nvSpPr>
          <p:cNvPr id="10" name="Titre 1">
            <a:extLst>
              <a:ext uri="{FF2B5EF4-FFF2-40B4-BE49-F238E27FC236}">
                <a16:creationId xmlns:a16="http://schemas.microsoft.com/office/drawing/2014/main" id="{DCD91977-AA23-49AC-9B51-CE5209EEA899}"/>
              </a:ext>
            </a:extLst>
          </p:cNvPr>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a:t>
            </a:r>
          </a:p>
        </p:txBody>
      </p:sp>
    </p:spTree>
    <p:extLst>
      <p:ext uri="{BB962C8B-B14F-4D97-AF65-F5344CB8AC3E}">
        <p14:creationId xmlns:p14="http://schemas.microsoft.com/office/powerpoint/2010/main" val="301553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382"/>
            <a:ext cx="9036496" cy="527298"/>
          </a:xfrm>
          <a:solidFill>
            <a:schemeClr val="accent3">
              <a:lumMod val="40000"/>
              <a:lumOff val="60000"/>
            </a:schemeClr>
          </a:solidFill>
        </p:spPr>
        <p:txBody>
          <a:bodyPr>
            <a:normAutofit/>
          </a:bodyPr>
          <a:lstStyle/>
          <a:p>
            <a:r>
              <a:rPr lang="fr-FR" sz="2000" b="1" dirty="0">
                <a:latin typeface="BarlowSemiCondensed-SemiBold"/>
              </a:rPr>
              <a:t>MODULE N°3 : PROMOTION D’ALTERNATIVES AUX PESTICIDES</a:t>
            </a:r>
            <a:endParaRPr lang="fr-FR" sz="2000" dirty="0">
              <a:latin typeface="+mn-lt"/>
            </a:endParaRPr>
          </a:p>
        </p:txBody>
      </p:sp>
      <p:sp>
        <p:nvSpPr>
          <p:cNvPr id="3" name="Espace réservé du contenu 2"/>
          <p:cNvSpPr>
            <a:spLocks noGrp="1"/>
          </p:cNvSpPr>
          <p:nvPr>
            <p:ph idx="1"/>
          </p:nvPr>
        </p:nvSpPr>
        <p:spPr>
          <a:xfrm>
            <a:off x="179512" y="692696"/>
            <a:ext cx="8856984" cy="6309320"/>
          </a:xfrm>
        </p:spPr>
        <p:txBody>
          <a:bodyPr>
            <a:normAutofit/>
          </a:bodyPr>
          <a:lstStyle/>
          <a:p>
            <a:pPr marL="0" indent="0">
              <a:spcBef>
                <a:spcPts val="1200"/>
              </a:spcBef>
              <a:buNone/>
            </a:pPr>
            <a:r>
              <a:rPr lang="fr-FR" sz="2000" b="1" dirty="0"/>
              <a:t>Objectif pédagogique : </a:t>
            </a:r>
            <a:r>
              <a:rPr lang="fr-FR" sz="2000" b="1" dirty="0">
                <a:solidFill>
                  <a:srgbClr val="002060"/>
                </a:solidFill>
              </a:rPr>
              <a:t>Savoir identifier des insectes et maladies, mieux prévenir leur développement et proposer des alternatives aux pesticides moins dangereuses pour les humains et l’environnement.</a:t>
            </a:r>
          </a:p>
          <a:p>
            <a:pPr>
              <a:spcBef>
                <a:spcPts val="1200"/>
              </a:spcBef>
            </a:pPr>
            <a:r>
              <a:rPr lang="fr-FR" sz="2000" b="1" i="0" u="none" strike="noStrike" baseline="0" dirty="0"/>
              <a:t>Thème </a:t>
            </a:r>
            <a:r>
              <a:rPr lang="fr-FR" sz="2000" b="0" i="0" u="none" strike="noStrike" baseline="0" dirty="0"/>
              <a:t>1 : Identifier dans les terroirs villageois, des exemples concrets d’impacts négatifs des pesticides sur la biodiversité cultivée et non cultivée</a:t>
            </a:r>
          </a:p>
          <a:p>
            <a:pPr>
              <a:spcBef>
                <a:spcPts val="1200"/>
              </a:spcBef>
            </a:pPr>
            <a:r>
              <a:rPr lang="fr-FR" sz="2000" b="1" i="0" u="none" strike="noStrike" baseline="0" dirty="0"/>
              <a:t>Thème 2</a:t>
            </a:r>
            <a:r>
              <a:rPr lang="fr-FR" sz="2000" b="0" i="0" u="none" strike="noStrike" baseline="0" dirty="0"/>
              <a:t> </a:t>
            </a:r>
            <a:r>
              <a:rPr lang="fr-FR" sz="2000" i="0" u="none" strike="noStrike" baseline="0" dirty="0"/>
              <a:t>: </a:t>
            </a:r>
            <a:r>
              <a:rPr lang="fr-FR" sz="2000" dirty="0"/>
              <a:t>Identifier avec les participants dans leurs terroirs villageois les ravageurs des cultures causant les problèmes mentionnés lors des enquêtes réalisées dans le Module 1 et aussi les auxiliaires et les solutions endogènes permettant de contribuer à résoudre ces problèmes.</a:t>
            </a:r>
          </a:p>
          <a:p>
            <a:pPr>
              <a:spcBef>
                <a:spcPts val="1200"/>
              </a:spcBef>
            </a:pPr>
            <a:r>
              <a:rPr lang="fr-FR" sz="2000" b="1" i="0" u="none" strike="noStrike" baseline="0" dirty="0"/>
              <a:t>Thème 3</a:t>
            </a:r>
            <a:r>
              <a:rPr lang="fr-FR" sz="2000" b="0" i="0" u="none" strike="noStrike" baseline="0" dirty="0"/>
              <a:t> : Identifier et mettre en œuvre des transitions écologiques permettant d’utiliser le moins possible de pesticides. </a:t>
            </a:r>
          </a:p>
          <a:p>
            <a:pPr algn="l">
              <a:spcBef>
                <a:spcPts val="1200"/>
              </a:spcBef>
            </a:pPr>
            <a:r>
              <a:rPr lang="fr-FR" sz="2000" b="1" i="0" u="none" strike="noStrike" baseline="0" dirty="0"/>
              <a:t>Thème 4</a:t>
            </a:r>
            <a:r>
              <a:rPr lang="fr-FR" sz="2000" b="0" i="0" u="none" strike="noStrike" baseline="0" dirty="0"/>
              <a:t> : Connaître et promouvoir des méthodes de lutte biologique utilisables dans les agricultures paysannes africaines ou d’autres pays tropicaux (11 exemples).</a:t>
            </a:r>
          </a:p>
          <a:p>
            <a:pPr algn="l">
              <a:spcBef>
                <a:spcPts val="1200"/>
              </a:spcBef>
            </a:pPr>
            <a:r>
              <a:rPr lang="fr-FR" sz="2000" b="1" i="0" u="none" strike="noStrike" baseline="0" dirty="0"/>
              <a:t>Thème 5</a:t>
            </a:r>
            <a:r>
              <a:rPr lang="fr-FR" sz="2000" b="0" i="0" u="none" strike="noStrike" baseline="0" dirty="0"/>
              <a:t> : améliorer et accroître la fabrication locale de biopesticides et de préparations naturelles peu préoccupantes (PNPP).</a:t>
            </a:r>
            <a:endParaRPr lang="fr-FR" sz="2000" dirty="0">
              <a:solidFill>
                <a:schemeClr val="tx2">
                  <a:lumMod val="75000"/>
                </a:schemeClr>
              </a:solidFill>
            </a:endParaRPr>
          </a:p>
          <a:p>
            <a:pPr marL="0" indent="0" algn="r">
              <a:buNone/>
            </a:pPr>
            <a:endParaRPr lang="fr-FR" sz="2000" dirty="0">
              <a:solidFill>
                <a:schemeClr val="tx2">
                  <a:lumMod val="75000"/>
                </a:schemeClr>
              </a:solidFill>
            </a:endParaRPr>
          </a:p>
          <a:p>
            <a:pPr marL="0" indent="0">
              <a:buNone/>
            </a:pPr>
            <a:endParaRPr lang="fr-FR" sz="2000" dirty="0"/>
          </a:p>
          <a:p>
            <a:pPr marL="0" indent="0">
              <a:buNone/>
            </a:pPr>
            <a:endParaRPr lang="fr-FR" sz="2000" dirty="0"/>
          </a:p>
        </p:txBody>
      </p:sp>
      <p:sp>
        <p:nvSpPr>
          <p:cNvPr id="6" name="Espace réservé du numéro de diapositive 5"/>
          <p:cNvSpPr>
            <a:spLocks noGrp="1"/>
          </p:cNvSpPr>
          <p:nvPr>
            <p:ph type="sldNum" sz="quarter" idx="12"/>
          </p:nvPr>
        </p:nvSpPr>
        <p:spPr>
          <a:xfrm>
            <a:off x="7010400" y="6381328"/>
            <a:ext cx="2133600" cy="365125"/>
          </a:xfrm>
        </p:spPr>
        <p:txBody>
          <a:bodyPr/>
          <a:lstStyle/>
          <a:p>
            <a:fld id="{535494B1-7A68-40FB-9B94-6A609DDD9922}" type="slidenum">
              <a:rPr lang="fr-FR" smtClean="0"/>
              <a:t>3</a:t>
            </a:fld>
            <a:endParaRPr lang="fr-FR" dirty="0"/>
          </a:p>
        </p:txBody>
      </p:sp>
    </p:spTree>
    <p:extLst>
      <p:ext uri="{BB962C8B-B14F-4D97-AF65-F5344CB8AC3E}">
        <p14:creationId xmlns:p14="http://schemas.microsoft.com/office/powerpoint/2010/main" val="401953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a:t>
            </a:r>
          </a:p>
        </p:txBody>
      </p:sp>
      <p:sp>
        <p:nvSpPr>
          <p:cNvPr id="3" name="Espace réservé du contenu 2"/>
          <p:cNvSpPr>
            <a:spLocks noGrp="1"/>
          </p:cNvSpPr>
          <p:nvPr>
            <p:ph idx="1"/>
          </p:nvPr>
        </p:nvSpPr>
        <p:spPr>
          <a:xfrm>
            <a:off x="323528" y="665312"/>
            <a:ext cx="8712968" cy="6192688"/>
          </a:xfrm>
        </p:spPr>
        <p:txBody>
          <a:bodyPr>
            <a:normAutofit/>
          </a:bodyPr>
          <a:lstStyle/>
          <a:p>
            <a:pPr marL="0" indent="0">
              <a:buNone/>
            </a:pPr>
            <a:r>
              <a:rPr lang="fr-FR" sz="1800" b="1" dirty="0"/>
              <a:t>Les principes de base : </a:t>
            </a:r>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4</a:t>
            </a:fld>
            <a:endParaRPr lang="fr-FR"/>
          </a:p>
        </p:txBody>
      </p:sp>
      <p:pic>
        <p:nvPicPr>
          <p:cNvPr id="5" name="Image 4">
            <a:extLst>
              <a:ext uri="{FF2B5EF4-FFF2-40B4-BE49-F238E27FC236}">
                <a16:creationId xmlns:a16="http://schemas.microsoft.com/office/drawing/2014/main" id="{7624D231-BAF9-4111-A6E2-1F3FC8C5C26E}"/>
              </a:ext>
            </a:extLst>
          </p:cNvPr>
          <p:cNvPicPr>
            <a:picLocks noChangeAspect="1"/>
          </p:cNvPicPr>
          <p:nvPr/>
        </p:nvPicPr>
        <p:blipFill>
          <a:blip r:embed="rId2"/>
          <a:stretch>
            <a:fillRect/>
          </a:stretch>
        </p:blipFill>
        <p:spPr>
          <a:xfrm>
            <a:off x="246536" y="989336"/>
            <a:ext cx="5723249" cy="5445224"/>
          </a:xfrm>
          <a:prstGeom prst="rect">
            <a:avLst/>
          </a:prstGeom>
        </p:spPr>
      </p:pic>
      <p:sp>
        <p:nvSpPr>
          <p:cNvPr id="7" name="Flèche : droite 6">
            <a:extLst>
              <a:ext uri="{FF2B5EF4-FFF2-40B4-BE49-F238E27FC236}">
                <a16:creationId xmlns:a16="http://schemas.microsoft.com/office/drawing/2014/main" id="{655C6F00-51FF-4A3E-867F-E65E0A3A90C6}"/>
              </a:ext>
            </a:extLst>
          </p:cNvPr>
          <p:cNvSpPr/>
          <p:nvPr/>
        </p:nvSpPr>
        <p:spPr>
          <a:xfrm>
            <a:off x="6097209" y="5447648"/>
            <a:ext cx="100811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61483A8-388B-4B7B-AD91-204BB8A62858}"/>
              </a:ext>
            </a:extLst>
          </p:cNvPr>
          <p:cNvSpPr txBox="1"/>
          <p:nvPr/>
        </p:nvSpPr>
        <p:spPr>
          <a:xfrm>
            <a:off x="7203620" y="5332205"/>
            <a:ext cx="1690801" cy="646331"/>
          </a:xfrm>
          <a:prstGeom prst="rect">
            <a:avLst/>
          </a:prstGeom>
          <a:noFill/>
        </p:spPr>
        <p:txBody>
          <a:bodyPr wrap="square" rtlCol="0">
            <a:spAutoFit/>
          </a:bodyPr>
          <a:lstStyle/>
          <a:p>
            <a:r>
              <a:rPr lang="fr-FR" dirty="0"/>
              <a:t>Stratégie d’évitement</a:t>
            </a:r>
          </a:p>
        </p:txBody>
      </p:sp>
      <p:sp>
        <p:nvSpPr>
          <p:cNvPr id="9" name="Flèche : droite 8">
            <a:extLst>
              <a:ext uri="{FF2B5EF4-FFF2-40B4-BE49-F238E27FC236}">
                <a16:creationId xmlns:a16="http://schemas.microsoft.com/office/drawing/2014/main" id="{A02DDE2C-86A2-44F7-8B9C-41D9F0C1BDF4}"/>
              </a:ext>
            </a:extLst>
          </p:cNvPr>
          <p:cNvSpPr/>
          <p:nvPr/>
        </p:nvSpPr>
        <p:spPr>
          <a:xfrm>
            <a:off x="5593153" y="4333075"/>
            <a:ext cx="100811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41CABE75-F875-4E97-A0A6-CCEFEB7DCD29}"/>
              </a:ext>
            </a:extLst>
          </p:cNvPr>
          <p:cNvSpPr txBox="1"/>
          <p:nvPr/>
        </p:nvSpPr>
        <p:spPr>
          <a:xfrm>
            <a:off x="6774599" y="4306875"/>
            <a:ext cx="1690801" cy="369332"/>
          </a:xfrm>
          <a:prstGeom prst="rect">
            <a:avLst/>
          </a:prstGeom>
          <a:noFill/>
        </p:spPr>
        <p:txBody>
          <a:bodyPr wrap="square" rtlCol="0">
            <a:spAutoFit/>
          </a:bodyPr>
          <a:lstStyle/>
          <a:p>
            <a:r>
              <a:rPr lang="fr-FR" dirty="0"/>
              <a:t>Diagnostic</a:t>
            </a:r>
          </a:p>
        </p:txBody>
      </p:sp>
      <p:sp>
        <p:nvSpPr>
          <p:cNvPr id="11" name="Flèche : droite 10">
            <a:extLst>
              <a:ext uri="{FF2B5EF4-FFF2-40B4-BE49-F238E27FC236}">
                <a16:creationId xmlns:a16="http://schemas.microsoft.com/office/drawing/2014/main" id="{E5DB39E8-DCAC-4EE4-BDC1-7B6A559B5916}"/>
              </a:ext>
            </a:extLst>
          </p:cNvPr>
          <p:cNvSpPr/>
          <p:nvPr/>
        </p:nvSpPr>
        <p:spPr>
          <a:xfrm>
            <a:off x="5114313" y="2780928"/>
            <a:ext cx="100811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7AFB3E8-CA35-41F4-BDE9-05995F8055A1}"/>
              </a:ext>
            </a:extLst>
          </p:cNvPr>
          <p:cNvSpPr txBox="1"/>
          <p:nvPr/>
        </p:nvSpPr>
        <p:spPr>
          <a:xfrm>
            <a:off x="6237840" y="2668869"/>
            <a:ext cx="2906160" cy="923330"/>
          </a:xfrm>
          <a:prstGeom prst="rect">
            <a:avLst/>
          </a:prstGeom>
          <a:noFill/>
        </p:spPr>
        <p:txBody>
          <a:bodyPr wrap="square" rtlCol="0">
            <a:spAutoFit/>
          </a:bodyPr>
          <a:lstStyle/>
          <a:p>
            <a:r>
              <a:rPr lang="fr-FR" dirty="0"/>
              <a:t>Décision d’intervention directe par levier naturel sur une cible</a:t>
            </a:r>
          </a:p>
        </p:txBody>
      </p:sp>
      <p:sp>
        <p:nvSpPr>
          <p:cNvPr id="13" name="Flèche : droite 12">
            <a:extLst>
              <a:ext uri="{FF2B5EF4-FFF2-40B4-BE49-F238E27FC236}">
                <a16:creationId xmlns:a16="http://schemas.microsoft.com/office/drawing/2014/main" id="{006E6EC6-7AA5-4AF4-8DB6-860925E007AA}"/>
              </a:ext>
            </a:extLst>
          </p:cNvPr>
          <p:cNvSpPr/>
          <p:nvPr/>
        </p:nvSpPr>
        <p:spPr>
          <a:xfrm>
            <a:off x="5089097" y="1268760"/>
            <a:ext cx="100811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D2D51BD-D95F-446E-89CD-77B64AC0D33A}"/>
              </a:ext>
            </a:extLst>
          </p:cNvPr>
          <p:cNvSpPr txBox="1"/>
          <p:nvPr/>
        </p:nvSpPr>
        <p:spPr>
          <a:xfrm>
            <a:off x="6198073" y="912172"/>
            <a:ext cx="2945927" cy="1200329"/>
          </a:xfrm>
          <a:prstGeom prst="rect">
            <a:avLst/>
          </a:prstGeom>
          <a:noFill/>
        </p:spPr>
        <p:txBody>
          <a:bodyPr wrap="square" rtlCol="0">
            <a:spAutoFit/>
          </a:bodyPr>
          <a:lstStyle/>
          <a:p>
            <a:r>
              <a:rPr lang="fr-FR" dirty="0"/>
              <a:t>En dernier recours et avec toutes les précautions nécessaires : intervention chimique</a:t>
            </a:r>
          </a:p>
        </p:txBody>
      </p:sp>
    </p:spTree>
    <p:extLst>
      <p:ext uri="{BB962C8B-B14F-4D97-AF65-F5344CB8AC3E}">
        <p14:creationId xmlns:p14="http://schemas.microsoft.com/office/powerpoint/2010/main" val="29204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5</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665312"/>
            <a:ext cx="8712968"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Thème </a:t>
            </a:r>
            <a:r>
              <a:rPr lang="fr-FR" sz="1800" b="1" dirty="0">
                <a:latin typeface="Geomanist-Medium"/>
              </a:rPr>
              <a:t>1</a:t>
            </a:r>
            <a:r>
              <a:rPr lang="fr-FR" sz="1800" b="0" i="0" u="none" strike="noStrike" baseline="0" dirty="0">
                <a:latin typeface="Geomanist-Medium"/>
              </a:rPr>
              <a:t> : </a:t>
            </a:r>
            <a:r>
              <a:rPr lang="fr-FR" sz="1800" b="0" i="0" u="none" strike="noStrike" baseline="0" dirty="0">
                <a:latin typeface="Geomanist-Regular"/>
              </a:rPr>
              <a:t>Identifier dans les terroirs villageois, des exemples concrets d’impacts négatifs des pesticides sur la biodiversité cultivée et non cultivée</a:t>
            </a:r>
          </a:p>
          <a:p>
            <a:pPr algn="l"/>
            <a:endParaRPr lang="fr-FR" sz="1800" dirty="0">
              <a:latin typeface="Geomanist-Regular"/>
            </a:endParaRPr>
          </a:p>
          <a:p>
            <a:pPr marL="0" indent="0" algn="l">
              <a:buNone/>
            </a:pPr>
            <a:r>
              <a:rPr lang="fr-FR" sz="1800" b="0" i="0" u="none" strike="noStrike" baseline="0" dirty="0">
                <a:latin typeface="Geomanist-Regular"/>
              </a:rPr>
              <a:t>Les pesticides peuvent se révéler très efficaces contre un ravageur ou une maladie. Il est donc essentiel en contre partie d’insister sur les impacts négatifs de l’utilisation des pesticides. Ils peuvent être de différents niveaux :</a:t>
            </a:r>
          </a:p>
          <a:p>
            <a:pPr indent="-257175" algn="l">
              <a:buFontTx/>
              <a:buChar char="-"/>
            </a:pPr>
            <a:r>
              <a:rPr lang="fr-FR" sz="1800" dirty="0"/>
              <a:t>Problèmes de santé : nausées lors des traitements, maladie voire parfois accident mortel</a:t>
            </a:r>
          </a:p>
          <a:p>
            <a:pPr indent="-257175" algn="l">
              <a:buFontTx/>
              <a:buChar char="-"/>
            </a:pPr>
            <a:r>
              <a:rPr lang="fr-FR" sz="1800" b="0" i="0" u="none" strike="noStrike" baseline="0" dirty="0"/>
              <a:t>Problème de santé des animaux (intoxication par l’eau ou le fourrage)</a:t>
            </a:r>
          </a:p>
          <a:p>
            <a:pPr indent="-257175" algn="l">
              <a:buFontTx/>
              <a:buChar char="-"/>
            </a:pPr>
            <a:r>
              <a:rPr lang="fr-FR" sz="1800" dirty="0"/>
              <a:t>Problème sur les cultures</a:t>
            </a:r>
          </a:p>
          <a:p>
            <a:pPr indent="-257175" algn="l">
              <a:buFontTx/>
              <a:buChar char="-"/>
            </a:pPr>
            <a:r>
              <a:rPr lang="fr-FR" sz="1800" b="0" i="0" u="none" strike="noStrike" baseline="0" dirty="0"/>
              <a:t>Mortalité d’abeilles et autres insectes pollinisateurs </a:t>
            </a:r>
            <a:r>
              <a:rPr lang="fr-FR" sz="1800" b="0" i="0" u="none" strike="noStrike" baseline="0" dirty="0">
                <a:sym typeface="Wingdings" panose="05000000000000000000" pitchFamily="2" charset="2"/>
              </a:rPr>
              <a:t> paroles d’apiculteurs et/ou taille et forme des fruits récoltés</a:t>
            </a:r>
            <a:endParaRPr lang="fr-FR" sz="2000" dirty="0">
              <a:solidFill>
                <a:schemeClr val="tx2">
                  <a:lumMod val="75000"/>
                </a:schemeClr>
              </a:solidFill>
            </a:endParaRPr>
          </a:p>
          <a:p>
            <a:pPr marL="0" indent="0">
              <a:buFont typeface="Arial" panose="020B0604020202020204" pitchFamily="34" charset="0"/>
              <a:buNone/>
            </a:pPr>
            <a:endParaRPr lang="fr-FR" sz="2000" dirty="0">
              <a:solidFill>
                <a:schemeClr val="tx2">
                  <a:lumMod val="75000"/>
                </a:schemeClr>
              </a:solidFill>
            </a:endParaRPr>
          </a:p>
        </p:txBody>
      </p:sp>
      <p:pic>
        <p:nvPicPr>
          <p:cNvPr id="7" name="Image 6">
            <a:extLst>
              <a:ext uri="{FF2B5EF4-FFF2-40B4-BE49-F238E27FC236}">
                <a16:creationId xmlns:a16="http://schemas.microsoft.com/office/drawing/2014/main" id="{13F033DF-AA44-479C-AD73-B7C3AF51DD50}"/>
              </a:ext>
            </a:extLst>
          </p:cNvPr>
          <p:cNvPicPr>
            <a:picLocks noChangeAspect="1"/>
          </p:cNvPicPr>
          <p:nvPr/>
        </p:nvPicPr>
        <p:blipFill>
          <a:blip r:embed="rId2"/>
          <a:stretch>
            <a:fillRect/>
          </a:stretch>
        </p:blipFill>
        <p:spPr>
          <a:xfrm>
            <a:off x="2588137" y="4580720"/>
            <a:ext cx="4804898" cy="2160000"/>
          </a:xfrm>
          <a:prstGeom prst="rect">
            <a:avLst/>
          </a:prstGeom>
        </p:spPr>
      </p:pic>
    </p:spTree>
    <p:extLst>
      <p:ext uri="{BB962C8B-B14F-4D97-AF65-F5344CB8AC3E}">
        <p14:creationId xmlns:p14="http://schemas.microsoft.com/office/powerpoint/2010/main" val="295358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6</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665312"/>
            <a:ext cx="8767228"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b="1" i="0" u="none" strike="noStrike" baseline="0" dirty="0">
                <a:latin typeface="Geomanist-Medium"/>
              </a:rPr>
              <a:t>Thème 2</a:t>
            </a:r>
            <a:r>
              <a:rPr lang="fr-FR" sz="1800" b="0" i="0" u="none" strike="noStrike" baseline="0" dirty="0">
                <a:latin typeface="Geomanist-Medium"/>
              </a:rPr>
              <a:t> </a:t>
            </a:r>
            <a:r>
              <a:rPr lang="fr-FR" sz="1800" b="0" i="0" u="none" strike="noStrike" baseline="0" dirty="0">
                <a:solidFill>
                  <a:srgbClr val="002060"/>
                </a:solidFill>
                <a:latin typeface="Geomanist-Medium"/>
              </a:rPr>
              <a:t>: </a:t>
            </a:r>
            <a:r>
              <a:rPr lang="fr-FR" sz="1800" b="1" dirty="0">
                <a:solidFill>
                  <a:srgbClr val="002060"/>
                </a:solidFill>
              </a:rPr>
              <a:t>Identifier avec les participants dans leurs terroirs villageois les ravageurs des cultures causant les problèmes mentionnés lors des enquêtes réalisées dans le Module 1 et aussi les auxiliaires et les solutions endogènes permettant de contribuer à résoudre ces problèmes.</a:t>
            </a:r>
            <a:endParaRPr lang="fr-FR" sz="1800" b="1" dirty="0">
              <a:solidFill>
                <a:srgbClr val="002060"/>
              </a:solidFill>
              <a:latin typeface="Geomanist-Regular"/>
            </a:endParaRPr>
          </a:p>
          <a:p>
            <a:pPr algn="l">
              <a:buFont typeface="Wingdings" panose="05000000000000000000" pitchFamily="2" charset="2"/>
              <a:buChar char="à"/>
            </a:pPr>
            <a:r>
              <a:rPr lang="fr-FR" sz="1800" b="0" i="0" u="none" strike="noStrike" baseline="0" dirty="0">
                <a:latin typeface="Geomanist-Regular"/>
                <a:sym typeface="Wingdings" panose="05000000000000000000" pitchFamily="2" charset="2"/>
              </a:rPr>
              <a:t>Connaissances des ravageurs et maladies pour arriver au bon diagnostic</a:t>
            </a:r>
            <a:endParaRPr lang="fr-FR" sz="1800" b="0" i="0" u="none" strike="noStrike" baseline="0" dirty="0">
              <a:latin typeface="Geomanist-Regular"/>
            </a:endParaRPr>
          </a:p>
          <a:p>
            <a:pPr marL="0" indent="0" algn="l">
              <a:buNone/>
            </a:pPr>
            <a:r>
              <a:rPr lang="fr-FR" sz="1800" b="1" dirty="0">
                <a:latin typeface="Geomanist-Regular"/>
              </a:rPr>
              <a:t>Il est nécessaire d’identifier les ravageurs pour pouvoir y palier.</a:t>
            </a:r>
          </a:p>
          <a:p>
            <a:pPr marL="0" indent="0" algn="l">
              <a:buNone/>
            </a:pPr>
            <a:r>
              <a:rPr lang="fr-FR" sz="1800" dirty="0">
                <a:latin typeface="Geomanist-Regular"/>
              </a:rPr>
              <a:t>1- Identification</a:t>
            </a:r>
          </a:p>
          <a:p>
            <a:pPr marL="0" indent="0" algn="l">
              <a:buNone/>
            </a:pPr>
            <a:r>
              <a:rPr lang="fr-FR" sz="1800" dirty="0">
                <a:latin typeface="Geomanist-Regular"/>
              </a:rPr>
              <a:t>2- Connaissance</a:t>
            </a:r>
          </a:p>
          <a:p>
            <a:pPr marL="0" indent="0" algn="l">
              <a:buNone/>
            </a:pPr>
            <a:r>
              <a:rPr lang="fr-FR" sz="1800" dirty="0">
                <a:latin typeface="Geomanist-Regular"/>
              </a:rPr>
              <a:t>3- Levier d’actions</a:t>
            </a:r>
          </a:p>
          <a:p>
            <a:pPr marL="0" indent="0" algn="l">
              <a:buNone/>
            </a:pPr>
            <a:endParaRPr lang="fr-FR" sz="1800" dirty="0">
              <a:latin typeface="Geomanist-Regular"/>
            </a:endParaRPr>
          </a:p>
          <a:p>
            <a:pPr marL="0" indent="0" algn="l">
              <a:buNone/>
            </a:pPr>
            <a:r>
              <a:rPr lang="fr-FR" sz="1800" dirty="0">
                <a:latin typeface="Geomanist-Regular"/>
              </a:rPr>
              <a:t>Pour l’identification, prendre systématiquement des photos des insectes rencontrés est une bonne habitude. Les paysans et techniciens peuvent également créer un fil </a:t>
            </a:r>
            <a:r>
              <a:rPr lang="fr-FR" sz="1800" dirty="0" err="1">
                <a:latin typeface="Geomanist-Regular"/>
              </a:rPr>
              <a:t>whatsapp</a:t>
            </a:r>
            <a:r>
              <a:rPr lang="fr-FR" sz="1800" dirty="0">
                <a:latin typeface="Geomanist-Regular"/>
              </a:rPr>
              <a:t> ou une page </a:t>
            </a:r>
            <a:r>
              <a:rPr lang="fr-FR" sz="1800" dirty="0" err="1">
                <a:latin typeface="Geomanist-Regular"/>
              </a:rPr>
              <a:t>facebook</a:t>
            </a:r>
            <a:r>
              <a:rPr lang="fr-FR" sz="1800" dirty="0">
                <a:latin typeface="Geomanist-Regular"/>
              </a:rPr>
              <a:t> sur laquelle ils posteront les photos. L’animateur peut aider à identifier en donnant le nom et en classant l’insecte en  ravageur ou auxiliaire.</a:t>
            </a:r>
          </a:p>
          <a:p>
            <a:pPr marL="0" indent="0" algn="l">
              <a:buNone/>
            </a:pPr>
            <a:endParaRPr lang="fr-FR" sz="1800" dirty="0">
              <a:latin typeface="Geomanist-Regular"/>
            </a:endParaRPr>
          </a:p>
          <a:p>
            <a:pPr marL="0" indent="0" algn="l">
              <a:buNone/>
            </a:pPr>
            <a:r>
              <a:rPr lang="fr-FR" sz="1800" dirty="0">
                <a:latin typeface="Geomanist-Regular"/>
              </a:rPr>
              <a:t>Comment identifier un insecte ? Pas besoin d’être entomologiste</a:t>
            </a:r>
          </a:p>
          <a:p>
            <a:pPr marL="0" indent="0" algn="l">
              <a:buNone/>
            </a:pPr>
            <a:r>
              <a:rPr lang="fr-FR" sz="1800" dirty="0">
                <a:latin typeface="Geomanist-Regular"/>
              </a:rPr>
              <a:t>Internet, livres, réseaux sociaux, application : servez-vous de tout.</a:t>
            </a:r>
          </a:p>
          <a:p>
            <a:pPr marL="0" indent="0">
              <a:buFont typeface="Arial" panose="020B0604020202020204" pitchFamily="34" charset="0"/>
              <a:buNone/>
            </a:pPr>
            <a:r>
              <a:rPr lang="fr-FR" sz="2000" dirty="0">
                <a:solidFill>
                  <a:schemeClr val="tx2">
                    <a:lumMod val="75000"/>
                  </a:schemeClr>
                </a:solidFill>
              </a:rPr>
              <a:t>Exemple : </a:t>
            </a:r>
            <a:r>
              <a:rPr lang="fr-FR" sz="1800" dirty="0">
                <a:latin typeface="Geomanist-Regular"/>
              </a:rPr>
              <a:t>Quel est cet animal.com</a:t>
            </a:r>
          </a:p>
        </p:txBody>
      </p:sp>
    </p:spTree>
    <p:extLst>
      <p:ext uri="{BB962C8B-B14F-4D97-AF65-F5344CB8AC3E}">
        <p14:creationId xmlns:p14="http://schemas.microsoft.com/office/powerpoint/2010/main" val="306474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7</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128486" y="647031"/>
            <a:ext cx="8836001"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b="1" i="0" u="none" strike="noStrike" baseline="0" dirty="0">
                <a:latin typeface="Geomanist-Medium"/>
              </a:rPr>
              <a:t>Thème 2</a:t>
            </a:r>
            <a:r>
              <a:rPr lang="fr-FR" sz="1800" b="0" i="0" u="none" strike="noStrike" baseline="0" dirty="0">
                <a:latin typeface="Geomanist-Medium"/>
              </a:rPr>
              <a:t> : </a:t>
            </a:r>
            <a:r>
              <a:rPr lang="fr-FR" sz="1600" b="1" dirty="0">
                <a:solidFill>
                  <a:srgbClr val="002060"/>
                </a:solidFill>
              </a:rPr>
              <a:t>Identifier avec les participants dans leurs terroirs villageois les ravageurs des cultures, ….</a:t>
            </a:r>
            <a:endParaRPr lang="fr-FR" sz="2000" dirty="0">
              <a:solidFill>
                <a:schemeClr val="tx2">
                  <a:lumMod val="75000"/>
                </a:schemeClr>
              </a:solidFill>
            </a:endParaRPr>
          </a:p>
          <a:p>
            <a:pPr marL="0" indent="0">
              <a:buFont typeface="Arial" panose="020B0604020202020204" pitchFamily="34" charset="0"/>
              <a:buNone/>
            </a:pPr>
            <a:endParaRPr lang="fr-FR" sz="2000" dirty="0">
              <a:solidFill>
                <a:schemeClr val="tx2">
                  <a:lumMod val="75000"/>
                </a:schemeClr>
              </a:solidFill>
            </a:endParaRPr>
          </a:p>
          <a:p>
            <a:pPr marL="0" indent="0">
              <a:buFont typeface="Arial" panose="020B0604020202020204" pitchFamily="34" charset="0"/>
              <a:buNone/>
            </a:pPr>
            <a:r>
              <a:rPr lang="fr-FR" sz="1600" b="1" dirty="0">
                <a:solidFill>
                  <a:schemeClr val="tx2">
                    <a:lumMod val="75000"/>
                  </a:schemeClr>
                </a:solidFill>
              </a:rPr>
              <a:t>Exemple : </a:t>
            </a:r>
            <a:r>
              <a:rPr lang="fr-FR" sz="1600" b="1" dirty="0">
                <a:latin typeface="Geomanist-Regular"/>
              </a:rPr>
              <a:t>Quel est cet animal.com</a:t>
            </a: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r>
              <a:rPr lang="fr-FR" sz="1800" dirty="0">
                <a:latin typeface="Geomanist-Regular"/>
              </a:rPr>
              <a:t>Exemple : groupe </a:t>
            </a:r>
            <a:r>
              <a:rPr lang="fr-FR" sz="1800" dirty="0" err="1">
                <a:latin typeface="Geomanist-Regular"/>
              </a:rPr>
              <a:t>facebook</a:t>
            </a:r>
            <a:r>
              <a:rPr lang="fr-FR" sz="1800" dirty="0">
                <a:latin typeface="Geomanist-Regular"/>
              </a:rPr>
              <a:t> « Quel est cet insecte ? » 33k membres. Attention à bien respecter les règles du groupe et à trouver un groupe traitant des insectes dans les pays en questions.</a:t>
            </a: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r>
              <a:rPr lang="fr-FR" sz="1800" dirty="0">
                <a:latin typeface="Geomanist-Regular"/>
              </a:rPr>
              <a:t>Vous pouvez aussi créer votre propre page Facebook avec des connaisseurs locaux des insectes</a:t>
            </a:r>
          </a:p>
        </p:txBody>
      </p:sp>
      <p:pic>
        <p:nvPicPr>
          <p:cNvPr id="8" name="Image 7">
            <a:extLst>
              <a:ext uri="{FF2B5EF4-FFF2-40B4-BE49-F238E27FC236}">
                <a16:creationId xmlns:a16="http://schemas.microsoft.com/office/drawing/2014/main" id="{74FBC1DC-4CBF-40C3-B3D5-AA9290B817EF}"/>
              </a:ext>
            </a:extLst>
          </p:cNvPr>
          <p:cNvPicPr>
            <a:picLocks noChangeAspect="1"/>
          </p:cNvPicPr>
          <p:nvPr/>
        </p:nvPicPr>
        <p:blipFill>
          <a:blip r:embed="rId2"/>
          <a:stretch>
            <a:fillRect/>
          </a:stretch>
        </p:blipFill>
        <p:spPr>
          <a:xfrm>
            <a:off x="3773028" y="1454947"/>
            <a:ext cx="5091544" cy="3260092"/>
          </a:xfrm>
          <a:prstGeom prst="rect">
            <a:avLst/>
          </a:prstGeom>
        </p:spPr>
      </p:pic>
      <p:pic>
        <p:nvPicPr>
          <p:cNvPr id="7" name="Image 6">
            <a:extLst>
              <a:ext uri="{FF2B5EF4-FFF2-40B4-BE49-F238E27FC236}">
                <a16:creationId xmlns:a16="http://schemas.microsoft.com/office/drawing/2014/main" id="{CD2BD0F8-4F83-4F7D-9C2A-5A2CF3173051}"/>
              </a:ext>
            </a:extLst>
          </p:cNvPr>
          <p:cNvPicPr>
            <a:picLocks noChangeAspect="1"/>
          </p:cNvPicPr>
          <p:nvPr/>
        </p:nvPicPr>
        <p:blipFill>
          <a:blip r:embed="rId3"/>
          <a:stretch>
            <a:fillRect/>
          </a:stretch>
        </p:blipFill>
        <p:spPr>
          <a:xfrm>
            <a:off x="215008" y="3084993"/>
            <a:ext cx="3493600" cy="1763507"/>
          </a:xfrm>
          <a:prstGeom prst="rect">
            <a:avLst/>
          </a:prstGeom>
        </p:spPr>
      </p:pic>
    </p:spTree>
    <p:extLst>
      <p:ext uri="{BB962C8B-B14F-4D97-AF65-F5344CB8AC3E}">
        <p14:creationId xmlns:p14="http://schemas.microsoft.com/office/powerpoint/2010/main" val="288993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8</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665312"/>
            <a:ext cx="8712968"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b="1" i="0" u="none" strike="noStrike" baseline="0" dirty="0">
                <a:latin typeface="Geomanist-Medium"/>
              </a:rPr>
              <a:t>Thème 2</a:t>
            </a:r>
            <a:r>
              <a:rPr lang="fr-FR" sz="1800" b="0" i="0" u="none" strike="noStrike" baseline="0" dirty="0">
                <a:latin typeface="Geomanist-Medium"/>
              </a:rPr>
              <a:t> </a:t>
            </a:r>
            <a:r>
              <a:rPr lang="fr-FR" sz="1800" b="0" i="0" u="none" strike="noStrike" baseline="0" dirty="0">
                <a:solidFill>
                  <a:srgbClr val="002060"/>
                </a:solidFill>
                <a:latin typeface="Geomanist-Medium"/>
              </a:rPr>
              <a:t>: </a:t>
            </a:r>
            <a:r>
              <a:rPr lang="fr-FR" sz="1800" b="1" dirty="0">
                <a:solidFill>
                  <a:srgbClr val="002060"/>
                </a:solidFill>
              </a:rPr>
              <a:t>Identifier avec les participants dans leurs terroirs villageois les ravageurs des cultures causant les problèmes mentionnés lors des enquêtes réalisées dans le Module 1 et aussi les auxiliaires et les solutions endogènes permettant de contribuer à résoudre ces problèmes</a:t>
            </a:r>
            <a:endParaRPr lang="fr-FR" sz="2000" dirty="0">
              <a:solidFill>
                <a:schemeClr val="tx2">
                  <a:lumMod val="75000"/>
                </a:schemeClr>
              </a:solidFill>
            </a:endParaRPr>
          </a:p>
          <a:p>
            <a:pPr marL="0" indent="0">
              <a:buFont typeface="Arial" panose="020B0604020202020204" pitchFamily="34" charset="0"/>
              <a:buNone/>
            </a:pPr>
            <a:r>
              <a:rPr lang="fr-FR" sz="1800" dirty="0">
                <a:latin typeface="Geomanist-Regular"/>
              </a:rPr>
              <a:t>Une fois les principaux ravageurs connus et auxiliaires identifiés vous pourrez vous renseigner sur leur cycle de vie et observer l’impact des tests et actions mises en œuvre sur l’équilibre des populations.</a:t>
            </a:r>
          </a:p>
          <a:p>
            <a:pPr marL="0" indent="0">
              <a:buFont typeface="Arial" panose="020B0604020202020204" pitchFamily="34" charset="0"/>
              <a:buNone/>
            </a:pPr>
            <a:r>
              <a:rPr lang="fr-FR" sz="1800" dirty="0">
                <a:latin typeface="Geomanist-Regular"/>
              </a:rPr>
              <a:t>Les actions possibles –très synthétiquement - :</a:t>
            </a: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2000" dirty="0">
              <a:solidFill>
                <a:schemeClr val="tx2">
                  <a:lumMod val="75000"/>
                </a:schemeClr>
              </a:solidFill>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p:txBody>
      </p:sp>
      <p:sp>
        <p:nvSpPr>
          <p:cNvPr id="4" name="Rectangle 3">
            <a:extLst>
              <a:ext uri="{FF2B5EF4-FFF2-40B4-BE49-F238E27FC236}">
                <a16:creationId xmlns:a16="http://schemas.microsoft.com/office/drawing/2014/main" id="{2E8BA5A5-5E8E-4A48-BD04-0E1CF00CEEFB}"/>
              </a:ext>
            </a:extLst>
          </p:cNvPr>
          <p:cNvSpPr/>
          <p:nvPr/>
        </p:nvSpPr>
        <p:spPr>
          <a:xfrm>
            <a:off x="1475656" y="3573016"/>
            <a:ext cx="252028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Insectes ravageurs</a:t>
            </a:r>
          </a:p>
          <a:p>
            <a:pPr algn="ctr"/>
            <a:endParaRPr lang="fr-FR" dirty="0"/>
          </a:p>
          <a:p>
            <a:pPr algn="ctr"/>
            <a:r>
              <a:rPr lang="fr-FR" dirty="0"/>
              <a:t>Freiner/diminuer les populations</a:t>
            </a:r>
          </a:p>
        </p:txBody>
      </p:sp>
      <p:sp>
        <p:nvSpPr>
          <p:cNvPr id="9" name="Rectangle 8">
            <a:extLst>
              <a:ext uri="{FF2B5EF4-FFF2-40B4-BE49-F238E27FC236}">
                <a16:creationId xmlns:a16="http://schemas.microsoft.com/office/drawing/2014/main" id="{E392760E-F2B8-48DD-8B66-996624CC7867}"/>
              </a:ext>
            </a:extLst>
          </p:cNvPr>
          <p:cNvSpPr/>
          <p:nvPr/>
        </p:nvSpPr>
        <p:spPr>
          <a:xfrm>
            <a:off x="5004048" y="3573016"/>
            <a:ext cx="2520280" cy="11521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Insectes auxiliaires</a:t>
            </a:r>
          </a:p>
          <a:p>
            <a:pPr algn="ctr"/>
            <a:endParaRPr lang="fr-FR" dirty="0"/>
          </a:p>
          <a:p>
            <a:pPr algn="ctr"/>
            <a:r>
              <a:rPr lang="fr-FR" dirty="0"/>
              <a:t>Favoriser les populations</a:t>
            </a:r>
          </a:p>
        </p:txBody>
      </p:sp>
      <p:sp>
        <p:nvSpPr>
          <p:cNvPr id="10" name="ZoneTexte 9">
            <a:extLst>
              <a:ext uri="{FF2B5EF4-FFF2-40B4-BE49-F238E27FC236}">
                <a16:creationId xmlns:a16="http://schemas.microsoft.com/office/drawing/2014/main" id="{AD71C0EC-D058-4EAC-BC7A-C86EC88ADCD7}"/>
              </a:ext>
            </a:extLst>
          </p:cNvPr>
          <p:cNvSpPr txBox="1"/>
          <p:nvPr/>
        </p:nvSpPr>
        <p:spPr>
          <a:xfrm>
            <a:off x="1475656" y="5085184"/>
            <a:ext cx="6120680" cy="1477328"/>
          </a:xfrm>
          <a:prstGeom prst="rect">
            <a:avLst/>
          </a:prstGeom>
          <a:noFill/>
        </p:spPr>
        <p:txBody>
          <a:bodyPr wrap="square" rtlCol="0">
            <a:spAutoFit/>
          </a:bodyPr>
          <a:lstStyle/>
          <a:p>
            <a:pPr algn="just"/>
            <a:r>
              <a:rPr lang="fr-FR" dirty="0"/>
              <a:t>Stade larvaire </a:t>
            </a:r>
            <a:r>
              <a:rPr lang="fr-FR" dirty="0">
                <a:sym typeface="Wingdings" panose="05000000000000000000" pitchFamily="2" charset="2"/>
              </a:rPr>
              <a:t> identifier les lieux de vie et les plantes nécessaires à la croissance</a:t>
            </a:r>
          </a:p>
          <a:p>
            <a:pPr algn="just"/>
            <a:r>
              <a:rPr lang="fr-FR" dirty="0"/>
              <a:t>Stade adulte </a:t>
            </a:r>
            <a:r>
              <a:rPr lang="fr-FR" dirty="0">
                <a:sym typeface="Wingdings" panose="05000000000000000000" pitchFamily="2" charset="2"/>
              </a:rPr>
              <a:t> identifier les plantes consommées, les lieux de nidification, les lieux de reproduction</a:t>
            </a:r>
          </a:p>
          <a:p>
            <a:pPr algn="just"/>
            <a:r>
              <a:rPr lang="fr-FR" dirty="0">
                <a:sym typeface="Wingdings" panose="05000000000000000000" pitchFamily="2" charset="2"/>
              </a:rPr>
              <a:t>Ponte  Lieux de ponte</a:t>
            </a:r>
            <a:endParaRPr lang="fr-FR" dirty="0"/>
          </a:p>
        </p:txBody>
      </p:sp>
    </p:spTree>
    <p:extLst>
      <p:ext uri="{BB962C8B-B14F-4D97-AF65-F5344CB8AC3E}">
        <p14:creationId xmlns:p14="http://schemas.microsoft.com/office/powerpoint/2010/main" val="337267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 Alternatives aux pesticides – Thème 3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9</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548680"/>
            <a:ext cx="8712968" cy="6309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solidFill>
                  <a:schemeClr val="tx2">
                    <a:lumMod val="75000"/>
                  </a:schemeClr>
                </a:solidFill>
                <a:latin typeface="Geomanist-Medium"/>
              </a:rPr>
              <a:t>Thème 3</a:t>
            </a:r>
            <a:r>
              <a:rPr lang="fr-FR" sz="1800" b="0" i="0" u="none" strike="noStrike" baseline="0" dirty="0">
                <a:solidFill>
                  <a:schemeClr val="tx2">
                    <a:lumMod val="75000"/>
                  </a:schemeClr>
                </a:solidFill>
                <a:latin typeface="Geomanist-Medium"/>
              </a:rPr>
              <a:t> : </a:t>
            </a:r>
            <a:r>
              <a:rPr lang="fr-FR" sz="1800" b="1" i="0" u="none" strike="noStrike" baseline="0" dirty="0">
                <a:solidFill>
                  <a:schemeClr val="tx2">
                    <a:lumMod val="75000"/>
                  </a:schemeClr>
                </a:solidFill>
                <a:latin typeface="Calibri" panose="020F0502020204030204" pitchFamily="34" charset="0"/>
                <a:cs typeface="Calibri" panose="020F0502020204030204" pitchFamily="34" charset="0"/>
              </a:rPr>
              <a:t>Identifier et mettre en œuvre des transitions écologiques permettant d’utiliser le moins possible de pesticides. </a:t>
            </a:r>
          </a:p>
          <a:p>
            <a:pPr marL="0" indent="0" algn="l">
              <a:buNone/>
            </a:pPr>
            <a:endParaRPr lang="fr-FR" sz="1800" dirty="0">
              <a:latin typeface="Geomanist-Regular"/>
            </a:endParaRPr>
          </a:p>
          <a:p>
            <a:pPr algn="l"/>
            <a:endParaRPr lang="fr-FR" sz="1800" b="0" i="0" u="none" strike="noStrike" baseline="0" dirty="0">
              <a:latin typeface="Geomanist-Regular"/>
            </a:endParaRPr>
          </a:p>
          <a:p>
            <a:pPr marL="0" indent="0">
              <a:buFont typeface="Arial" panose="020B0604020202020204" pitchFamily="34" charset="0"/>
              <a:buNone/>
            </a:pPr>
            <a:endParaRPr lang="fr-FR" sz="2000" dirty="0">
              <a:solidFill>
                <a:schemeClr val="tx2">
                  <a:lumMod val="75000"/>
                </a:schemeClr>
              </a:solidFill>
            </a:endParaRPr>
          </a:p>
          <a:p>
            <a:pPr marL="0" indent="0">
              <a:buFont typeface="Arial" panose="020B0604020202020204" pitchFamily="34" charset="0"/>
              <a:buNone/>
            </a:pPr>
            <a:endParaRPr lang="fr-FR" sz="1800" dirty="0">
              <a:latin typeface="Geomanist-Regular"/>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405" y="1196752"/>
            <a:ext cx="6999071" cy="5400000"/>
          </a:xfrm>
          <a:prstGeom prst="rect">
            <a:avLst/>
          </a:prstGeom>
          <a:solidFill>
            <a:schemeClr val="accent6">
              <a:lumMod val="20000"/>
              <a:lumOff val="80000"/>
            </a:schemeClr>
          </a:solidFill>
          <a:ln>
            <a:noFill/>
          </a:ln>
          <a:effectLst/>
        </p:spPr>
      </p:pic>
    </p:spTree>
    <p:extLst>
      <p:ext uri="{BB962C8B-B14F-4D97-AF65-F5344CB8AC3E}">
        <p14:creationId xmlns:p14="http://schemas.microsoft.com/office/powerpoint/2010/main" val="327538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620688"/>
            <a:ext cx="8856984" cy="6624736"/>
          </a:xfrm>
        </p:spPr>
        <p:txBody>
          <a:bodyPr>
            <a:normAutofit fontScale="55000" lnSpcReduction="20000"/>
          </a:bodyPr>
          <a:lstStyle/>
          <a:p>
            <a:pPr marL="0" indent="0">
              <a:buNone/>
            </a:pPr>
            <a:r>
              <a:rPr lang="fr-FR" sz="3600" b="1" dirty="0">
                <a:solidFill>
                  <a:schemeClr val="tx2">
                    <a:lumMod val="75000"/>
                  </a:schemeClr>
                </a:solidFill>
              </a:rPr>
              <a:t>Thème 3 : </a:t>
            </a:r>
            <a:r>
              <a:rPr lang="fr-FR" sz="3300" b="1" dirty="0">
                <a:solidFill>
                  <a:schemeClr val="tx2">
                    <a:lumMod val="75000"/>
                  </a:schemeClr>
                </a:solidFill>
              </a:rPr>
              <a:t>Identifier et mettre en œuvre des transitions écologiques (suite)</a:t>
            </a:r>
          </a:p>
          <a:p>
            <a:pPr marL="0" indent="0">
              <a:buNone/>
            </a:pPr>
            <a:endParaRPr lang="fr-FR" sz="2900" b="1" dirty="0">
              <a:solidFill>
                <a:schemeClr val="tx2">
                  <a:lumMod val="75000"/>
                </a:schemeClr>
              </a:solidFill>
            </a:endParaRPr>
          </a:p>
          <a:p>
            <a:pPr marL="0" indent="0">
              <a:buNone/>
            </a:pPr>
            <a:r>
              <a:rPr lang="fr-FR" sz="3600" b="1" dirty="0"/>
              <a:t>Mesures préalables et préventives pour réduire les risques d’attaque</a:t>
            </a:r>
            <a:r>
              <a:rPr lang="fr-FR" sz="3600" b="1" i="1" dirty="0"/>
              <a:t> (maladies, ravageurs) :</a:t>
            </a:r>
            <a:endParaRPr lang="fr-FR" sz="3600" dirty="0"/>
          </a:p>
          <a:p>
            <a:pPr lvl="0">
              <a:lnSpc>
                <a:spcPct val="120000"/>
              </a:lnSpc>
              <a:spcBef>
                <a:spcPts val="1200"/>
              </a:spcBef>
            </a:pPr>
            <a:r>
              <a:rPr lang="fr-FR" sz="3300" dirty="0"/>
              <a:t>Eviter les </a:t>
            </a:r>
            <a:r>
              <a:rPr lang="fr-FR" sz="3300" b="1" dirty="0"/>
              <a:t>monocultures </a:t>
            </a:r>
            <a:r>
              <a:rPr lang="fr-FR" sz="3300" i="1" dirty="0"/>
              <a:t>(intérêt de rotations assez longues d’espèces différentes).</a:t>
            </a:r>
            <a:endParaRPr lang="fr-FR" sz="3300" dirty="0"/>
          </a:p>
          <a:p>
            <a:pPr lvl="0">
              <a:lnSpc>
                <a:spcPct val="120000"/>
              </a:lnSpc>
              <a:spcBef>
                <a:spcPts val="1200"/>
              </a:spcBef>
            </a:pPr>
            <a:r>
              <a:rPr lang="fr-FR" sz="3300" dirty="0"/>
              <a:t>Privilégier les </a:t>
            </a:r>
            <a:r>
              <a:rPr lang="fr-FR" sz="3300" b="1" dirty="0"/>
              <a:t>variétés tolérantes aux</a:t>
            </a:r>
            <a:r>
              <a:rPr lang="fr-FR" sz="3300" dirty="0"/>
              <a:t> maladies ou ravageurs.</a:t>
            </a:r>
          </a:p>
          <a:p>
            <a:pPr lvl="0">
              <a:lnSpc>
                <a:spcPct val="120000"/>
              </a:lnSpc>
              <a:spcBef>
                <a:spcPts val="1200"/>
              </a:spcBef>
            </a:pPr>
            <a:r>
              <a:rPr lang="fr-FR" sz="3300" dirty="0"/>
              <a:t>Cultiver des </a:t>
            </a:r>
            <a:r>
              <a:rPr lang="fr-FR" sz="3300" b="1" dirty="0"/>
              <a:t>mélanges de variétés</a:t>
            </a:r>
            <a:r>
              <a:rPr lang="fr-FR" sz="3300" dirty="0"/>
              <a:t> ou des </a:t>
            </a:r>
            <a:r>
              <a:rPr lang="fr-FR" sz="3300" b="1" dirty="0"/>
              <a:t>mélanges d’espèces </a:t>
            </a:r>
            <a:r>
              <a:rPr lang="fr-FR" sz="3300" dirty="0"/>
              <a:t>ayant des </a:t>
            </a:r>
            <a:r>
              <a:rPr lang="fr-FR" sz="3300" b="1" dirty="0"/>
              <a:t>tolérances différentes aux maladies ou ravageurs. </a:t>
            </a:r>
          </a:p>
          <a:p>
            <a:pPr lvl="0">
              <a:lnSpc>
                <a:spcPct val="120000"/>
              </a:lnSpc>
              <a:spcBef>
                <a:spcPts val="1200"/>
              </a:spcBef>
            </a:pPr>
            <a:r>
              <a:rPr lang="fr-FR" sz="3300" b="1" dirty="0"/>
              <a:t>Ne pas semer de semences ou plants contaminés - Désinfecter </a:t>
            </a:r>
            <a:r>
              <a:rPr lang="fr-FR" sz="3300" dirty="0"/>
              <a:t>avec des produits naturels et peu toxiques les lieux de stockage des récoltes et les semences </a:t>
            </a:r>
            <a:r>
              <a:rPr lang="fr-FR" sz="3300" i="1" dirty="0"/>
              <a:t>(rôle des cendres et de certaines plantes).</a:t>
            </a:r>
            <a:endParaRPr lang="fr-FR" sz="3300" dirty="0"/>
          </a:p>
          <a:p>
            <a:pPr lvl="0">
              <a:lnSpc>
                <a:spcPct val="120000"/>
              </a:lnSpc>
              <a:spcBef>
                <a:spcPts val="1200"/>
              </a:spcBef>
            </a:pPr>
            <a:r>
              <a:rPr lang="fr-FR" sz="3300" b="1" dirty="0"/>
              <a:t>Pour la conservation du niébé, attaqué par de multiples insectes, utiliser des sacs à triple fonds. </a:t>
            </a:r>
            <a:endParaRPr lang="fr-FR" sz="3300" dirty="0"/>
          </a:p>
          <a:p>
            <a:pPr lvl="0">
              <a:lnSpc>
                <a:spcPct val="120000"/>
              </a:lnSpc>
              <a:spcBef>
                <a:spcPts val="1200"/>
              </a:spcBef>
            </a:pPr>
            <a:r>
              <a:rPr lang="fr-FR" sz="3300" b="1" dirty="0"/>
              <a:t>Favoriser les zones de refuge et de reproduction des oiseaux et insectes utiles et les préserver dans les parcelles</a:t>
            </a:r>
            <a:r>
              <a:rPr lang="fr-FR" sz="3300" i="1" dirty="0"/>
              <a:t>.</a:t>
            </a:r>
            <a:endParaRPr lang="fr-FR" sz="3300" dirty="0"/>
          </a:p>
          <a:p>
            <a:pPr lvl="0">
              <a:lnSpc>
                <a:spcPct val="120000"/>
              </a:lnSpc>
              <a:spcBef>
                <a:spcPts val="1200"/>
              </a:spcBef>
            </a:pPr>
            <a:r>
              <a:rPr lang="fr-FR" sz="3300" dirty="0"/>
              <a:t>Enlever de la parcelle les </a:t>
            </a:r>
            <a:r>
              <a:rPr lang="fr-FR" sz="3300" b="1" dirty="0"/>
              <a:t>résidus de culture</a:t>
            </a:r>
            <a:r>
              <a:rPr lang="fr-FR" sz="3300" dirty="0"/>
              <a:t> pouvant contaminer les cultures suivantes. </a:t>
            </a:r>
          </a:p>
          <a:p>
            <a:pPr lvl="0">
              <a:lnSpc>
                <a:spcPct val="120000"/>
              </a:lnSpc>
              <a:spcBef>
                <a:spcPts val="1200"/>
              </a:spcBef>
            </a:pPr>
            <a:r>
              <a:rPr lang="fr-FR" sz="3300" dirty="0"/>
              <a:t>Cultiver dans ou autour de la parcelle des </a:t>
            </a:r>
            <a:r>
              <a:rPr lang="fr-FR" sz="3300" b="1" dirty="0"/>
              <a:t>plantes pièges</a:t>
            </a:r>
            <a:r>
              <a:rPr lang="fr-FR" sz="3300" dirty="0"/>
              <a:t> repoussant ou attirant certains ravageurs.</a:t>
            </a:r>
          </a:p>
        </p:txBody>
      </p:sp>
      <p:sp>
        <p:nvSpPr>
          <p:cNvPr id="4" name="Espace réservé du numéro de diapositive 3"/>
          <p:cNvSpPr>
            <a:spLocks noGrp="1"/>
          </p:cNvSpPr>
          <p:nvPr>
            <p:ph type="sldNum" sz="quarter" idx="12"/>
          </p:nvPr>
        </p:nvSpPr>
        <p:spPr/>
        <p:txBody>
          <a:bodyPr/>
          <a:lstStyle/>
          <a:p>
            <a:fld id="{535494B1-7A68-40FB-9B94-6A609DDD9922}" type="slidenum">
              <a:rPr lang="fr-FR" smtClean="0"/>
              <a:t>10</a:t>
            </a:fld>
            <a:endParaRPr lang="fr-FR"/>
          </a:p>
        </p:txBody>
      </p:sp>
      <p:sp>
        <p:nvSpPr>
          <p:cNvPr id="7" name="Titre 1">
            <a:extLst>
              <a:ext uri="{FF2B5EF4-FFF2-40B4-BE49-F238E27FC236}">
                <a16:creationId xmlns:a16="http://schemas.microsoft.com/office/drawing/2014/main" id="{3F2AE226-9A4C-4076-A891-C2FF5ED0148F}"/>
              </a:ext>
            </a:extLst>
          </p:cNvPr>
          <p:cNvSpPr txBox="1">
            <a:spLocks/>
          </p:cNvSpPr>
          <p:nvPr/>
        </p:nvSpPr>
        <p:spPr>
          <a:xfrm>
            <a:off x="107504" y="44623"/>
            <a:ext cx="9036496" cy="484163"/>
          </a:xfrm>
          <a:prstGeom prst="rect">
            <a:avLst/>
          </a:prstGeom>
          <a:solidFill>
            <a:schemeClr val="accent3">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a:t>Module 3 : Alternatives aux pesticides – Thème 3 </a:t>
            </a:r>
            <a:endParaRPr lang="fr-FR" sz="1800" dirty="0"/>
          </a:p>
        </p:txBody>
      </p:sp>
    </p:spTree>
    <p:extLst>
      <p:ext uri="{BB962C8B-B14F-4D97-AF65-F5344CB8AC3E}">
        <p14:creationId xmlns:p14="http://schemas.microsoft.com/office/powerpoint/2010/main" val="28725775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1834</Words>
  <Application>Microsoft Office PowerPoint</Application>
  <PresentationFormat>Affichage à l'écran (4:3)</PresentationFormat>
  <Paragraphs>193</Paragraphs>
  <Slides>17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BarlowSemiCondensed-SemiBold</vt:lpstr>
      <vt:lpstr>Calibri</vt:lpstr>
      <vt:lpstr>Geomanist-Medium</vt:lpstr>
      <vt:lpstr>Geomanist-Regular</vt:lpstr>
      <vt:lpstr>Symbol</vt:lpstr>
      <vt:lpstr>Wingdings</vt:lpstr>
      <vt:lpstr>Thème Office</vt:lpstr>
      <vt:lpstr>Module 3 :  Alternatives aux pesticides</vt:lpstr>
      <vt:lpstr>MODULE N°3 : PROMOTION D’ALTERNATIVES AUX PESTICIDES</vt:lpstr>
      <vt:lpstr>Module 3 : Alternatives aux pesticides </vt:lpstr>
      <vt:lpstr>Module 3 : Alternatives aux pesticides </vt:lpstr>
      <vt:lpstr>Module 3 : Alternatives aux pesticides </vt:lpstr>
      <vt:lpstr>Module 3 : Alternatives aux pesticides </vt:lpstr>
      <vt:lpstr>Module 3 : Alternatives aux pesticides </vt:lpstr>
      <vt:lpstr>Module 3 : Alternatives aux pesticides – Thème 3 </vt:lpstr>
      <vt:lpstr>Présentation PowerPoint</vt:lpstr>
      <vt:lpstr>Module 3 : Alternatives aux pesticides – Thème 3 </vt:lpstr>
      <vt:lpstr>Module 3 : Alternatives aux pesticides – Thème 3 </vt:lpstr>
      <vt:lpstr>Module 3 : Alternatives aux pesticides </vt:lpstr>
      <vt:lpstr>Module 3 : Alternatives aux pesticides </vt:lpstr>
      <vt:lpstr>Module 3 : Alternatives aux pesticides </vt:lpstr>
      <vt:lpstr>Présentation PowerPoint</vt:lpstr>
      <vt:lpstr>Module 3 : Alternatives aux pesticides </vt:lpstr>
      <vt:lpstr>Module 3 : Alternatives aux pesticides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  Prévention des risques des pesticides</dc:title>
  <dc:creator>UTILISATEUR</dc:creator>
  <cp:lastModifiedBy>Bertrand Mathieu</cp:lastModifiedBy>
  <cp:revision>55</cp:revision>
  <dcterms:created xsi:type="dcterms:W3CDTF">2020-11-24T09:09:25Z</dcterms:created>
  <dcterms:modified xsi:type="dcterms:W3CDTF">2021-03-17T10:58:20Z</dcterms:modified>
</cp:coreProperties>
</file>