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79" r:id="rId6"/>
    <p:sldId id="260" r:id="rId7"/>
    <p:sldId id="275" r:id="rId8"/>
    <p:sldId id="276" r:id="rId9"/>
    <p:sldId id="261" r:id="rId10"/>
    <p:sldId id="273" r:id="rId11"/>
    <p:sldId id="272" r:id="rId12"/>
    <p:sldId id="263" r:id="rId13"/>
    <p:sldId id="268" r:id="rId14"/>
    <p:sldId id="280" r:id="rId15"/>
    <p:sldId id="274" r:id="rId16"/>
    <p:sldId id="282" r:id="rId17"/>
    <p:sldId id="267" r:id="rId18"/>
    <p:sldId id="269" r:id="rId19"/>
    <p:sldId id="277" r:id="rId20"/>
    <p:sldId id="278" r:id="rId21"/>
    <p:sldId id="271" r:id="rId22"/>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0" autoAdjust="0"/>
  </p:normalViewPr>
  <p:slideViewPr>
    <p:cSldViewPr>
      <p:cViewPr varScale="1">
        <p:scale>
          <a:sx n="50" d="100"/>
          <a:sy n="50" d="100"/>
        </p:scale>
        <p:origin x="174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1A097478-B09A-43DF-BF78-6506006528C4}" type="datetimeFigureOut">
              <a:rPr lang="fr-FR" smtClean="0"/>
              <a:t>17/03/2021</a:t>
            </a:fld>
            <a:endParaRPr lang="fr-FR"/>
          </a:p>
        </p:txBody>
      </p:sp>
      <p:sp>
        <p:nvSpPr>
          <p:cNvPr id="4" name="Espace réservé du pied de page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219E5B9F-0BC0-43C2-98FC-3B6BC21AB624}" type="slidenum">
              <a:rPr lang="fr-FR" smtClean="0"/>
              <a:t>‹N°›</a:t>
            </a:fld>
            <a:endParaRPr lang="fr-FR"/>
          </a:p>
        </p:txBody>
      </p:sp>
    </p:spTree>
    <p:extLst>
      <p:ext uri="{BB962C8B-B14F-4D97-AF65-F5344CB8AC3E}">
        <p14:creationId xmlns:p14="http://schemas.microsoft.com/office/powerpoint/2010/main" val="2571102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8228F035-97BD-4547-AFFE-6381F6149A0F}" type="datetimeFigureOut">
              <a:rPr lang="fr-FR" smtClean="0"/>
              <a:t>17/03/2021</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7291092A-23FB-4724-94EC-28DF911D19CB}" type="slidenum">
              <a:rPr lang="fr-FR" smtClean="0"/>
              <a:t>‹N°›</a:t>
            </a:fld>
            <a:endParaRPr lang="fr-FR"/>
          </a:p>
        </p:txBody>
      </p:sp>
    </p:spTree>
    <p:extLst>
      <p:ext uri="{BB962C8B-B14F-4D97-AF65-F5344CB8AC3E}">
        <p14:creationId xmlns:p14="http://schemas.microsoft.com/office/powerpoint/2010/main" val="96696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Au Nord Cameroun, la SODECOTON a observé que  l’installation du coton entre en concurrence avec le semis et le désherbage des cultures vivrières </a:t>
            </a:r>
            <a:r>
              <a:rPr lang="fr-FR" sz="1200" i="1" dirty="0"/>
              <a:t>(maïs, sorgho, …). </a:t>
            </a:r>
          </a:p>
          <a:p>
            <a:pPr marL="0" indent="0">
              <a:buNone/>
            </a:pPr>
            <a:r>
              <a:rPr lang="fr-FR" sz="1200" b="1" dirty="0"/>
              <a:t>Vu le manque d’équipement de TA de la majorité des paysans, les opérations de préparation et d’entretien des cultures sont tardives et l’enherbement peut affecter les rendements</a:t>
            </a:r>
            <a:r>
              <a:rPr lang="fr-FR" sz="1200" dirty="0"/>
              <a:t>.  Ceci explique l’attrait des herbicides à la fois pour la SODECOTON et pour les paysans.</a:t>
            </a:r>
          </a:p>
          <a:p>
            <a:pPr marL="0" indent="0">
              <a:buNone/>
            </a:pPr>
            <a:r>
              <a:rPr lang="fr-FR" sz="1200" dirty="0"/>
              <a:t>Depuis la baisse des prix liée à l’entrée dans le domaine public de plusieurs herbicides dont le </a:t>
            </a:r>
            <a:r>
              <a:rPr lang="fr-FR" sz="1200" dirty="0">
                <a:solidFill>
                  <a:srgbClr val="C00000"/>
                </a:solidFill>
              </a:rPr>
              <a:t>glyphosate, le paraquat, l’atrazine et le diuron</a:t>
            </a:r>
            <a:r>
              <a:rPr lang="fr-FR" sz="1200" dirty="0"/>
              <a:t>, les superficies </a:t>
            </a:r>
            <a:r>
              <a:rPr lang="fr-FR" sz="1200" dirty="0" err="1"/>
              <a:t>herbicidées</a:t>
            </a:r>
            <a:r>
              <a:rPr lang="fr-FR" sz="1200" dirty="0"/>
              <a:t> ont augmenté </a:t>
            </a:r>
            <a:r>
              <a:rPr lang="fr-FR" sz="1200" i="1" dirty="0"/>
              <a:t>(actuellement qq dizaines de milliers d’hectares). </a:t>
            </a:r>
          </a:p>
          <a:p>
            <a:pPr marL="0" indent="0">
              <a:buNone/>
            </a:pPr>
            <a:r>
              <a:rPr lang="fr-FR" sz="1200" dirty="0"/>
              <a:t>L’itinéraire le plus fréquent est un « </a:t>
            </a:r>
            <a:r>
              <a:rPr lang="fr-FR" sz="1200" b="1" dirty="0"/>
              <a:t>labour chimique</a:t>
            </a:r>
            <a:r>
              <a:rPr lang="fr-FR" sz="1200" dirty="0"/>
              <a:t> » </a:t>
            </a:r>
            <a:r>
              <a:rPr lang="fr-FR" sz="1200" i="1" dirty="0"/>
              <a:t>(une application de glyphosate se substituant au labour)</a:t>
            </a:r>
            <a:r>
              <a:rPr lang="fr-FR" sz="1200" dirty="0"/>
              <a:t> puis un </a:t>
            </a:r>
            <a:r>
              <a:rPr lang="fr-FR" sz="1200" b="1" dirty="0"/>
              <a:t>semis direct </a:t>
            </a:r>
            <a:r>
              <a:rPr lang="fr-FR" sz="1200" dirty="0"/>
              <a:t>dans les herbes mortes.</a:t>
            </a:r>
          </a:p>
          <a:p>
            <a:pPr marL="0" indent="0">
              <a:buNone/>
            </a:pPr>
            <a:r>
              <a:rPr lang="fr-FR" sz="1200" dirty="0"/>
              <a:t>Cette technique présente à court terme des avantages économiques indéniables :</a:t>
            </a:r>
          </a:p>
          <a:p>
            <a:pPr lvl="0">
              <a:spcBef>
                <a:spcPts val="600"/>
              </a:spcBef>
            </a:pPr>
            <a:r>
              <a:rPr lang="fr-FR" sz="1200" dirty="0"/>
              <a:t>Une </a:t>
            </a:r>
            <a:r>
              <a:rPr lang="fr-FR" sz="1200" b="1" dirty="0"/>
              <a:t>réduction du temps d’installation des cultures </a:t>
            </a:r>
            <a:r>
              <a:rPr lang="fr-FR" sz="1200" dirty="0"/>
              <a:t>par rapport à la pratique du labour, ce qui permet d’améliorer la productivité du travail </a:t>
            </a:r>
            <a:r>
              <a:rPr lang="fr-FR" sz="1200" b="1" i="1" dirty="0">
                <a:solidFill>
                  <a:srgbClr val="0070C0"/>
                </a:solidFill>
              </a:rPr>
              <a:t>(0,9 j/ha contre 3 à 4 j/ha pour le labour). </a:t>
            </a:r>
          </a:p>
          <a:p>
            <a:pPr lvl="0">
              <a:spcBef>
                <a:spcPts val="600"/>
              </a:spcBef>
            </a:pPr>
            <a:r>
              <a:rPr lang="fr-FR" sz="1200" dirty="0"/>
              <a:t>Un contrôle des adventices vivaces grâce au </a:t>
            </a:r>
            <a:r>
              <a:rPr lang="fr-FR" sz="1200" b="1" dirty="0"/>
              <a:t>mode d’action systémique du glyphosate </a:t>
            </a:r>
            <a:r>
              <a:rPr lang="fr-FR" sz="1200" i="1" dirty="0"/>
              <a:t>(leur élimination nécessiterait un travail du sol profond et/ou des sarclages répétés).</a:t>
            </a:r>
          </a:p>
          <a:p>
            <a:pPr>
              <a:spcBef>
                <a:spcPts val="600"/>
              </a:spcBef>
            </a:pPr>
            <a:r>
              <a:rPr lang="fr-FR" sz="1200" b="1" dirty="0"/>
              <a:t>Sur certains types de sols, une limitation des risques d’érosion</a:t>
            </a:r>
            <a:r>
              <a:rPr lang="fr-FR" sz="1200" dirty="0"/>
              <a:t>.</a:t>
            </a:r>
          </a:p>
          <a:p>
            <a:pPr marL="0" indent="0">
              <a:spcBef>
                <a:spcPts val="600"/>
              </a:spcBef>
              <a:buNone/>
            </a:pPr>
            <a:r>
              <a:rPr lang="fr-FR" sz="1200" dirty="0"/>
              <a:t>Cette technique est </a:t>
            </a:r>
            <a:r>
              <a:rPr lang="fr-FR" sz="1200" dirty="0" err="1"/>
              <a:t>svt</a:t>
            </a:r>
            <a:r>
              <a:rPr lang="fr-FR" sz="1200" dirty="0"/>
              <a:t> </a:t>
            </a:r>
            <a:r>
              <a:rPr lang="fr-FR" sz="1200" b="1" dirty="0"/>
              <a:t>combinée à l’usage d’herbicides sélectifs comme l’atrazine et le diuron </a:t>
            </a:r>
            <a:r>
              <a:rPr lang="fr-FR" sz="1200" dirty="0"/>
              <a:t>et/ou au recours à des outils de traction animale pour le sarclage et le buttage des cultures. </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7</a:t>
            </a:fld>
            <a:endParaRPr lang="fr-FR"/>
          </a:p>
        </p:txBody>
      </p:sp>
    </p:spTree>
    <p:extLst>
      <p:ext uri="{BB962C8B-B14F-4D97-AF65-F5344CB8AC3E}">
        <p14:creationId xmlns:p14="http://schemas.microsoft.com/office/powerpoint/2010/main" val="52061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indent="0" algn="ctr">
              <a:buNone/>
            </a:pPr>
            <a:r>
              <a:rPr lang="fr-FR" sz="1400" b="1" dirty="0"/>
              <a:t>Pourquoi les paysans du Nord Cameroun utilisent-ils autant d’herbicides ?</a:t>
            </a:r>
          </a:p>
          <a:p>
            <a:pPr marL="0" indent="0">
              <a:buNone/>
            </a:pPr>
            <a:r>
              <a:rPr lang="fr-FR" sz="1200" dirty="0"/>
              <a:t>Les agriculteurs peu équipés en traction animale </a:t>
            </a:r>
            <a:r>
              <a:rPr lang="fr-FR" sz="1200" i="1" dirty="0"/>
              <a:t>(ce qui est fréquent au Nord Cameroun),</a:t>
            </a:r>
            <a:r>
              <a:rPr lang="fr-FR" sz="1200" dirty="0"/>
              <a:t> mentionnent que ces </a:t>
            </a:r>
            <a:r>
              <a:rPr lang="fr-FR" sz="1200" b="1" dirty="0"/>
              <a:t>herbicides sont les « bœufs des pauvres » car ils leur permettent de faire les travaux à temps et de cultiver de plus grandes superficies.</a:t>
            </a:r>
            <a:r>
              <a:rPr lang="fr-FR" sz="1200" dirty="0"/>
              <a:t> </a:t>
            </a:r>
          </a:p>
          <a:p>
            <a:pPr marL="0" indent="0">
              <a:buNone/>
            </a:pPr>
            <a:r>
              <a:rPr lang="fr-FR" sz="1200" dirty="0"/>
              <a:t>Vu le faible coût des matières actives génériques, </a:t>
            </a:r>
            <a:r>
              <a:rPr lang="fr-FR" sz="1200" b="1" dirty="0"/>
              <a:t>leur emploi coûte beaucoup moins cher à l’ha que la location d’un attelage</a:t>
            </a:r>
            <a:r>
              <a:rPr lang="fr-FR" sz="1200" dirty="0"/>
              <a:t> </a:t>
            </a:r>
            <a:r>
              <a:rPr lang="fr-FR" sz="1200" i="1" dirty="0"/>
              <a:t>(probablement </a:t>
            </a:r>
            <a:r>
              <a:rPr lang="fr-FR" sz="1200" b="1" i="1" dirty="0"/>
              <a:t>le tiers du coût</a:t>
            </a:r>
            <a:r>
              <a:rPr lang="fr-FR" sz="1200" i="1" dirty="0"/>
              <a:t>, ce qui est très important pour ceux qui n’ont pas de chaîne complète de traction animale).</a:t>
            </a:r>
          </a:p>
          <a:p>
            <a:pPr marL="0" indent="0">
              <a:buNone/>
            </a:pPr>
            <a:endParaRPr lang="fr-FR" sz="500" i="1" dirty="0"/>
          </a:p>
          <a:p>
            <a:pPr marL="0" indent="0">
              <a:buNone/>
            </a:pPr>
            <a:r>
              <a:rPr lang="fr-FR" sz="1200" dirty="0"/>
              <a:t>Toutefois, selon plusieurs enquêtes </a:t>
            </a:r>
            <a:r>
              <a:rPr lang="fr-FR" sz="1200" i="1" dirty="0"/>
              <a:t>(</a:t>
            </a:r>
            <a:r>
              <a:rPr lang="fr-FR" sz="1200" i="1" dirty="0" err="1"/>
              <a:t>Olina</a:t>
            </a:r>
            <a:r>
              <a:rPr lang="fr-FR" sz="1200" i="1" dirty="0"/>
              <a:t> </a:t>
            </a:r>
            <a:r>
              <a:rPr lang="fr-FR" sz="1200" i="1" dirty="0" err="1"/>
              <a:t>Bassala</a:t>
            </a:r>
            <a:r>
              <a:rPr lang="fr-FR" sz="1200" i="1" dirty="0"/>
              <a:t> et al., 2010 et 2015),</a:t>
            </a:r>
            <a:r>
              <a:rPr lang="fr-FR" sz="1200" dirty="0"/>
              <a:t> </a:t>
            </a:r>
            <a:r>
              <a:rPr lang="fr-FR" sz="1200" b="1" dirty="0"/>
              <a:t>la grande majorité des agriculteurs seraient conscients des risques liés à l’utilisation des herbicides :</a:t>
            </a:r>
          </a:p>
          <a:p>
            <a:pPr indent="-257175">
              <a:buFont typeface="Arial" charset="0"/>
              <a:buChar char="•"/>
            </a:pPr>
            <a:r>
              <a:rPr lang="fr-FR" sz="1200" b="1" dirty="0">
                <a:solidFill>
                  <a:schemeClr val="tx2"/>
                </a:solidFill>
              </a:rPr>
              <a:t>Ils connaissent leur nocivité pour les humains</a:t>
            </a:r>
            <a:r>
              <a:rPr lang="fr-FR" sz="1200" dirty="0">
                <a:solidFill>
                  <a:schemeClr val="tx2"/>
                </a:solidFill>
              </a:rPr>
              <a:t>.</a:t>
            </a:r>
          </a:p>
          <a:p>
            <a:pPr indent="-257175">
              <a:buFont typeface="Arial" charset="0"/>
              <a:buChar char="•"/>
            </a:pPr>
            <a:r>
              <a:rPr lang="fr-FR" sz="1200" b="1" dirty="0">
                <a:solidFill>
                  <a:schemeClr val="tx2"/>
                </a:solidFill>
              </a:rPr>
              <a:t>Ils mentionnent également leur nocivité pour les ruminants </a:t>
            </a:r>
            <a:r>
              <a:rPr lang="fr-FR" sz="1200" dirty="0">
                <a:solidFill>
                  <a:schemeClr val="tx2"/>
                </a:solidFill>
              </a:rPr>
              <a:t>lorsque ceux-ci</a:t>
            </a:r>
            <a:r>
              <a:rPr lang="fr-FR" sz="1200" i="1" dirty="0">
                <a:solidFill>
                  <a:schemeClr val="tx2"/>
                </a:solidFill>
              </a:rPr>
              <a:t> </a:t>
            </a:r>
            <a:r>
              <a:rPr lang="fr-FR" sz="1200" dirty="0">
                <a:solidFill>
                  <a:schemeClr val="tx2"/>
                </a:solidFill>
              </a:rPr>
              <a:t>broutent les parcelles fraichement </a:t>
            </a:r>
            <a:r>
              <a:rPr lang="fr-FR" sz="1200" dirty="0" err="1">
                <a:solidFill>
                  <a:schemeClr val="tx2"/>
                </a:solidFill>
              </a:rPr>
              <a:t>herbicidées</a:t>
            </a:r>
            <a:r>
              <a:rPr lang="fr-FR" sz="1200" dirty="0">
                <a:solidFill>
                  <a:schemeClr val="tx2"/>
                </a:solidFill>
              </a:rPr>
              <a:t> </a:t>
            </a:r>
            <a:r>
              <a:rPr lang="fr-FR" sz="1200" i="1" dirty="0">
                <a:solidFill>
                  <a:schemeClr val="tx2"/>
                </a:solidFill>
              </a:rPr>
              <a:t>(lien avec la vaine pâture).</a:t>
            </a:r>
          </a:p>
          <a:p>
            <a:pPr indent="-257175">
              <a:buFont typeface="Arial" charset="0"/>
              <a:buChar char="•"/>
            </a:pPr>
            <a:r>
              <a:rPr lang="fr-FR" sz="1200" dirty="0">
                <a:solidFill>
                  <a:schemeClr val="tx2"/>
                </a:solidFill>
              </a:rPr>
              <a:t>Ils sont nombreux à mentionner leur</a:t>
            </a:r>
            <a:r>
              <a:rPr lang="fr-FR" sz="1200" i="1" dirty="0">
                <a:solidFill>
                  <a:schemeClr val="tx2"/>
                </a:solidFill>
              </a:rPr>
              <a:t> </a:t>
            </a:r>
            <a:r>
              <a:rPr lang="fr-FR" sz="1200" dirty="0">
                <a:solidFill>
                  <a:schemeClr val="tx2"/>
                </a:solidFill>
              </a:rPr>
              <a:t>impact négatif sur </a:t>
            </a:r>
            <a:r>
              <a:rPr lang="fr-FR" sz="1200" b="1" dirty="0">
                <a:solidFill>
                  <a:schemeClr val="tx2"/>
                </a:solidFill>
              </a:rPr>
              <a:t>la fertilité et la flore des parcelles </a:t>
            </a:r>
            <a:r>
              <a:rPr lang="fr-FR" sz="1200" i="1" dirty="0">
                <a:solidFill>
                  <a:schemeClr val="tx2"/>
                </a:solidFill>
              </a:rPr>
              <a:t>(« les herbicides appauvrissent les sols, les rendent sableux, et il apparaît des mauvaises herbes résistantes comme </a:t>
            </a:r>
            <a:r>
              <a:rPr lang="fr-FR" sz="1200" i="1" dirty="0" err="1">
                <a:solidFill>
                  <a:schemeClr val="tx2"/>
                </a:solidFill>
              </a:rPr>
              <a:t>Bulbostylis</a:t>
            </a:r>
            <a:r>
              <a:rPr lang="fr-FR" sz="1200" i="1" dirty="0">
                <a:solidFill>
                  <a:schemeClr val="tx2"/>
                </a:solidFill>
              </a:rPr>
              <a:t> </a:t>
            </a:r>
            <a:r>
              <a:rPr lang="fr-FR" sz="1200" i="1" dirty="0" err="1">
                <a:solidFill>
                  <a:schemeClr val="tx2"/>
                </a:solidFill>
              </a:rPr>
              <a:t>sp</a:t>
            </a:r>
            <a:r>
              <a:rPr lang="fr-FR" sz="1200" i="1" dirty="0">
                <a:solidFill>
                  <a:schemeClr val="tx2"/>
                </a:solidFill>
              </a:rPr>
              <a:t>., Cyperus </a:t>
            </a:r>
            <a:r>
              <a:rPr lang="fr-FR" sz="1200" i="1" dirty="0" err="1">
                <a:solidFill>
                  <a:schemeClr val="tx2"/>
                </a:solidFill>
              </a:rPr>
              <a:t>rotundus</a:t>
            </a:r>
            <a:r>
              <a:rPr lang="fr-FR" sz="1200" i="1" dirty="0">
                <a:solidFill>
                  <a:schemeClr val="tx2"/>
                </a:solidFill>
              </a:rPr>
              <a:t>, </a:t>
            </a:r>
            <a:r>
              <a:rPr lang="fr-FR" sz="1200" i="1" dirty="0" err="1">
                <a:solidFill>
                  <a:schemeClr val="tx2"/>
                </a:solidFill>
              </a:rPr>
              <a:t>Commelina</a:t>
            </a:r>
            <a:r>
              <a:rPr lang="fr-FR" sz="1200" i="1" dirty="0">
                <a:solidFill>
                  <a:schemeClr val="tx2"/>
                </a:solidFill>
              </a:rPr>
              <a:t> </a:t>
            </a:r>
            <a:r>
              <a:rPr lang="fr-FR" sz="1200" i="1" dirty="0" err="1">
                <a:solidFill>
                  <a:schemeClr val="tx2"/>
                </a:solidFill>
              </a:rPr>
              <a:t>forskalaei</a:t>
            </a:r>
            <a:r>
              <a:rPr lang="fr-FR" sz="1200" i="1" dirty="0">
                <a:solidFill>
                  <a:schemeClr val="tx2"/>
                </a:solidFill>
              </a:rPr>
              <a:t> »).</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8</a:t>
            </a:fld>
            <a:endParaRPr lang="fr-FR"/>
          </a:p>
        </p:txBody>
      </p:sp>
    </p:spTree>
    <p:extLst>
      <p:ext uri="{BB962C8B-B14F-4D97-AF65-F5344CB8AC3E}">
        <p14:creationId xmlns:p14="http://schemas.microsoft.com/office/powerpoint/2010/main" val="228861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indent="0">
              <a:buNone/>
            </a:pPr>
            <a:r>
              <a:rPr lang="fr-FR" sz="1200" dirty="0"/>
              <a:t>Dans le contexte du Nord Cameroun résumée dans les diapos 7 et 8, </a:t>
            </a:r>
            <a:r>
              <a:rPr lang="fr-FR" sz="1200" b="1" dirty="0"/>
              <a:t>la réduction de l’usage des herbicides ne pourra se faire que par pallier,</a:t>
            </a:r>
            <a:r>
              <a:rPr lang="fr-FR" sz="1200" dirty="0"/>
              <a:t> dans une logique de transition et en recherchant des compromis, en particulier entre les enjeux de conservation des sols et les impacts négatifs sur la santé humaine et la réduction de la biodiversité :</a:t>
            </a:r>
          </a:p>
          <a:p>
            <a:pPr marL="171450" lvl="0" indent="-171450">
              <a:spcBef>
                <a:spcPts val="1200"/>
              </a:spcBef>
              <a:buFont typeface="Arial" panose="020B0604020202020204" pitchFamily="34" charset="0"/>
              <a:buChar char="•"/>
            </a:pPr>
            <a:r>
              <a:rPr lang="fr-FR" sz="1200" dirty="0"/>
              <a:t>Signaler les </a:t>
            </a:r>
            <a:r>
              <a:rPr lang="fr-FR" sz="1200" b="1" dirty="0"/>
              <a:t>accidents et problèmes de santé chronique</a:t>
            </a:r>
            <a:r>
              <a:rPr lang="fr-FR" sz="1200" dirty="0"/>
              <a:t> et mieux documenter les problèmes de </a:t>
            </a:r>
            <a:r>
              <a:rPr lang="fr-FR" sz="1200" b="1" dirty="0"/>
              <a:t>pollution des eaux</a:t>
            </a:r>
            <a:r>
              <a:rPr lang="fr-FR" sz="1200" dirty="0"/>
              <a:t> par diffusion de résidus d’herbicides afin d’amener les agriculteurs à mieux prendre en compte les risques liés à la </a:t>
            </a:r>
            <a:r>
              <a:rPr lang="fr-FR" sz="1200" b="1" dirty="0"/>
              <a:t>généralisation d’herbicides qui, vu leur forte toxicité, ne sont plus autorisés dans la majorité des pays développés</a:t>
            </a:r>
            <a:r>
              <a:rPr lang="fr-FR" sz="1200" dirty="0"/>
              <a:t>.</a:t>
            </a:r>
          </a:p>
          <a:p>
            <a:pPr marL="171450" lvl="0" indent="-171450">
              <a:spcBef>
                <a:spcPts val="1200"/>
              </a:spcBef>
              <a:buFont typeface="Arial" panose="020B0604020202020204" pitchFamily="34" charset="0"/>
              <a:buChar char="•"/>
            </a:pPr>
            <a:r>
              <a:rPr lang="fr-FR" sz="1200" b="1" dirty="0"/>
              <a:t>Proposer aux agriculteurs des matières actives nettement moins toxiques</a:t>
            </a:r>
            <a:r>
              <a:rPr lang="fr-FR" sz="1200" dirty="0"/>
              <a:t> et les inciter à être plus attentifs aux mentions de danger figurant sur les étiquettes des produits commerciaux à base de glyphosate </a:t>
            </a:r>
            <a:r>
              <a:rPr lang="fr-FR" sz="1200" i="1" dirty="0"/>
              <a:t>(attention aux </a:t>
            </a:r>
            <a:r>
              <a:rPr lang="fr-FR" sz="1200" i="1" dirty="0" err="1"/>
              <a:t>co-formulants</a:t>
            </a:r>
            <a:r>
              <a:rPr lang="fr-FR" sz="1200" i="1" dirty="0"/>
              <a:t> !)</a:t>
            </a:r>
            <a:r>
              <a:rPr lang="fr-FR" sz="1200" b="1" i="1" dirty="0"/>
              <a:t>.</a:t>
            </a:r>
            <a:endParaRPr lang="fr-FR" sz="1200" i="1" dirty="0"/>
          </a:p>
          <a:p>
            <a:pPr marL="171450" lvl="0" indent="-171450">
              <a:spcBef>
                <a:spcPts val="1200"/>
              </a:spcBef>
              <a:buFont typeface="Arial" panose="020B0604020202020204" pitchFamily="34" charset="0"/>
              <a:buChar char="•"/>
            </a:pPr>
            <a:r>
              <a:rPr lang="fr-FR" sz="1200" b="1" dirty="0">
                <a:solidFill>
                  <a:srgbClr val="FF0000"/>
                </a:solidFill>
              </a:rPr>
              <a:t>Aider financièrement les agriculteurs à acquérir des équipements de culture attelée</a:t>
            </a:r>
            <a:r>
              <a:rPr lang="fr-FR" sz="1200" dirty="0">
                <a:solidFill>
                  <a:srgbClr val="FF0000"/>
                </a:solidFill>
              </a:rPr>
              <a:t> </a:t>
            </a:r>
            <a:r>
              <a:rPr lang="fr-FR" sz="1200" i="1" dirty="0">
                <a:solidFill>
                  <a:srgbClr val="FF0000"/>
                </a:solidFill>
              </a:rPr>
              <a:t>(sarcleuses et corps-butteurs)</a:t>
            </a:r>
            <a:r>
              <a:rPr lang="fr-FR" sz="1200" dirty="0">
                <a:solidFill>
                  <a:srgbClr val="FF0000"/>
                </a:solidFill>
              </a:rPr>
              <a:t> permettant la réduction de l’usage des herbicides spécifiques </a:t>
            </a:r>
            <a:r>
              <a:rPr lang="fr-FR" sz="1200" b="1" i="1" dirty="0">
                <a:solidFill>
                  <a:srgbClr val="FF0000"/>
                </a:solidFill>
              </a:rPr>
              <a:t>(cf. diapos suivantes).</a:t>
            </a:r>
          </a:p>
          <a:p>
            <a:pPr marL="171450" indent="-171450">
              <a:spcBef>
                <a:spcPts val="1200"/>
              </a:spcBef>
              <a:buFont typeface="Arial" panose="020B0604020202020204" pitchFamily="34" charset="0"/>
              <a:buChar char="•"/>
            </a:pPr>
            <a:r>
              <a:rPr lang="fr-FR" sz="1200" dirty="0"/>
              <a:t>Promouvoir des systèmes avec des </a:t>
            </a:r>
            <a:r>
              <a:rPr lang="fr-FR" sz="1200" b="1" dirty="0"/>
              <a:t>plantes de couverture </a:t>
            </a:r>
            <a:r>
              <a:rPr lang="fr-FR" sz="1200" b="1" i="1" dirty="0">
                <a:solidFill>
                  <a:schemeClr val="tx2">
                    <a:lumMod val="75000"/>
                  </a:schemeClr>
                </a:solidFill>
              </a:rPr>
              <a:t>(</a:t>
            </a:r>
            <a:r>
              <a:rPr lang="fr-FR" sz="1200" b="1" i="1" dirty="0" err="1">
                <a:solidFill>
                  <a:schemeClr val="tx2">
                    <a:lumMod val="75000"/>
                  </a:schemeClr>
                </a:solidFill>
              </a:rPr>
              <a:t>mucuna</a:t>
            </a:r>
            <a:r>
              <a:rPr lang="fr-FR" sz="1200" b="1" i="1" dirty="0">
                <a:solidFill>
                  <a:schemeClr val="tx2">
                    <a:lumMod val="75000"/>
                  </a:schemeClr>
                </a:solidFill>
              </a:rPr>
              <a:t>, niébé fourrager rampant par exemple)</a:t>
            </a:r>
            <a:r>
              <a:rPr lang="fr-FR" sz="1200" i="1" dirty="0">
                <a:solidFill>
                  <a:schemeClr val="tx2">
                    <a:lumMod val="75000"/>
                  </a:schemeClr>
                </a:solidFill>
              </a:rPr>
              <a:t> </a:t>
            </a:r>
            <a:r>
              <a:rPr lang="fr-FR" sz="1200" dirty="0"/>
              <a:t>plus facilement maitrisables avec peu ou pas d’herbicide, à condition de favoriser parallèlement </a:t>
            </a:r>
            <a:r>
              <a:rPr lang="fr-FR" sz="1200" b="1" dirty="0"/>
              <a:t>la sécurisation foncière et la gestion des terroirs </a:t>
            </a:r>
            <a:r>
              <a:rPr lang="fr-FR" sz="1200" dirty="0"/>
              <a:t>permettant une régulation des droits de vaine pâture pour les agro-éleveurs.</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15</a:t>
            </a:fld>
            <a:endParaRPr lang="fr-FR"/>
          </a:p>
        </p:txBody>
      </p:sp>
    </p:spTree>
    <p:extLst>
      <p:ext uri="{BB962C8B-B14F-4D97-AF65-F5344CB8AC3E}">
        <p14:creationId xmlns:p14="http://schemas.microsoft.com/office/powerpoint/2010/main" val="214300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91092A-23FB-4724-94EC-28DF911D19CB}" type="slidenum">
              <a:rPr lang="fr-FR" smtClean="0"/>
              <a:t>16</a:t>
            </a:fld>
            <a:endParaRPr lang="fr-FR"/>
          </a:p>
        </p:txBody>
      </p:sp>
    </p:spTree>
    <p:extLst>
      <p:ext uri="{BB962C8B-B14F-4D97-AF65-F5344CB8AC3E}">
        <p14:creationId xmlns:p14="http://schemas.microsoft.com/office/powerpoint/2010/main" val="49226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19ED00A-8DE1-40B2-88B1-E1978CD053EF}"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57211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1A4B348-8570-4391-B138-1AEA239CE02A}"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2779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3C4A71-3B85-4A2A-8F60-F842F6E114CC}"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3622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9B4FA2-BEDC-44B2-86E8-6767BCAEA3C1}"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421322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946B361-FD7F-47A6-9925-B9680209C029}"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24030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300CFD-7500-404C-AD52-E9B42797E5FD}" type="datetime1">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143287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AA7057C-17E3-4C1C-A2C4-6A5BFC906A99}" type="datetime1">
              <a:rPr lang="fr-FR" smtClean="0"/>
              <a:t>17/03/2021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13705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E54BBF0-0595-4B2E-829E-6F722EB48E83}" type="datetime1">
              <a:rPr lang="fr-FR" smtClean="0"/>
              <a:t>17/03/2021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32255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46DB83-2727-40E3-96A5-7F0EEED6FAC4}" type="datetime1">
              <a:rPr lang="fr-FR" smtClean="0"/>
              <a:t>17/03/2021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40891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91B9B1-372D-4F06-859F-2CF91CEBABF5}" type="datetime1">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5432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DB336E-D414-41FB-971D-65997409DBD9}" type="datetime1">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320774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7014-A91C-4B96-8FDC-F773942ED4A6}" type="datetime1">
              <a:rPr lang="fr-FR" smtClean="0"/>
              <a:t>17/03/2021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BFAA6-E7A3-49D0-B000-4F6F964686B8}" type="slidenum">
              <a:rPr lang="fr-FR" smtClean="0"/>
              <a:t>‹N°›</a:t>
            </a:fld>
            <a:endParaRPr lang="fr-FR"/>
          </a:p>
        </p:txBody>
      </p:sp>
    </p:spTree>
    <p:extLst>
      <p:ext uri="{BB962C8B-B14F-4D97-AF65-F5344CB8AC3E}">
        <p14:creationId xmlns:p14="http://schemas.microsoft.com/office/powerpoint/2010/main" val="218180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67079" y="2276872"/>
            <a:ext cx="6048672" cy="1542033"/>
          </a:xfrm>
          <a:solidFill>
            <a:srgbClr val="92D050"/>
          </a:solidFill>
        </p:spPr>
        <p:txBody>
          <a:bodyPr>
            <a:normAutofit/>
          </a:bodyPr>
          <a:lstStyle/>
          <a:p>
            <a:r>
              <a:rPr lang="fr-FR" sz="3600" b="1" dirty="0"/>
              <a:t>Module 4 : Réduction de l’usage des herbicides </a:t>
            </a:r>
            <a:br>
              <a:rPr lang="fr-FR" sz="3600" b="1"/>
            </a:br>
            <a:endParaRPr lang="fr-FR" sz="2000" b="1" dirty="0"/>
          </a:p>
        </p:txBody>
      </p:sp>
      <p:pic>
        <p:nvPicPr>
          <p:cNvPr id="7" name="Image 6" descr="Image associée"/>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1920" y="-20875"/>
            <a:ext cx="2195736" cy="2160000"/>
          </a:xfrm>
          <a:prstGeom prst="rect">
            <a:avLst/>
          </a:prstGeom>
          <a:noFill/>
          <a:ln>
            <a:noFill/>
          </a:ln>
        </p:spPr>
      </p:pic>
      <p:pic>
        <p:nvPicPr>
          <p:cNvPr id="8" name="Image 7" descr="C:\Users\UTILIS~1\AppData\Local\Temp\Herbicide glyphosate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2001" y="-18845"/>
            <a:ext cx="1976120" cy="2160000"/>
          </a:xfrm>
          <a:prstGeom prst="rect">
            <a:avLst/>
          </a:prstGeom>
          <a:noFill/>
          <a:ln>
            <a:noFill/>
          </a:ln>
        </p:spPr>
      </p:pic>
      <p:pic>
        <p:nvPicPr>
          <p:cNvPr id="9" name="Image 8" descr="C:\Users\UTILIS~1\AppData\Local\Temp\Herbicide glyphosate5.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976120" cy="2160000"/>
          </a:xfrm>
          <a:prstGeom prst="rect">
            <a:avLst/>
          </a:prstGeom>
          <a:noFill/>
          <a:ln>
            <a:noFill/>
          </a:ln>
        </p:spPr>
      </p:pic>
      <p:pic>
        <p:nvPicPr>
          <p:cNvPr id="10" name="Image 9" descr="C:\Users\UTILIS~1\AppData\Local\Temp\Herbicide Glyphosate1 Adwuma.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15751" y="-13693"/>
            <a:ext cx="1417955" cy="2160000"/>
          </a:xfrm>
          <a:prstGeom prst="rect">
            <a:avLst/>
          </a:prstGeom>
          <a:noFill/>
          <a:ln>
            <a:noFill/>
          </a:ln>
        </p:spPr>
      </p:pic>
      <p:pic>
        <p:nvPicPr>
          <p:cNvPr id="11" name="Image 10" descr="C:\Users\UTILIS~1\AppData\Local\Temp\Herbicide glyphosate2.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76120" y="-17860"/>
            <a:ext cx="1976120" cy="2160000"/>
          </a:xfrm>
          <a:prstGeom prst="rect">
            <a:avLst/>
          </a:prstGeom>
          <a:noFill/>
          <a:ln>
            <a:noFill/>
          </a:ln>
        </p:spPr>
      </p:pic>
      <p:pic>
        <p:nvPicPr>
          <p:cNvPr id="102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504" y="4122926"/>
            <a:ext cx="2069824"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 11" descr="C:\Users\UTILISATEUR\Desktop\Nord Togo glyphosate.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59295" y="4069700"/>
            <a:ext cx="2065655" cy="2753226"/>
          </a:xfrm>
          <a:prstGeom prst="rect">
            <a:avLst/>
          </a:prstGeom>
          <a:noFill/>
          <a:ln>
            <a:noFill/>
          </a:ln>
        </p:spPr>
      </p:pic>
    </p:spTree>
    <p:extLst>
      <p:ext uri="{BB962C8B-B14F-4D97-AF65-F5344CB8AC3E}">
        <p14:creationId xmlns:p14="http://schemas.microsoft.com/office/powerpoint/2010/main" val="31251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Etat souvent déplorable des outils de TA</a:t>
            </a: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10</a:t>
            </a:fld>
            <a:endParaRPr lang="fr-FR"/>
          </a:p>
        </p:txBody>
      </p:sp>
      <p:pic>
        <p:nvPicPr>
          <p:cNvPr id="5" name="Espace réservé du contenu 4"/>
          <p:cNvPicPr>
            <a:picLocks noGrp="1"/>
          </p:cNvPicPr>
          <p:nvPr>
            <p:ph idx="1"/>
          </p:nvPr>
        </p:nvPicPr>
        <p:blipFill>
          <a:blip r:embed="rId2"/>
          <a:stretch>
            <a:fillRect/>
          </a:stretch>
        </p:blipFill>
        <p:spPr>
          <a:xfrm>
            <a:off x="0" y="3428521"/>
            <a:ext cx="4572638" cy="3429479"/>
          </a:xfrm>
          <a:prstGeom prst="rect">
            <a:avLst/>
          </a:prstGeom>
        </p:spPr>
      </p:pic>
      <p:pic>
        <p:nvPicPr>
          <p:cNvPr id="6" name="Image 5"/>
          <p:cNvPicPr/>
          <p:nvPr/>
        </p:nvPicPr>
        <p:blipFill>
          <a:blip r:embed="rId3"/>
          <a:stretch>
            <a:fillRect/>
          </a:stretch>
        </p:blipFill>
        <p:spPr>
          <a:xfrm>
            <a:off x="0" y="404664"/>
            <a:ext cx="4499992" cy="3456384"/>
          </a:xfrm>
          <a:prstGeom prst="rect">
            <a:avLst/>
          </a:prstGeom>
        </p:spPr>
      </p:pic>
      <p:sp>
        <p:nvSpPr>
          <p:cNvPr id="3" name="ZoneTexte 2"/>
          <p:cNvSpPr txBox="1"/>
          <p:nvPr/>
        </p:nvSpPr>
        <p:spPr>
          <a:xfrm>
            <a:off x="4722529" y="2070001"/>
            <a:ext cx="4225067" cy="2277547"/>
          </a:xfrm>
          <a:prstGeom prst="rect">
            <a:avLst/>
          </a:prstGeom>
          <a:solidFill>
            <a:schemeClr val="bg1">
              <a:lumMod val="85000"/>
            </a:schemeClr>
          </a:solidFill>
          <a:ln>
            <a:solidFill>
              <a:schemeClr val="tx1"/>
            </a:solidFill>
          </a:ln>
        </p:spPr>
        <p:txBody>
          <a:bodyPr wrap="none" rtlCol="0">
            <a:spAutoFit/>
          </a:bodyPr>
          <a:lstStyle/>
          <a:p>
            <a:r>
              <a:rPr lang="fr-FR" b="1" dirty="0"/>
              <a:t>Ces 2 photos proviennent de Kita au Mali </a:t>
            </a:r>
          </a:p>
          <a:p>
            <a:r>
              <a:rPr lang="fr-FR" sz="1600" dirty="0"/>
              <a:t>(outil à dents pour sarcler et semoir </a:t>
            </a:r>
            <a:r>
              <a:rPr lang="fr-FR" sz="1600" dirty="0" err="1"/>
              <a:t>monorang</a:t>
            </a:r>
            <a:r>
              <a:rPr lang="fr-FR" sz="1600" dirty="0"/>
              <a:t>)</a:t>
            </a:r>
          </a:p>
          <a:p>
            <a:endParaRPr lang="fr-FR" b="1" dirty="0"/>
          </a:p>
          <a:p>
            <a:r>
              <a:rPr lang="fr-FR" b="1" dirty="0"/>
              <a:t>L’état des outils de TA est-elle comparable </a:t>
            </a:r>
          </a:p>
          <a:p>
            <a:r>
              <a:rPr lang="fr-FR" b="1" dirty="0"/>
              <a:t>dans votre village ou petite région ?</a:t>
            </a:r>
          </a:p>
          <a:p>
            <a:endParaRPr lang="fr-FR" b="1" dirty="0"/>
          </a:p>
          <a:p>
            <a:r>
              <a:rPr lang="fr-FR" b="1" dirty="0">
                <a:solidFill>
                  <a:srgbClr val="C00000"/>
                </a:solidFill>
              </a:rPr>
              <a:t>Les questions suggérées dans la diapo</a:t>
            </a:r>
          </a:p>
          <a:p>
            <a:r>
              <a:rPr lang="fr-FR" b="1" dirty="0">
                <a:solidFill>
                  <a:srgbClr val="C00000"/>
                </a:solidFill>
              </a:rPr>
              <a:t>suivante permettront d’animer le débat.</a:t>
            </a:r>
          </a:p>
        </p:txBody>
      </p:sp>
    </p:spTree>
    <p:extLst>
      <p:ext uri="{BB962C8B-B14F-4D97-AF65-F5344CB8AC3E}">
        <p14:creationId xmlns:p14="http://schemas.microsoft.com/office/powerpoint/2010/main" val="257667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Thème 2 – Etat de la TA : Débat</a:t>
            </a:r>
          </a:p>
        </p:txBody>
      </p:sp>
      <p:sp>
        <p:nvSpPr>
          <p:cNvPr id="3" name="Espace réservé du contenu 2"/>
          <p:cNvSpPr>
            <a:spLocks noGrp="1"/>
          </p:cNvSpPr>
          <p:nvPr>
            <p:ph idx="1"/>
          </p:nvPr>
        </p:nvSpPr>
        <p:spPr>
          <a:xfrm>
            <a:off x="21778" y="620688"/>
            <a:ext cx="9014717" cy="6120680"/>
          </a:xfrm>
        </p:spPr>
        <p:txBody>
          <a:bodyPr>
            <a:normAutofit lnSpcReduction="10000"/>
          </a:bodyPr>
          <a:lstStyle/>
          <a:p>
            <a:pPr marL="0" indent="0">
              <a:buNone/>
            </a:pPr>
            <a:r>
              <a:rPr lang="fr-FR" sz="2000" b="1" dirty="0"/>
              <a:t>Suite à cette brève présentation de la situation globale de la TA :</a:t>
            </a:r>
            <a:endParaRPr lang="fr-FR" sz="2000" dirty="0"/>
          </a:p>
          <a:p>
            <a:pPr lvl="0">
              <a:spcBef>
                <a:spcPts val="1200"/>
              </a:spcBef>
            </a:pPr>
            <a:r>
              <a:rPr lang="fr-FR" sz="1800" b="1" dirty="0">
                <a:solidFill>
                  <a:schemeClr val="accent1">
                    <a:lumMod val="50000"/>
                  </a:schemeClr>
                </a:solidFill>
              </a:rPr>
              <a:t>Ce qui est mentionné dans les diapos précédentes reflète-t-il votre réalité ?</a:t>
            </a:r>
          </a:p>
          <a:p>
            <a:pPr lvl="0">
              <a:spcBef>
                <a:spcPts val="1200"/>
              </a:spcBef>
            </a:pPr>
            <a:r>
              <a:rPr lang="fr-FR" sz="1800" b="1" dirty="0">
                <a:solidFill>
                  <a:schemeClr val="accent1">
                    <a:lumMod val="50000"/>
                  </a:schemeClr>
                </a:solidFill>
              </a:rPr>
              <a:t>Quels sont les animaux et les outils de TA les plus fréquemment utilisés chez vous ?</a:t>
            </a:r>
          </a:p>
          <a:p>
            <a:pPr lvl="0">
              <a:spcBef>
                <a:spcPts val="1200"/>
              </a:spcBef>
            </a:pPr>
            <a:r>
              <a:rPr lang="fr-FR" sz="1800" b="1" dirty="0">
                <a:solidFill>
                  <a:schemeClr val="accent1">
                    <a:lumMod val="50000"/>
                  </a:schemeClr>
                </a:solidFill>
              </a:rPr>
              <a:t>Quel est la nature et l’état des équipements de binage des cultures ?</a:t>
            </a:r>
          </a:p>
          <a:p>
            <a:pPr lvl="0">
              <a:spcBef>
                <a:spcPts val="1200"/>
              </a:spcBef>
            </a:pPr>
            <a:r>
              <a:rPr lang="fr-FR" sz="1800" b="1" dirty="0">
                <a:solidFill>
                  <a:schemeClr val="accent1">
                    <a:lumMod val="50000"/>
                  </a:schemeClr>
                </a:solidFill>
              </a:rPr>
              <a:t>Quelles sont vos principales difficultés pour l’entretien de ces équipements de TA et l’acquisition des pièces de rechange ?</a:t>
            </a:r>
          </a:p>
          <a:p>
            <a:pPr lvl="0">
              <a:spcBef>
                <a:spcPts val="1200"/>
              </a:spcBef>
            </a:pPr>
            <a:r>
              <a:rPr lang="fr-FR" sz="1800" b="1" dirty="0">
                <a:solidFill>
                  <a:schemeClr val="accent1">
                    <a:lumMod val="50000"/>
                  </a:schemeClr>
                </a:solidFill>
              </a:rPr>
              <a:t>Quelles sont les principales difficultés pour l’entretien des animaux utilisés pour la TA ?</a:t>
            </a:r>
          </a:p>
          <a:p>
            <a:pPr lvl="0">
              <a:spcBef>
                <a:spcPts val="1200"/>
              </a:spcBef>
            </a:pPr>
            <a:r>
              <a:rPr lang="fr-FR" sz="1800" b="1" dirty="0">
                <a:solidFill>
                  <a:schemeClr val="accent1">
                    <a:lumMod val="50000"/>
                  </a:schemeClr>
                </a:solidFill>
              </a:rPr>
              <a:t>Les femmes </a:t>
            </a:r>
            <a:r>
              <a:rPr lang="fr-FR" sz="1800" b="1" dirty="0" err="1">
                <a:solidFill>
                  <a:schemeClr val="accent1">
                    <a:lumMod val="50000"/>
                  </a:schemeClr>
                </a:solidFill>
              </a:rPr>
              <a:t>ont-elles</a:t>
            </a:r>
            <a:r>
              <a:rPr lang="fr-FR" sz="1800" b="1" dirty="0">
                <a:solidFill>
                  <a:schemeClr val="accent1">
                    <a:lumMod val="50000"/>
                  </a:schemeClr>
                </a:solidFill>
              </a:rPr>
              <a:t> accès aux équipements de TA pour le travail de leurs champs ? Si oui, cet accès leur permet-il de réaliser leurs travaux à temps ?</a:t>
            </a:r>
          </a:p>
          <a:p>
            <a:pPr lvl="0">
              <a:spcBef>
                <a:spcPts val="1200"/>
              </a:spcBef>
            </a:pPr>
            <a:r>
              <a:rPr lang="fr-FR" sz="1800" b="1" dirty="0">
                <a:solidFill>
                  <a:schemeClr val="accent1">
                    <a:lumMod val="50000"/>
                  </a:schemeClr>
                </a:solidFill>
              </a:rPr>
              <a:t>Quels équipements de TA seraient les plus motivants pour retenir à la terre les jeunes ruraux ? </a:t>
            </a:r>
          </a:p>
          <a:p>
            <a:pPr lvl="0">
              <a:spcBef>
                <a:spcPts val="1200"/>
              </a:spcBef>
            </a:pPr>
            <a:r>
              <a:rPr lang="fr-FR" sz="1800" b="1" dirty="0">
                <a:solidFill>
                  <a:schemeClr val="accent1">
                    <a:lumMod val="50000"/>
                  </a:schemeClr>
                </a:solidFill>
              </a:rPr>
              <a:t>Quelles seraient au final vos souhaits en matière d’équipements de traction animale ?</a:t>
            </a:r>
          </a:p>
          <a:p>
            <a:pPr marL="714375" indent="-352425">
              <a:spcBef>
                <a:spcPts val="1200"/>
              </a:spcBef>
              <a:buNone/>
            </a:pPr>
            <a:endParaRPr lang="fr-FR" sz="1800" dirty="0">
              <a:solidFill>
                <a:schemeClr val="accent6">
                  <a:lumMod val="50000"/>
                </a:schemeClr>
              </a:solidFill>
            </a:endParaRPr>
          </a:p>
          <a:p>
            <a:pPr marL="180975" indent="0">
              <a:lnSpc>
                <a:spcPct val="110000"/>
              </a:lnSpc>
              <a:spcBef>
                <a:spcPts val="1200"/>
              </a:spcBef>
              <a:buNone/>
            </a:pPr>
            <a:r>
              <a:rPr lang="fr-FR" sz="1800" b="1" dirty="0">
                <a:solidFill>
                  <a:schemeClr val="accent6">
                    <a:lumMod val="50000"/>
                  </a:schemeClr>
                </a:solidFill>
              </a:rPr>
              <a:t>NB : les 2 dernières questions sont importantes. On constate en effet que, dans beaucoup de zones rurales, de nombreux jeunes délaissent les activités agricoles et préfèrent l’orpaillage ou des migrations vers les villes ou même vers l’extérieur du pays. Or, sans un nombre suffisant de jeunes ruraux motivés, le futur de l’agriculture est compromis.</a:t>
            </a:r>
          </a:p>
          <a:p>
            <a:pPr marL="0" indent="0">
              <a:lnSpc>
                <a:spcPct val="110000"/>
              </a:lnSpc>
              <a:buNone/>
            </a:pPr>
            <a:endParaRPr lang="fr-FR" sz="2000" dirty="0">
              <a:solidFill>
                <a:schemeClr val="accent6">
                  <a:lumMod val="50000"/>
                </a:schemeClr>
              </a:solidFill>
            </a:endParaRP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11</a:t>
            </a:fld>
            <a:endParaRPr lang="fr-FR"/>
          </a:p>
        </p:txBody>
      </p:sp>
    </p:spTree>
    <p:extLst>
      <p:ext uri="{BB962C8B-B14F-4D97-AF65-F5344CB8AC3E}">
        <p14:creationId xmlns:p14="http://schemas.microsoft.com/office/powerpoint/2010/main" val="239454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Thème 3 – Motorisation du travail du sol </a:t>
            </a:r>
          </a:p>
        </p:txBody>
      </p:sp>
      <p:sp>
        <p:nvSpPr>
          <p:cNvPr id="3" name="Espace réservé du contenu 2"/>
          <p:cNvSpPr>
            <a:spLocks noGrp="1"/>
          </p:cNvSpPr>
          <p:nvPr>
            <p:ph idx="1"/>
          </p:nvPr>
        </p:nvSpPr>
        <p:spPr>
          <a:xfrm>
            <a:off x="58342" y="548680"/>
            <a:ext cx="9085657" cy="6463493"/>
          </a:xfrm>
        </p:spPr>
        <p:txBody>
          <a:bodyPr>
            <a:normAutofit/>
          </a:bodyPr>
          <a:lstStyle/>
          <a:p>
            <a:pPr marL="0" indent="0">
              <a:buNone/>
            </a:pPr>
            <a:r>
              <a:rPr lang="fr-FR" sz="1800" dirty="0"/>
              <a:t>Le développement du travail du sol motorisé est une réalité incontournable dans </a:t>
            </a:r>
            <a:r>
              <a:rPr lang="fr-FR" sz="1800" dirty="0" err="1"/>
              <a:t>bcp</a:t>
            </a:r>
            <a:r>
              <a:rPr lang="fr-FR" sz="1800" dirty="0"/>
              <a:t> de zones agricoles situées entre les tropiques.</a:t>
            </a:r>
          </a:p>
          <a:p>
            <a:pPr marL="0" indent="0">
              <a:buNone/>
            </a:pPr>
            <a:r>
              <a:rPr lang="fr-FR" sz="1800" dirty="0">
                <a:solidFill>
                  <a:schemeClr val="tx2">
                    <a:lumMod val="75000"/>
                  </a:schemeClr>
                </a:solidFill>
              </a:rPr>
              <a:t>Les photos ci-dessous concernent principalement les zones soudaniennes d’AO. Les tracteurs ont été introduits par :</a:t>
            </a:r>
          </a:p>
          <a:p>
            <a:pPr marL="266700" indent="-257175"/>
            <a:r>
              <a:rPr lang="fr-FR" sz="1800" b="1" dirty="0">
                <a:solidFill>
                  <a:schemeClr val="tx2">
                    <a:lumMod val="75000"/>
                  </a:schemeClr>
                </a:solidFill>
              </a:rPr>
              <a:t>Les filières coton </a:t>
            </a:r>
            <a:r>
              <a:rPr lang="fr-FR" sz="1800" b="1" i="1" dirty="0">
                <a:solidFill>
                  <a:schemeClr val="tx2">
                    <a:lumMod val="75000"/>
                  </a:schemeClr>
                </a:solidFill>
              </a:rPr>
              <a:t>(cf. photo ci-dessous à gauche d’un tracteur </a:t>
            </a:r>
            <a:r>
              <a:rPr lang="fr-FR" sz="1800" b="1" i="1" dirty="0" err="1">
                <a:solidFill>
                  <a:schemeClr val="tx2">
                    <a:lumMod val="75000"/>
                  </a:schemeClr>
                </a:solidFill>
              </a:rPr>
              <a:t>Bouyer</a:t>
            </a:r>
            <a:r>
              <a:rPr lang="fr-FR" sz="1800" b="1" i="1" dirty="0">
                <a:solidFill>
                  <a:schemeClr val="tx2">
                    <a:lumMod val="75000"/>
                  </a:schemeClr>
                </a:solidFill>
              </a:rPr>
              <a:t> monocylindre-1990).</a:t>
            </a:r>
          </a:p>
          <a:p>
            <a:pPr marL="266700" indent="-257175"/>
            <a:r>
              <a:rPr lang="fr-FR" sz="1800" b="1" dirty="0">
                <a:solidFill>
                  <a:schemeClr val="tx2">
                    <a:lumMod val="75000"/>
                  </a:schemeClr>
                </a:solidFill>
              </a:rPr>
              <a:t>Certaines AFDI </a:t>
            </a:r>
            <a:r>
              <a:rPr lang="fr-FR" sz="1800" b="1" i="1" dirty="0">
                <a:solidFill>
                  <a:schemeClr val="tx2">
                    <a:lumMod val="75000"/>
                  </a:schemeClr>
                </a:solidFill>
              </a:rPr>
              <a:t>(vieux mais solides tracteurs venant de France - années 2000).</a:t>
            </a:r>
          </a:p>
          <a:p>
            <a:pPr marL="266700" indent="-257175"/>
            <a:r>
              <a:rPr lang="fr-FR" sz="1800" b="1" dirty="0">
                <a:solidFill>
                  <a:schemeClr val="tx2">
                    <a:lumMod val="75000"/>
                  </a:schemeClr>
                </a:solidFill>
              </a:rPr>
              <a:t>Diverses coopérations </a:t>
            </a:r>
            <a:r>
              <a:rPr lang="fr-FR" sz="1800" b="1" i="1" dirty="0">
                <a:solidFill>
                  <a:schemeClr val="tx2">
                    <a:lumMod val="75000"/>
                  </a:schemeClr>
                </a:solidFill>
              </a:rPr>
              <a:t>(dont DDC suisse au Bénin).</a:t>
            </a:r>
          </a:p>
          <a:p>
            <a:pPr marL="266700" indent="-257175"/>
            <a:r>
              <a:rPr lang="fr-FR" sz="1800" b="1" dirty="0">
                <a:solidFill>
                  <a:schemeClr val="tx2">
                    <a:lumMod val="75000"/>
                  </a:schemeClr>
                </a:solidFill>
              </a:rPr>
              <a:t>Ces dernières années, plusieurs gouvernements d’AO ont promu des tracteurs chinois et indiens subventionnés.</a:t>
            </a:r>
          </a:p>
          <a:p>
            <a:pPr marL="0" indent="0">
              <a:buNone/>
            </a:pPr>
            <a:endParaRPr lang="fr-FR" sz="800" dirty="0"/>
          </a:p>
          <a:p>
            <a:pPr marL="0" indent="0">
              <a:buNone/>
            </a:pPr>
            <a:r>
              <a:rPr lang="fr-FR" sz="1800" dirty="0"/>
              <a:t>Ces tracteurs </a:t>
            </a:r>
            <a:r>
              <a:rPr lang="fr-FR" sz="1800" b="1" dirty="0"/>
              <a:t>sont presque toujours équipés d’outils à disque et parfois de remorque. </a:t>
            </a:r>
            <a:r>
              <a:rPr lang="fr-FR" sz="1800" dirty="0"/>
              <a:t>Ils sont gérés individuellement </a:t>
            </a:r>
            <a:r>
              <a:rPr lang="fr-FR" sz="1600" i="1" dirty="0"/>
              <a:t>(plus de 30.000 au Nigéria) </a:t>
            </a:r>
            <a:r>
              <a:rPr lang="fr-FR" sz="1800" dirty="0"/>
              <a:t>et parfois en CUMA </a:t>
            </a:r>
            <a:r>
              <a:rPr lang="fr-FR" sz="1600" i="1" dirty="0"/>
              <a:t>(Nord Bénin)</a:t>
            </a:r>
            <a:r>
              <a:rPr lang="fr-FR" sz="1600" dirty="0"/>
              <a:t>.</a:t>
            </a:r>
          </a:p>
          <a:p>
            <a:pPr marL="0" indent="0">
              <a:buNone/>
            </a:pPr>
            <a:r>
              <a:rPr lang="fr-FR" sz="2000" b="1" dirty="0">
                <a:solidFill>
                  <a:srgbClr val="C00000"/>
                </a:solidFill>
              </a:rPr>
              <a:t>Les bilans de l’utilisation des tracteurs semblent contrastés sur les plans </a:t>
            </a:r>
            <a:r>
              <a:rPr lang="fr-FR" sz="2000" b="1" dirty="0" err="1">
                <a:solidFill>
                  <a:srgbClr val="C00000"/>
                </a:solidFill>
              </a:rPr>
              <a:t>agroécologiques</a:t>
            </a:r>
            <a:r>
              <a:rPr lang="fr-FR" sz="2000" b="1" dirty="0">
                <a:solidFill>
                  <a:srgbClr val="C00000"/>
                </a:solidFill>
              </a:rPr>
              <a:t>, sociaux et économiques.  =&gt; </a:t>
            </a:r>
            <a:r>
              <a:rPr lang="fr-FR" sz="2000" b="1" u="sng" dirty="0">
                <a:solidFill>
                  <a:srgbClr val="C00000"/>
                </a:solidFill>
              </a:rPr>
              <a:t>Qu’en pensez-vous ?</a:t>
            </a:r>
          </a:p>
          <a:p>
            <a:pPr marL="0" indent="0">
              <a:buNone/>
            </a:pPr>
            <a:endParaRPr lang="fr-FR" sz="20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12</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9437" y="4990127"/>
            <a:ext cx="3030537" cy="18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1840" y="4990921"/>
            <a:ext cx="2878137" cy="18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UTILISATEUR\Desktop\Mali-Pays Bobo-Tracteur Bouyer-1990 017-réduit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43" y="5003681"/>
            <a:ext cx="3001490" cy="18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4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1800" b="1" dirty="0"/>
              <a:t>Module 4 : Réduction des herbicides - Point de vue des auteurs sur les tracteurs en AO</a:t>
            </a:r>
          </a:p>
        </p:txBody>
      </p:sp>
      <p:sp>
        <p:nvSpPr>
          <p:cNvPr id="3" name="Espace réservé du contenu 2"/>
          <p:cNvSpPr>
            <a:spLocks noGrp="1"/>
          </p:cNvSpPr>
          <p:nvPr>
            <p:ph idx="1"/>
          </p:nvPr>
        </p:nvSpPr>
        <p:spPr>
          <a:xfrm>
            <a:off x="0" y="476672"/>
            <a:ext cx="9144000" cy="6381328"/>
          </a:xfrm>
        </p:spPr>
        <p:txBody>
          <a:bodyPr>
            <a:normAutofit fontScale="92500"/>
          </a:bodyPr>
          <a:lstStyle/>
          <a:p>
            <a:pPr marL="0" indent="0" algn="ctr">
              <a:buNone/>
            </a:pPr>
            <a:r>
              <a:rPr lang="fr-FR" sz="2000" b="1" dirty="0"/>
              <a:t>Point de vue des auteurs</a:t>
            </a:r>
          </a:p>
          <a:p>
            <a:pPr marL="0" indent="0">
              <a:buNone/>
            </a:pPr>
            <a:r>
              <a:rPr lang="fr-FR" sz="2000" dirty="0"/>
              <a:t>Souvent réalisée par des </a:t>
            </a:r>
            <a:r>
              <a:rPr lang="fr-FR" sz="2000" b="1" dirty="0"/>
              <a:t>chauffeurs peu formés</a:t>
            </a:r>
            <a:r>
              <a:rPr lang="fr-FR" sz="2000" dirty="0"/>
              <a:t>, </a:t>
            </a:r>
            <a:r>
              <a:rPr lang="fr-FR" sz="2000" b="1" dirty="0"/>
              <a:t>l’utilisation des tracteurs avec des outils à disques </a:t>
            </a:r>
            <a:r>
              <a:rPr lang="fr-FR" sz="2000" dirty="0"/>
              <a:t>peut entraîner les problèmes écologiques suivants : </a:t>
            </a:r>
          </a:p>
          <a:p>
            <a:pPr marL="180975" lvl="0" indent="-161925">
              <a:lnSpc>
                <a:spcPct val="110000"/>
              </a:lnSpc>
              <a:spcBef>
                <a:spcPts val="600"/>
              </a:spcBef>
            </a:pPr>
            <a:r>
              <a:rPr lang="fr-FR" sz="1800" dirty="0">
                <a:solidFill>
                  <a:schemeClr val="tx2">
                    <a:lumMod val="50000"/>
                  </a:schemeClr>
                </a:solidFill>
              </a:rPr>
              <a:t>Risque d’accroissement de l’</a:t>
            </a:r>
            <a:r>
              <a:rPr lang="fr-FR" sz="1800" b="1" dirty="0">
                <a:solidFill>
                  <a:schemeClr val="tx2">
                    <a:lumMod val="50000"/>
                  </a:schemeClr>
                </a:solidFill>
              </a:rPr>
              <a:t>érosion</a:t>
            </a:r>
            <a:r>
              <a:rPr lang="fr-FR" sz="1800" dirty="0">
                <a:solidFill>
                  <a:schemeClr val="tx2">
                    <a:lumMod val="50000"/>
                  </a:schemeClr>
                </a:solidFill>
              </a:rPr>
              <a:t> compte tenu de l’effet « pulvérisation » et émiettement du sol du aux disques, risque accru par l’abattage des arbres et l’</a:t>
            </a:r>
            <a:r>
              <a:rPr lang="fr-FR" sz="1800" b="1" dirty="0">
                <a:solidFill>
                  <a:schemeClr val="tx2">
                    <a:lumMod val="50000"/>
                  </a:schemeClr>
                </a:solidFill>
              </a:rPr>
              <a:t>essouchage</a:t>
            </a:r>
            <a:r>
              <a:rPr lang="fr-FR" sz="1800" dirty="0">
                <a:solidFill>
                  <a:schemeClr val="tx2">
                    <a:lumMod val="50000"/>
                  </a:schemeClr>
                </a:solidFill>
              </a:rPr>
              <a:t> des parcelles réalisés au préalable pour faciliter le passage du tracteur. </a:t>
            </a:r>
          </a:p>
          <a:p>
            <a:pPr marL="180975" lvl="0" indent="-161925">
              <a:lnSpc>
                <a:spcPct val="110000"/>
              </a:lnSpc>
              <a:spcBef>
                <a:spcPts val="600"/>
              </a:spcBef>
            </a:pPr>
            <a:r>
              <a:rPr lang="fr-FR" sz="1800" dirty="0">
                <a:solidFill>
                  <a:schemeClr val="tx2">
                    <a:lumMod val="50000"/>
                  </a:schemeClr>
                </a:solidFill>
              </a:rPr>
              <a:t>Dans les parcelles de cultures annuelles des zones soudano-sahéliennes d’Afrique, impact négatif de la motorisation sur le </a:t>
            </a:r>
            <a:r>
              <a:rPr lang="fr-FR" sz="1800" b="1" dirty="0">
                <a:solidFill>
                  <a:schemeClr val="tx2">
                    <a:lumMod val="50000"/>
                  </a:schemeClr>
                </a:solidFill>
              </a:rPr>
              <a:t>renouvellement des arbres utiles</a:t>
            </a:r>
            <a:r>
              <a:rPr lang="fr-FR" sz="1800" dirty="0">
                <a:solidFill>
                  <a:schemeClr val="tx2">
                    <a:lumMod val="50000"/>
                  </a:schemeClr>
                </a:solidFill>
              </a:rPr>
              <a:t> </a:t>
            </a:r>
            <a:r>
              <a:rPr lang="fr-FR" sz="1800" i="1" dirty="0">
                <a:solidFill>
                  <a:schemeClr val="tx2">
                    <a:lumMod val="50000"/>
                  </a:schemeClr>
                </a:solidFill>
              </a:rPr>
              <a:t>(Un chauffeur pressé ne verra pas les très jeunes arbres, par exemple les karités et nérés dont la non-régénération est actuellement un vrai problème et il les détruira irrémédiablement).</a:t>
            </a:r>
            <a:r>
              <a:rPr lang="fr-FR" sz="1800" dirty="0">
                <a:solidFill>
                  <a:schemeClr val="tx2">
                    <a:lumMod val="50000"/>
                  </a:schemeClr>
                </a:solidFill>
              </a:rPr>
              <a:t> </a:t>
            </a:r>
          </a:p>
          <a:p>
            <a:pPr marL="180975" lvl="0" indent="-161925">
              <a:lnSpc>
                <a:spcPct val="110000"/>
              </a:lnSpc>
              <a:spcBef>
                <a:spcPts val="600"/>
              </a:spcBef>
            </a:pPr>
            <a:r>
              <a:rPr lang="fr-FR" sz="1800" b="1" dirty="0">
                <a:solidFill>
                  <a:schemeClr val="tx2">
                    <a:lumMod val="50000"/>
                  </a:schemeClr>
                </a:solidFill>
              </a:rPr>
              <a:t>Destruction par les disques des racines des arbres et arbustes</a:t>
            </a:r>
            <a:r>
              <a:rPr lang="fr-FR" sz="1800" dirty="0">
                <a:solidFill>
                  <a:schemeClr val="tx2">
                    <a:lumMod val="50000"/>
                  </a:schemeClr>
                </a:solidFill>
              </a:rPr>
              <a:t>, lesquelles facilitent la récupération de la fertilité des sols lorsque les parcelles cultivées retournent en jachère.</a:t>
            </a:r>
          </a:p>
          <a:p>
            <a:pPr marL="180975" lvl="0" indent="-161925">
              <a:lnSpc>
                <a:spcPct val="110000"/>
              </a:lnSpc>
              <a:spcBef>
                <a:spcPts val="600"/>
              </a:spcBef>
            </a:pPr>
            <a:r>
              <a:rPr lang="fr-FR" sz="1800" b="1" dirty="0">
                <a:solidFill>
                  <a:srgbClr val="C00000"/>
                </a:solidFill>
              </a:rPr>
              <a:t>Vu l’absence d’outils de semis et de binage </a:t>
            </a:r>
            <a:r>
              <a:rPr lang="fr-FR" sz="1800" b="1" u="sng" dirty="0" err="1">
                <a:solidFill>
                  <a:srgbClr val="C00000"/>
                </a:solidFill>
              </a:rPr>
              <a:t>multirangs</a:t>
            </a:r>
            <a:r>
              <a:rPr lang="fr-FR" sz="1800" b="1" u="sng" dirty="0">
                <a:solidFill>
                  <a:srgbClr val="C00000"/>
                </a:solidFill>
              </a:rPr>
              <a:t> </a:t>
            </a:r>
            <a:r>
              <a:rPr lang="fr-FR" sz="1800" dirty="0">
                <a:solidFill>
                  <a:srgbClr val="C00000"/>
                </a:solidFill>
              </a:rPr>
              <a:t>utilisables en TA ou avec tracteurs </a:t>
            </a:r>
            <a:r>
              <a:rPr lang="fr-FR" sz="1700" dirty="0">
                <a:solidFill>
                  <a:srgbClr val="C00000"/>
                </a:solidFill>
              </a:rPr>
              <a:t>(voir diapo suivante)</a:t>
            </a:r>
            <a:r>
              <a:rPr lang="fr-FR" sz="1800" dirty="0">
                <a:solidFill>
                  <a:srgbClr val="C00000"/>
                </a:solidFill>
              </a:rPr>
              <a:t>, les paysans « motorisés » cultivant de grandes superficies ont </a:t>
            </a:r>
            <a:r>
              <a:rPr lang="fr-FR" sz="1800" dirty="0" err="1">
                <a:solidFill>
                  <a:srgbClr val="C00000"/>
                </a:solidFill>
              </a:rPr>
              <a:t>svt</a:t>
            </a:r>
            <a:r>
              <a:rPr lang="fr-FR" sz="1800" dirty="0">
                <a:solidFill>
                  <a:srgbClr val="C00000"/>
                </a:solidFill>
              </a:rPr>
              <a:t> recours aux </a:t>
            </a:r>
            <a:r>
              <a:rPr lang="fr-FR" sz="1800" b="1" dirty="0">
                <a:solidFill>
                  <a:srgbClr val="C00000"/>
                </a:solidFill>
              </a:rPr>
              <a:t>herbicides.</a:t>
            </a:r>
          </a:p>
          <a:p>
            <a:pPr marL="0" indent="0">
              <a:buNone/>
            </a:pPr>
            <a:endParaRPr lang="fr-FR" sz="1200" dirty="0"/>
          </a:p>
          <a:p>
            <a:pPr marL="0" indent="0">
              <a:buNone/>
            </a:pPr>
            <a:r>
              <a:rPr lang="fr-FR" sz="2000" dirty="0"/>
              <a:t>Cette utilisation des tracteurs entraine aussi des </a:t>
            </a:r>
            <a:r>
              <a:rPr lang="fr-FR" sz="2000" b="1" dirty="0"/>
              <a:t>impacts sociaux </a:t>
            </a:r>
            <a:r>
              <a:rPr lang="fr-FR" sz="2000" dirty="0"/>
              <a:t>inquiétants comme : </a:t>
            </a:r>
          </a:p>
          <a:p>
            <a:pPr marL="85725" indent="0">
              <a:lnSpc>
                <a:spcPct val="110000"/>
              </a:lnSpc>
              <a:spcBef>
                <a:spcPts val="600"/>
              </a:spcBef>
              <a:buNone/>
            </a:pPr>
            <a:r>
              <a:rPr lang="fr-FR" sz="1800" dirty="0">
                <a:solidFill>
                  <a:schemeClr val="tx2">
                    <a:lumMod val="75000"/>
                  </a:schemeClr>
                </a:solidFill>
              </a:rPr>
              <a:t>1) </a:t>
            </a:r>
            <a:r>
              <a:rPr lang="fr-FR" sz="1800" dirty="0">
                <a:solidFill>
                  <a:schemeClr val="tx2">
                    <a:lumMod val="50000"/>
                  </a:schemeClr>
                </a:solidFill>
              </a:rPr>
              <a:t>L’agrandissement des superficies cultivées par ceux qui possèdent les tracteurs avec, en parallèle, le </a:t>
            </a:r>
            <a:r>
              <a:rPr lang="fr-FR" sz="1800" b="1" dirty="0">
                <a:solidFill>
                  <a:schemeClr val="tx2">
                    <a:lumMod val="50000"/>
                  </a:schemeClr>
                </a:solidFill>
              </a:rPr>
              <a:t>recours au travail salarié </a:t>
            </a:r>
            <a:r>
              <a:rPr lang="fr-FR" sz="1800" dirty="0">
                <a:solidFill>
                  <a:schemeClr val="tx2">
                    <a:lumMod val="50000"/>
                  </a:schemeClr>
                </a:solidFill>
              </a:rPr>
              <a:t>pour les autres tâches </a:t>
            </a:r>
            <a:r>
              <a:rPr lang="fr-FR" sz="1800" i="1" dirty="0">
                <a:solidFill>
                  <a:schemeClr val="tx2">
                    <a:lumMod val="50000"/>
                  </a:schemeClr>
                </a:solidFill>
              </a:rPr>
              <a:t>(=&gt; </a:t>
            </a:r>
            <a:r>
              <a:rPr lang="fr-FR" sz="1800" b="1" i="1" dirty="0" err="1">
                <a:solidFill>
                  <a:schemeClr val="tx2">
                    <a:lumMod val="50000"/>
                  </a:schemeClr>
                </a:solidFill>
              </a:rPr>
              <a:t>Patronalisation</a:t>
            </a:r>
            <a:r>
              <a:rPr lang="fr-FR" sz="1800" i="1" dirty="0">
                <a:solidFill>
                  <a:schemeClr val="tx2">
                    <a:lumMod val="50000"/>
                  </a:schemeClr>
                </a:solidFill>
              </a:rPr>
              <a:t> de l’agriculture).</a:t>
            </a:r>
          </a:p>
          <a:p>
            <a:pPr marL="85725" indent="0">
              <a:lnSpc>
                <a:spcPct val="110000"/>
              </a:lnSpc>
              <a:spcBef>
                <a:spcPts val="600"/>
              </a:spcBef>
              <a:buNone/>
            </a:pPr>
            <a:r>
              <a:rPr lang="fr-FR" sz="1800" dirty="0">
                <a:solidFill>
                  <a:schemeClr val="tx2">
                    <a:lumMod val="50000"/>
                  </a:schemeClr>
                </a:solidFill>
              </a:rPr>
              <a:t>2) La </a:t>
            </a:r>
            <a:r>
              <a:rPr lang="fr-FR" sz="1800" b="1" dirty="0">
                <a:solidFill>
                  <a:schemeClr val="tx2">
                    <a:lumMod val="50000"/>
                  </a:schemeClr>
                </a:solidFill>
              </a:rPr>
              <a:t>diminution des revenus des femmes </a:t>
            </a:r>
            <a:r>
              <a:rPr lang="fr-FR" sz="1800" dirty="0">
                <a:solidFill>
                  <a:schemeClr val="tx2">
                    <a:lumMod val="50000"/>
                  </a:schemeClr>
                </a:solidFill>
              </a:rPr>
              <a:t>si des arbres tels les </a:t>
            </a:r>
            <a:r>
              <a:rPr lang="fr-FR" sz="1800" b="1" dirty="0">
                <a:solidFill>
                  <a:schemeClr val="tx2">
                    <a:lumMod val="50000"/>
                  </a:schemeClr>
                </a:solidFill>
              </a:rPr>
              <a:t>karités</a:t>
            </a:r>
            <a:r>
              <a:rPr lang="fr-FR" sz="1800" dirty="0">
                <a:solidFill>
                  <a:schemeClr val="tx2">
                    <a:lumMod val="50000"/>
                  </a:schemeClr>
                </a:solidFill>
              </a:rPr>
              <a:t> et nérés sont détruits.</a:t>
            </a:r>
          </a:p>
          <a:p>
            <a:pPr marL="85725" indent="0">
              <a:lnSpc>
                <a:spcPct val="110000"/>
              </a:lnSpc>
              <a:spcBef>
                <a:spcPts val="600"/>
              </a:spcBef>
              <a:buNone/>
            </a:pPr>
            <a:r>
              <a:rPr lang="fr-FR" sz="1800" dirty="0">
                <a:solidFill>
                  <a:schemeClr val="tx2">
                    <a:lumMod val="50000"/>
                  </a:schemeClr>
                </a:solidFill>
              </a:rPr>
              <a:t>3) La déforestation entraîne un </a:t>
            </a:r>
            <a:r>
              <a:rPr lang="fr-FR" sz="1800" b="1" dirty="0">
                <a:solidFill>
                  <a:schemeClr val="tx2">
                    <a:lumMod val="50000"/>
                  </a:schemeClr>
                </a:solidFill>
              </a:rPr>
              <a:t>accroissement du temps de recherche du bois de chauffe</a:t>
            </a:r>
            <a:r>
              <a:rPr lang="fr-FR" sz="1800" dirty="0">
                <a:solidFill>
                  <a:schemeClr val="tx2">
                    <a:lumMod val="50000"/>
                  </a:schemeClr>
                </a:solidFill>
              </a:rPr>
              <a:t>.</a:t>
            </a:r>
          </a:p>
        </p:txBody>
      </p:sp>
      <p:sp>
        <p:nvSpPr>
          <p:cNvPr id="4" name="Espace réservé du numéro de diapositive 3"/>
          <p:cNvSpPr>
            <a:spLocks noGrp="1"/>
          </p:cNvSpPr>
          <p:nvPr>
            <p:ph type="sldNum" sz="quarter" idx="12"/>
          </p:nvPr>
        </p:nvSpPr>
        <p:spPr>
          <a:xfrm>
            <a:off x="8604448" y="6356350"/>
            <a:ext cx="360040" cy="365125"/>
          </a:xfrm>
        </p:spPr>
        <p:txBody>
          <a:bodyPr/>
          <a:lstStyle/>
          <a:p>
            <a:fld id="{CCABFAA6-E7A3-49D0-B000-4F6F964686B8}" type="slidenum">
              <a:rPr lang="fr-FR" smtClean="0"/>
              <a:t>13</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92896"/>
            <a:ext cx="9108504" cy="1431032"/>
          </a:xfrm>
          <a:solidFill>
            <a:srgbClr val="92D050"/>
          </a:solidFill>
          <a:ln>
            <a:solidFill>
              <a:schemeClr val="tx1"/>
            </a:solidFill>
          </a:ln>
        </p:spPr>
        <p:txBody>
          <a:bodyPr>
            <a:noAutofit/>
          </a:bodyPr>
          <a:lstStyle/>
          <a:p>
            <a:r>
              <a:rPr lang="fr-FR" sz="2400" b="1" dirty="0">
                <a:solidFill>
                  <a:schemeClr val="tx2">
                    <a:lumMod val="75000"/>
                  </a:schemeClr>
                </a:solidFill>
              </a:rPr>
              <a:t>Thème 4 : Identifier et promouvoir des alternatives aux herbicides dangereux et des options de mécanisation permettant une significative réduction de l’usage des herbicides - B</a:t>
            </a:r>
            <a:endParaRPr lang="fr-FR" sz="2400" dirty="0"/>
          </a:p>
        </p:txBody>
      </p:sp>
      <p:sp>
        <p:nvSpPr>
          <p:cNvPr id="3" name="Espace réservé du numéro de diapositive 2"/>
          <p:cNvSpPr>
            <a:spLocks noGrp="1"/>
          </p:cNvSpPr>
          <p:nvPr>
            <p:ph type="sldNum" sz="quarter" idx="12"/>
          </p:nvPr>
        </p:nvSpPr>
        <p:spPr/>
        <p:txBody>
          <a:bodyPr/>
          <a:lstStyle/>
          <a:p>
            <a:fld id="{CCABFAA6-E7A3-49D0-B000-4F6F964686B8}" type="slidenum">
              <a:rPr lang="fr-FR" smtClean="0"/>
              <a:t>14</a:t>
            </a:fld>
            <a:endParaRPr lang="fr-FR"/>
          </a:p>
        </p:txBody>
      </p:sp>
    </p:spTree>
    <p:extLst>
      <p:ext uri="{BB962C8B-B14F-4D97-AF65-F5344CB8AC3E}">
        <p14:creationId xmlns:p14="http://schemas.microsoft.com/office/powerpoint/2010/main" val="354727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683890"/>
          </a:xfrm>
          <a:solidFill>
            <a:srgbClr val="92D050"/>
          </a:solidFill>
        </p:spPr>
        <p:txBody>
          <a:bodyPr>
            <a:noAutofit/>
          </a:bodyPr>
          <a:lstStyle/>
          <a:p>
            <a:r>
              <a:rPr lang="fr-FR" sz="2000" b="1" dirty="0"/>
              <a:t>Module 4 – Thème 4 – Alternatives</a:t>
            </a:r>
            <a:br>
              <a:rPr lang="fr-FR" sz="2000" b="1" dirty="0"/>
            </a:br>
            <a:r>
              <a:rPr lang="fr-FR" sz="2000" b="1" dirty="0"/>
              <a:t>Que faire pour réduire l’utilisation des herbicides dans le Nord Cameroun ?</a:t>
            </a:r>
          </a:p>
        </p:txBody>
      </p:sp>
      <p:sp>
        <p:nvSpPr>
          <p:cNvPr id="3" name="Espace réservé du contenu 2"/>
          <p:cNvSpPr>
            <a:spLocks noGrp="1"/>
          </p:cNvSpPr>
          <p:nvPr>
            <p:ph idx="1"/>
          </p:nvPr>
        </p:nvSpPr>
        <p:spPr>
          <a:xfrm>
            <a:off x="107504" y="836712"/>
            <a:ext cx="8928992" cy="5904656"/>
          </a:xfrm>
        </p:spPr>
        <p:txBody>
          <a:bodyPr>
            <a:normAutofit/>
          </a:bodyPr>
          <a:lstStyle/>
          <a:p>
            <a:pPr marL="0" indent="0">
              <a:buNone/>
            </a:pPr>
            <a:r>
              <a:rPr lang="fr-FR" sz="1800" b="1" dirty="0"/>
              <a:t>Réduction de l’usage des herbicides ne pourra se faire que par pallier,</a:t>
            </a:r>
            <a:r>
              <a:rPr lang="fr-FR" sz="1800" dirty="0"/>
              <a:t> dans une logique de transition : </a:t>
            </a:r>
            <a:r>
              <a:rPr lang="fr-FR" sz="1800" dirty="0">
                <a:sym typeface="Wingdings" panose="05000000000000000000" pitchFamily="2" charset="2"/>
              </a:rPr>
              <a:t> </a:t>
            </a:r>
            <a:r>
              <a:rPr lang="fr-FR" sz="1800" b="1" dirty="0">
                <a:solidFill>
                  <a:srgbClr val="C00000"/>
                </a:solidFill>
                <a:sym typeface="Wingdings" panose="05000000000000000000" pitchFamily="2" charset="2"/>
              </a:rPr>
              <a:t>Recherche de C</a:t>
            </a:r>
            <a:r>
              <a:rPr lang="fr-FR" sz="1800" b="1" dirty="0">
                <a:solidFill>
                  <a:srgbClr val="C00000"/>
                </a:solidFill>
              </a:rPr>
              <a:t>ompromis</a:t>
            </a:r>
            <a:r>
              <a:rPr lang="fr-FR" sz="1800" dirty="0"/>
              <a:t>, en particulier entre les enjeux de conservation des sols et les impacts négatifs sur la santé humaine et la réduction de la biodiversité :</a:t>
            </a:r>
          </a:p>
          <a:p>
            <a:pPr lvl="0">
              <a:spcBef>
                <a:spcPts val="1200"/>
              </a:spcBef>
            </a:pPr>
            <a:r>
              <a:rPr lang="fr-FR" sz="1800" dirty="0"/>
              <a:t>Mieux signaler et documenter les </a:t>
            </a:r>
            <a:r>
              <a:rPr lang="fr-FR" sz="1800" b="1" dirty="0">
                <a:solidFill>
                  <a:srgbClr val="C00000"/>
                </a:solidFill>
              </a:rPr>
              <a:t>risques liés à la généralisation d’herbicides:</a:t>
            </a:r>
            <a:endParaRPr lang="fr-FR" sz="1800" dirty="0"/>
          </a:p>
          <a:p>
            <a:pPr lvl="1">
              <a:spcBef>
                <a:spcPts val="1200"/>
              </a:spcBef>
            </a:pPr>
            <a:r>
              <a:rPr lang="fr-FR" sz="1600" b="1" dirty="0"/>
              <a:t>accidents et problèmes de santé chronique</a:t>
            </a:r>
            <a:endParaRPr lang="fr-FR" sz="1600" dirty="0"/>
          </a:p>
          <a:p>
            <a:pPr lvl="1">
              <a:spcBef>
                <a:spcPts val="1200"/>
              </a:spcBef>
            </a:pPr>
            <a:r>
              <a:rPr lang="fr-FR" sz="1600" b="1" dirty="0"/>
              <a:t>pollution des eaux</a:t>
            </a:r>
            <a:r>
              <a:rPr lang="fr-FR" sz="1600" dirty="0"/>
              <a:t> par des résidus d’herbicides </a:t>
            </a:r>
          </a:p>
          <a:p>
            <a:pPr lvl="1">
              <a:spcBef>
                <a:spcPts val="1200"/>
              </a:spcBef>
            </a:pPr>
            <a:r>
              <a:rPr lang="fr-FR" sz="1600" dirty="0"/>
              <a:t>Impact sur la flore et biodiversité en général (résistances, régénération arborée, etc.)</a:t>
            </a:r>
          </a:p>
          <a:p>
            <a:pPr lvl="0">
              <a:spcBef>
                <a:spcPts val="1200"/>
              </a:spcBef>
            </a:pPr>
            <a:r>
              <a:rPr lang="fr-FR" sz="1800" b="1" dirty="0"/>
              <a:t>Proposer aux agriculteurs des matières actives nettement moins toxiques</a:t>
            </a:r>
            <a:r>
              <a:rPr lang="fr-FR" sz="1800" dirty="0"/>
              <a:t> et les inciter à être plus attentifs aux mentions de danger figurant sur les étiquettes des produits commerciaux à base de glyphosate </a:t>
            </a:r>
            <a:r>
              <a:rPr lang="fr-FR" sz="1800" i="1" dirty="0"/>
              <a:t>(attention aux </a:t>
            </a:r>
            <a:r>
              <a:rPr lang="fr-FR" sz="1800" i="1" dirty="0" err="1"/>
              <a:t>co-formulants</a:t>
            </a:r>
            <a:r>
              <a:rPr lang="fr-FR" sz="1800" i="1" dirty="0"/>
              <a:t> !)</a:t>
            </a:r>
            <a:r>
              <a:rPr lang="fr-FR" sz="1800" b="1" i="1" dirty="0"/>
              <a:t>.</a:t>
            </a:r>
            <a:endParaRPr lang="fr-FR" sz="1800" i="1" dirty="0"/>
          </a:p>
          <a:p>
            <a:pPr lvl="0">
              <a:spcBef>
                <a:spcPts val="1200"/>
              </a:spcBef>
            </a:pPr>
            <a:r>
              <a:rPr lang="fr-FR" sz="1800" b="1" dirty="0">
                <a:solidFill>
                  <a:srgbClr val="C00000"/>
                </a:solidFill>
              </a:rPr>
              <a:t>Aider financièrement les agriculteurs à acquérir des équipements de culture attelée</a:t>
            </a:r>
            <a:r>
              <a:rPr lang="fr-FR" sz="1800" dirty="0">
                <a:solidFill>
                  <a:srgbClr val="C00000"/>
                </a:solidFill>
              </a:rPr>
              <a:t> </a:t>
            </a:r>
            <a:r>
              <a:rPr lang="fr-FR" sz="1800" i="1" dirty="0">
                <a:solidFill>
                  <a:srgbClr val="C00000"/>
                </a:solidFill>
              </a:rPr>
              <a:t>(sarcleuses et corps-butteurs)</a:t>
            </a:r>
            <a:r>
              <a:rPr lang="fr-FR" sz="1800" dirty="0">
                <a:solidFill>
                  <a:srgbClr val="C00000"/>
                </a:solidFill>
              </a:rPr>
              <a:t> permettant la réduction de l’usage des herbicides spécifiques </a:t>
            </a:r>
            <a:r>
              <a:rPr lang="fr-FR" sz="1800" b="1" i="1" dirty="0">
                <a:solidFill>
                  <a:srgbClr val="C00000"/>
                </a:solidFill>
              </a:rPr>
              <a:t>(cf. diapos suivantes).</a:t>
            </a:r>
          </a:p>
          <a:p>
            <a:pPr>
              <a:spcBef>
                <a:spcPts val="1200"/>
              </a:spcBef>
            </a:pPr>
            <a:r>
              <a:rPr lang="fr-FR" sz="1800" dirty="0"/>
              <a:t>Promouvoir des systèmes avec des </a:t>
            </a:r>
            <a:r>
              <a:rPr lang="fr-FR" sz="1800" b="1" dirty="0"/>
              <a:t>plantes de couverture </a:t>
            </a:r>
            <a:r>
              <a:rPr lang="fr-FR" sz="1800" b="1" i="1" dirty="0">
                <a:solidFill>
                  <a:schemeClr val="tx2">
                    <a:lumMod val="75000"/>
                  </a:schemeClr>
                </a:solidFill>
              </a:rPr>
              <a:t>(</a:t>
            </a:r>
            <a:r>
              <a:rPr lang="fr-FR" sz="1800" b="1" i="1" dirty="0" err="1">
                <a:solidFill>
                  <a:schemeClr val="tx2">
                    <a:lumMod val="75000"/>
                  </a:schemeClr>
                </a:solidFill>
              </a:rPr>
              <a:t>mucuna</a:t>
            </a:r>
            <a:r>
              <a:rPr lang="fr-FR" sz="1800" b="1" i="1" dirty="0">
                <a:solidFill>
                  <a:schemeClr val="tx2">
                    <a:lumMod val="75000"/>
                  </a:schemeClr>
                </a:solidFill>
              </a:rPr>
              <a:t>, niébé fourrager rampant par exemple)</a:t>
            </a:r>
            <a:r>
              <a:rPr lang="fr-FR" sz="1800" i="1" dirty="0">
                <a:solidFill>
                  <a:schemeClr val="tx2">
                    <a:lumMod val="75000"/>
                  </a:schemeClr>
                </a:solidFill>
              </a:rPr>
              <a:t> </a:t>
            </a:r>
            <a:r>
              <a:rPr lang="fr-FR" sz="1800" dirty="0"/>
              <a:t>plus facilement maitrisables avec peu ou pas d’herbicide, à condition de favoriser parallèlement </a:t>
            </a:r>
            <a:r>
              <a:rPr lang="fr-FR" sz="1800" b="1" dirty="0"/>
              <a:t>la sécurisation foncière et la gestion des terroirs </a:t>
            </a:r>
            <a:r>
              <a:rPr lang="fr-FR" sz="1800" dirty="0"/>
              <a:t>permettant une régulation des droits de vaine pâture pour les agro-éleveurs.</a:t>
            </a:r>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15</a:t>
            </a:fld>
            <a:endParaRPr lang="fr-FR" dirty="0"/>
          </a:p>
        </p:txBody>
      </p:sp>
    </p:spTree>
    <p:extLst>
      <p:ext uri="{BB962C8B-B14F-4D97-AF65-F5344CB8AC3E}">
        <p14:creationId xmlns:p14="http://schemas.microsoft.com/office/powerpoint/2010/main" val="108932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06090"/>
          </a:xfrm>
          <a:solidFill>
            <a:srgbClr val="92D050"/>
          </a:solidFill>
        </p:spPr>
        <p:txBody>
          <a:bodyPr>
            <a:normAutofit/>
          </a:bodyPr>
          <a:lstStyle/>
          <a:p>
            <a:r>
              <a:rPr lang="fr-FR" sz="2000" b="1" dirty="0"/>
              <a:t>Thème 4 – Alternatives (suite) : Les paysans du Nord Togo utilisent rarement des herbicides sélectifs mais ils utilisent deux fois par an le corps-butteur</a:t>
            </a:r>
            <a:endParaRPr lang="fr-FR" sz="2000" dirty="0"/>
          </a:p>
        </p:txBody>
      </p:sp>
      <p:sp>
        <p:nvSpPr>
          <p:cNvPr id="5" name="Espace réservé du texte 4"/>
          <p:cNvSpPr>
            <a:spLocks noGrp="1"/>
          </p:cNvSpPr>
          <p:nvPr>
            <p:ph type="body" sz="quarter" idx="3"/>
          </p:nvPr>
        </p:nvSpPr>
        <p:spPr/>
        <p:txBody>
          <a:bodyPr/>
          <a:lstStyle/>
          <a:p>
            <a:endParaRPr lang="fr-FR" dirty="0"/>
          </a:p>
        </p:txBody>
      </p:sp>
      <p:sp>
        <p:nvSpPr>
          <p:cNvPr id="6" name="Espace réservé du contenu 5"/>
          <p:cNvSpPr>
            <a:spLocks noGrp="1"/>
          </p:cNvSpPr>
          <p:nvPr>
            <p:ph sz="quarter" idx="4"/>
          </p:nvPr>
        </p:nvSpPr>
        <p:spPr>
          <a:xfrm>
            <a:off x="4006957" y="2924944"/>
            <a:ext cx="5137043" cy="4032447"/>
          </a:xfrm>
          <a:solidFill>
            <a:schemeClr val="bg1">
              <a:lumMod val="85000"/>
            </a:schemeClr>
          </a:solidFill>
          <a:ln>
            <a:solidFill>
              <a:schemeClr val="tx1"/>
            </a:solidFill>
          </a:ln>
        </p:spPr>
        <p:txBody>
          <a:bodyPr>
            <a:normAutofit fontScale="92500" lnSpcReduction="10000"/>
          </a:bodyPr>
          <a:lstStyle/>
          <a:p>
            <a:pPr marL="0" indent="0">
              <a:lnSpc>
                <a:spcPct val="110000"/>
              </a:lnSpc>
              <a:spcBef>
                <a:spcPts val="600"/>
              </a:spcBef>
              <a:buNone/>
            </a:pPr>
            <a:r>
              <a:rPr lang="fr-FR" sz="1800" dirty="0"/>
              <a:t>Le </a:t>
            </a:r>
            <a:r>
              <a:rPr lang="fr-FR" sz="1800" b="1" dirty="0"/>
              <a:t>corps-butteur </a:t>
            </a:r>
            <a:r>
              <a:rPr lang="fr-FR" sz="1800" dirty="0"/>
              <a:t>permet de casser le billon de l’année précédente et de construire de nouveaux billons sur lesquels le semis est effectué. Ensuite, un à deux </a:t>
            </a:r>
            <a:r>
              <a:rPr lang="fr-FR" sz="1800" dirty="0" err="1"/>
              <a:t>sarclo</a:t>
            </a:r>
            <a:r>
              <a:rPr lang="fr-FR" sz="1800" dirty="0"/>
              <a:t>-buttages permettent de gérer assez bien les adventices </a:t>
            </a:r>
            <a:r>
              <a:rPr lang="fr-FR" sz="1800" b="1" dirty="0">
                <a:solidFill>
                  <a:schemeClr val="tx2">
                    <a:lumMod val="75000"/>
                  </a:schemeClr>
                </a:solidFill>
              </a:rPr>
              <a:t>et de se passer d’herbicides sélectifs. Selon le sol, les ânes ou les bœufs sont utilisés.</a:t>
            </a:r>
          </a:p>
          <a:p>
            <a:pPr marL="0" indent="0">
              <a:lnSpc>
                <a:spcPct val="110000"/>
              </a:lnSpc>
              <a:spcBef>
                <a:spcPts val="400"/>
              </a:spcBef>
              <a:buNone/>
            </a:pPr>
            <a:r>
              <a:rPr lang="fr-FR" sz="1800" dirty="0"/>
              <a:t>Utilisé en courbes de niveaux, il limite l’érosion.</a:t>
            </a:r>
          </a:p>
          <a:p>
            <a:pPr marL="0" indent="0">
              <a:lnSpc>
                <a:spcPct val="110000"/>
              </a:lnSpc>
              <a:spcBef>
                <a:spcPts val="400"/>
              </a:spcBef>
              <a:buNone/>
            </a:pPr>
            <a:r>
              <a:rPr lang="fr-FR" sz="1800" dirty="0"/>
              <a:t>Les forgerons locaux du Nord Togo savent fabriquer </a:t>
            </a:r>
            <a:r>
              <a:rPr lang="fr-FR" sz="1800" b="1" dirty="0">
                <a:solidFill>
                  <a:schemeClr val="tx2">
                    <a:lumMod val="75000"/>
                  </a:schemeClr>
                </a:solidFill>
              </a:rPr>
              <a:t>des corps-butteurs faciles à transporter et peu coûteux</a:t>
            </a:r>
            <a:r>
              <a:rPr lang="fr-FR" sz="1800" dirty="0"/>
              <a:t>.</a:t>
            </a:r>
          </a:p>
          <a:p>
            <a:pPr marL="0" indent="0">
              <a:lnSpc>
                <a:spcPct val="110000"/>
              </a:lnSpc>
              <a:spcBef>
                <a:spcPts val="400"/>
              </a:spcBef>
              <a:buNone/>
            </a:pPr>
            <a:r>
              <a:rPr lang="fr-FR" sz="1800" dirty="0"/>
              <a:t>Toutefois, cet outil travaille parfois trop profondément et il </a:t>
            </a:r>
            <a:r>
              <a:rPr lang="fr-FR" sz="1800" b="1" dirty="0">
                <a:solidFill>
                  <a:schemeClr val="tx2">
                    <a:lumMod val="75000"/>
                  </a:schemeClr>
                </a:solidFill>
              </a:rPr>
              <a:t>dilue alors la matière organique et induit sa trop rapide dégradation.</a:t>
            </a:r>
          </a:p>
          <a:p>
            <a:pPr marL="0" indent="0">
              <a:lnSpc>
                <a:spcPct val="110000"/>
              </a:lnSpc>
              <a:spcBef>
                <a:spcPts val="400"/>
              </a:spcBef>
              <a:buNone/>
            </a:pPr>
            <a:r>
              <a:rPr lang="fr-FR" sz="1800" dirty="0"/>
              <a:t>La gestion de la </a:t>
            </a:r>
            <a:r>
              <a:rPr lang="fr-FR" sz="1800" b="1" dirty="0"/>
              <a:t>roue de terrage </a:t>
            </a:r>
            <a:r>
              <a:rPr lang="fr-FR" sz="1800" dirty="0"/>
              <a:t>est essentielle pour </a:t>
            </a:r>
            <a:r>
              <a:rPr lang="fr-FR" sz="1800" b="1" dirty="0">
                <a:solidFill>
                  <a:schemeClr val="tx2">
                    <a:lumMod val="75000"/>
                  </a:schemeClr>
                </a:solidFill>
              </a:rPr>
              <a:t>gérer la profondeur de travail.</a:t>
            </a:r>
          </a:p>
        </p:txBody>
      </p:sp>
      <p:sp>
        <p:nvSpPr>
          <p:cNvPr id="7" name="Espace réservé du numéro de diapositive 6"/>
          <p:cNvSpPr>
            <a:spLocks noGrp="1"/>
          </p:cNvSpPr>
          <p:nvPr>
            <p:ph type="sldNum" sz="quarter" idx="12"/>
          </p:nvPr>
        </p:nvSpPr>
        <p:spPr>
          <a:xfrm>
            <a:off x="7027490" y="6492875"/>
            <a:ext cx="2133600" cy="365125"/>
          </a:xfrm>
        </p:spPr>
        <p:txBody>
          <a:bodyPr/>
          <a:lstStyle/>
          <a:p>
            <a:fld id="{CCABFAA6-E7A3-49D0-B000-4F6F964686B8}" type="slidenum">
              <a:rPr lang="fr-FR" smtClean="0"/>
              <a:t>16</a:t>
            </a:fld>
            <a:endParaRPr lang="fr-FR"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3968" y="764704"/>
            <a:ext cx="4391047" cy="208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UTILISATEUR\Desktop\Transport billonneuse Nord Togo recadré.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717032"/>
            <a:ext cx="400695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64704"/>
            <a:ext cx="4006957"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00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360041"/>
          </a:xfrm>
          <a:solidFill>
            <a:srgbClr val="92D050"/>
          </a:solidFill>
        </p:spPr>
        <p:txBody>
          <a:bodyPr>
            <a:noAutofit/>
          </a:bodyPr>
          <a:lstStyle/>
          <a:p>
            <a:r>
              <a:rPr lang="fr-FR" sz="2000" b="1" dirty="0"/>
              <a:t>Thème 4 : Alternatives : Promouvoir un binage mécanique plus performant</a:t>
            </a:r>
          </a:p>
        </p:txBody>
      </p:sp>
      <p:sp>
        <p:nvSpPr>
          <p:cNvPr id="3" name="Espace réservé du contenu 2"/>
          <p:cNvSpPr>
            <a:spLocks noGrp="1"/>
          </p:cNvSpPr>
          <p:nvPr>
            <p:ph idx="1"/>
          </p:nvPr>
        </p:nvSpPr>
        <p:spPr>
          <a:xfrm>
            <a:off x="107504" y="548680"/>
            <a:ext cx="8928992" cy="6120680"/>
          </a:xfrm>
        </p:spPr>
        <p:txBody>
          <a:bodyPr>
            <a:normAutofit/>
          </a:bodyPr>
          <a:lstStyle/>
          <a:p>
            <a:pPr marL="0" indent="0">
              <a:buNone/>
            </a:pPr>
            <a:endParaRPr lang="fr-FR" sz="800" b="1" dirty="0"/>
          </a:p>
          <a:p>
            <a:pPr marL="0" indent="0">
              <a:buNone/>
            </a:pPr>
            <a:r>
              <a:rPr lang="fr-FR" sz="2000" dirty="0"/>
              <a:t>L’utilisation de semoir </a:t>
            </a:r>
            <a:r>
              <a:rPr lang="fr-FR" sz="2000" dirty="0" err="1"/>
              <a:t>multirangs</a:t>
            </a:r>
            <a:r>
              <a:rPr lang="fr-FR" sz="2000" dirty="0"/>
              <a:t> couplée avec des équipements de binage ayant les mêmes écartements permet de détruire les adventices avec une </a:t>
            </a:r>
            <a:r>
              <a:rPr lang="fr-FR" sz="2000" b="1" dirty="0"/>
              <a:t>productivité du travail satisfaisante pouvant être compétitive avec l’application d’herbicides</a:t>
            </a:r>
            <a:r>
              <a:rPr lang="fr-FR" sz="2000" dirty="0"/>
              <a:t>.  </a:t>
            </a:r>
          </a:p>
          <a:p>
            <a:pPr marL="0" indent="0">
              <a:buNone/>
            </a:pPr>
            <a:r>
              <a:rPr lang="fr-FR" sz="2000" b="1" dirty="0"/>
              <a:t>C’est la principale alternative mise en œuvre dans le Monde par les agriculteurs biologiques et par ceux qui souhaitent de passer d’herbicides </a:t>
            </a:r>
            <a:r>
              <a:rPr lang="fr-FR" sz="2000" i="1" dirty="0"/>
              <a:t>(que ce soit de producteurs de céréales, de légumineuses, de vigne ou de maraîchage).</a:t>
            </a:r>
          </a:p>
          <a:p>
            <a:pPr marL="0" indent="0">
              <a:buNone/>
            </a:pPr>
            <a:endParaRPr lang="fr-FR" sz="2000" b="1" dirty="0"/>
          </a:p>
          <a:p>
            <a:pPr marL="0" indent="0">
              <a:buNone/>
            </a:pPr>
            <a:r>
              <a:rPr lang="fr-FR" sz="2000" b="1" dirty="0"/>
              <a:t>Des équipements de binage mécanique en TA sont utilisés au Brésil par des petits paysans </a:t>
            </a:r>
            <a:r>
              <a:rPr lang="fr-FR" sz="2000" i="1" dirty="0"/>
              <a:t>(cf. photo de droite, semoir </a:t>
            </a:r>
            <a:r>
              <a:rPr lang="fr-FR" sz="2000" i="1" dirty="0" err="1"/>
              <a:t>fitarelli</a:t>
            </a:r>
            <a:r>
              <a:rPr lang="fr-FR" sz="2000" i="1" dirty="0"/>
              <a:t>) </a:t>
            </a:r>
            <a:r>
              <a:rPr lang="fr-FR" sz="2000" b="1" dirty="0"/>
              <a:t>et il y a </a:t>
            </a:r>
            <a:r>
              <a:rPr lang="fr-FR" sz="2000" b="1" dirty="0" err="1"/>
              <a:t>qq</a:t>
            </a:r>
            <a:r>
              <a:rPr lang="fr-FR" sz="2000" b="1" dirty="0"/>
              <a:t>  années au Sénégal </a:t>
            </a:r>
            <a:r>
              <a:rPr lang="fr-FR" sz="2000" i="1" dirty="0"/>
              <a:t>(schéma de gauche représentant un </a:t>
            </a:r>
            <a:r>
              <a:rPr lang="fr-FR" sz="2000" i="1" dirty="0" err="1"/>
              <a:t>polyculteur</a:t>
            </a:r>
            <a:r>
              <a:rPr lang="fr-FR" sz="2000" i="1" dirty="0"/>
              <a:t> équipé de 3 rangs pour l’arachide).</a:t>
            </a:r>
          </a:p>
        </p:txBody>
      </p:sp>
      <p:sp>
        <p:nvSpPr>
          <p:cNvPr id="4" name="Espace réservé du numéro de diapositive 3"/>
          <p:cNvSpPr>
            <a:spLocks noGrp="1"/>
          </p:cNvSpPr>
          <p:nvPr>
            <p:ph type="sldNum" sz="quarter" idx="12"/>
          </p:nvPr>
        </p:nvSpPr>
        <p:spPr>
          <a:xfrm>
            <a:off x="7010400" y="6374087"/>
            <a:ext cx="2133600" cy="365125"/>
          </a:xfrm>
        </p:spPr>
        <p:txBody>
          <a:bodyPr/>
          <a:lstStyle/>
          <a:p>
            <a:fld id="{CCABFAA6-E7A3-49D0-B000-4F6F964686B8}" type="slidenum">
              <a:rPr lang="fr-FR" smtClean="0"/>
              <a:t>17</a:t>
            </a:fld>
            <a:endParaRPr lang="fr-FR" dirty="0"/>
          </a:p>
        </p:txBody>
      </p:sp>
      <p:pic>
        <p:nvPicPr>
          <p:cNvPr id="6" name="Image 5" descr="C:\Users\UTILISATEUR\Desktop\polyculteur sénégal -petit.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600" y="3998529"/>
            <a:ext cx="2612826" cy="2520000"/>
          </a:xfrm>
          <a:prstGeom prst="rect">
            <a:avLst/>
          </a:prstGeom>
          <a:noFill/>
          <a:ln>
            <a:noFill/>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4036650"/>
            <a:ext cx="3652676"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4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539874"/>
          </a:xfrm>
          <a:solidFill>
            <a:srgbClr val="92D050"/>
          </a:solidFill>
        </p:spPr>
        <p:txBody>
          <a:bodyPr>
            <a:noAutofit/>
          </a:bodyPr>
          <a:lstStyle/>
          <a:p>
            <a:r>
              <a:rPr lang="fr-FR" sz="2000" b="1" dirty="0"/>
              <a:t>Module 4 : - Thème 4 : Alternatives : Importance du binage mécanique </a:t>
            </a:r>
            <a:r>
              <a:rPr lang="fr-FR" sz="2000" b="1" i="1" dirty="0"/>
              <a:t>(suite)</a:t>
            </a:r>
            <a:br>
              <a:rPr lang="fr-FR" sz="2000" b="1" i="1" dirty="0"/>
            </a:br>
            <a:r>
              <a:rPr lang="fr-FR" sz="1400" b="1" dirty="0"/>
              <a:t>Source http://hippotese.free.fr/blog/index.php/post/2016/05/11/Binage-multirangs-de-precision-avec-le-NeoBucher</a:t>
            </a:r>
          </a:p>
        </p:txBody>
      </p:sp>
      <p:sp>
        <p:nvSpPr>
          <p:cNvPr id="4" name="Espace réservé du numéro de diapositive 3"/>
          <p:cNvSpPr>
            <a:spLocks noGrp="1"/>
          </p:cNvSpPr>
          <p:nvPr>
            <p:ph type="sldNum" sz="quarter" idx="12"/>
          </p:nvPr>
        </p:nvSpPr>
        <p:spPr>
          <a:xfrm>
            <a:off x="8604448" y="6413241"/>
            <a:ext cx="503858" cy="365125"/>
          </a:xfrm>
        </p:spPr>
        <p:txBody>
          <a:bodyPr/>
          <a:lstStyle/>
          <a:p>
            <a:fld id="{CCABFAA6-E7A3-49D0-B000-4F6F964686B8}" type="slidenum">
              <a:rPr lang="fr-FR" smtClean="0"/>
              <a:t>18</a:t>
            </a:fld>
            <a:endParaRPr lang="fr-FR" dirty="0"/>
          </a:p>
        </p:txBody>
      </p:sp>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07504" y="3681008"/>
            <a:ext cx="3360983"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UTILISATEUR\Desktop\NeoBucher-mai-2016-barre-7-outils recadré.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692696"/>
            <a:ext cx="3178026" cy="2880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686309" y="692696"/>
            <a:ext cx="5450851" cy="2554545"/>
          </a:xfrm>
          <a:prstGeom prst="rect">
            <a:avLst/>
          </a:prstGeom>
          <a:solidFill>
            <a:schemeClr val="bg1">
              <a:lumMod val="75000"/>
            </a:schemeClr>
          </a:solidFill>
        </p:spPr>
        <p:txBody>
          <a:bodyPr wrap="none" rtlCol="0">
            <a:spAutoFit/>
          </a:bodyPr>
          <a:lstStyle/>
          <a:p>
            <a:pPr algn="ctr"/>
            <a:r>
              <a:rPr lang="fr-FR" b="1" dirty="0">
                <a:solidFill>
                  <a:srgbClr val="C00000"/>
                </a:solidFill>
              </a:rPr>
              <a:t>Pourquoi faut-il des inter-rangs constants ?</a:t>
            </a:r>
          </a:p>
          <a:p>
            <a:pPr algn="ctr"/>
            <a:r>
              <a:rPr lang="fr-FR" b="1" dirty="0"/>
              <a:t>Binage d’une parcelle d’ail avec un </a:t>
            </a:r>
            <a:r>
              <a:rPr lang="fr-FR" b="1" dirty="0" err="1"/>
              <a:t>NeoBucher</a:t>
            </a:r>
            <a:endParaRPr lang="fr-FR" dirty="0"/>
          </a:p>
          <a:p>
            <a:endParaRPr lang="fr-FR" sz="800" dirty="0"/>
          </a:p>
          <a:p>
            <a:r>
              <a:rPr lang="fr-FR" dirty="0"/>
              <a:t>On note que la distance entre rangs est constante</a:t>
            </a:r>
          </a:p>
          <a:p>
            <a:r>
              <a:rPr lang="fr-FR" dirty="0"/>
              <a:t>et qu’un espace plus large a été laissé pour le passage </a:t>
            </a:r>
          </a:p>
          <a:p>
            <a:r>
              <a:rPr lang="fr-FR" dirty="0"/>
              <a:t>du cheval. Le travail de plantation a donc été très précis.</a:t>
            </a:r>
          </a:p>
          <a:p>
            <a:endParaRPr lang="fr-FR" sz="800" dirty="0"/>
          </a:p>
          <a:p>
            <a:r>
              <a:rPr lang="fr-FR" dirty="0"/>
              <a:t>Cet équipement est assez simple et facile à régler. </a:t>
            </a:r>
          </a:p>
          <a:p>
            <a:r>
              <a:rPr lang="fr-FR" dirty="0"/>
              <a:t>Il permet de biner 4 rangs à la fois ! </a:t>
            </a:r>
          </a:p>
          <a:p>
            <a:r>
              <a:rPr lang="fr-FR" dirty="0"/>
              <a:t>=&gt; Il n’est alors plus nécessaire d’utiliser des herbicides.</a:t>
            </a:r>
          </a:p>
        </p:txBody>
      </p:sp>
      <p:pic>
        <p:nvPicPr>
          <p:cNvPr id="1030" name="Picture 6" descr="C:\Users\UTILISATEUR\Desktop\NeoBuch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944" y="3429000"/>
            <a:ext cx="4320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4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360041"/>
          </a:xfrm>
          <a:solidFill>
            <a:srgbClr val="92D050"/>
          </a:solidFill>
        </p:spPr>
        <p:txBody>
          <a:bodyPr>
            <a:noAutofit/>
          </a:bodyPr>
          <a:lstStyle/>
          <a:p>
            <a:r>
              <a:rPr lang="fr-FR" sz="1800" b="1" dirty="0"/>
              <a:t>Thème 4 : Réduction des herbicides dans l’UE : Désherbage du blé avec une bineuse moderne</a:t>
            </a:r>
          </a:p>
        </p:txBody>
      </p:sp>
      <p:sp>
        <p:nvSpPr>
          <p:cNvPr id="4" name="Espace réservé du numéro de diapositive 3"/>
          <p:cNvSpPr>
            <a:spLocks noGrp="1"/>
          </p:cNvSpPr>
          <p:nvPr>
            <p:ph type="sldNum" sz="quarter" idx="12"/>
          </p:nvPr>
        </p:nvSpPr>
        <p:spPr>
          <a:xfrm>
            <a:off x="7010400" y="6467698"/>
            <a:ext cx="2133600" cy="365125"/>
          </a:xfrm>
        </p:spPr>
        <p:txBody>
          <a:bodyPr/>
          <a:lstStyle/>
          <a:p>
            <a:fld id="{CCABFAA6-E7A3-49D0-B000-4F6F964686B8}" type="slidenum">
              <a:rPr lang="fr-FR" smtClean="0"/>
              <a:t>19</a:t>
            </a:fld>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87524" y="476672"/>
            <a:ext cx="8568952"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5632494"/>
            <a:ext cx="8496944" cy="1169551"/>
          </a:xfrm>
          <a:prstGeom prst="rect">
            <a:avLst/>
          </a:prstGeom>
          <a:solidFill>
            <a:schemeClr val="bg1">
              <a:lumMod val="85000"/>
            </a:schemeClr>
          </a:solidFill>
        </p:spPr>
        <p:txBody>
          <a:bodyPr wrap="square" rtlCol="0">
            <a:spAutoFit/>
          </a:bodyPr>
          <a:lstStyle/>
          <a:p>
            <a:pPr algn="ctr"/>
            <a:r>
              <a:rPr lang="fr-FR" dirty="0"/>
              <a:t>Cette bineuse guidée au laser permet de biner 26 rangs de blé qui ont été semés par un semoir aussi doté de 26 bottes de semis ayant un écartement constant </a:t>
            </a:r>
            <a:r>
              <a:rPr lang="fr-FR" i="1" dirty="0"/>
              <a:t>(sauf pour </a:t>
            </a:r>
          </a:p>
          <a:p>
            <a:pPr algn="ctr"/>
            <a:r>
              <a:rPr lang="fr-FR" i="1" dirty="0"/>
              <a:t>les passages de roue du tracteur). </a:t>
            </a:r>
            <a:r>
              <a:rPr lang="fr-FR" b="1" dirty="0">
                <a:solidFill>
                  <a:srgbClr val="C00000"/>
                </a:solidFill>
              </a:rPr>
              <a:t>Les herbicides ne sont donc pas une fatalité ! </a:t>
            </a:r>
          </a:p>
          <a:p>
            <a:pPr algn="ctr"/>
            <a:r>
              <a:rPr lang="fr-FR" sz="1600" b="1" dirty="0"/>
              <a:t>Toutefois, l’acquisition de tels équipements nécessite des appuis des Etats (crédits bonifiés).</a:t>
            </a:r>
          </a:p>
        </p:txBody>
      </p:sp>
    </p:spTree>
    <p:extLst>
      <p:ext uri="{BB962C8B-B14F-4D97-AF65-F5344CB8AC3E}">
        <p14:creationId xmlns:p14="http://schemas.microsoft.com/office/powerpoint/2010/main" val="216227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Objectifs pédagogiques et thèmes</a:t>
            </a:r>
          </a:p>
        </p:txBody>
      </p:sp>
      <p:sp>
        <p:nvSpPr>
          <p:cNvPr id="3" name="Espace réservé du contenu 2"/>
          <p:cNvSpPr>
            <a:spLocks noGrp="1"/>
          </p:cNvSpPr>
          <p:nvPr>
            <p:ph idx="1"/>
          </p:nvPr>
        </p:nvSpPr>
        <p:spPr>
          <a:xfrm>
            <a:off x="107504" y="620688"/>
            <a:ext cx="9036496" cy="6336704"/>
          </a:xfrm>
        </p:spPr>
        <p:txBody>
          <a:bodyPr>
            <a:normAutofit lnSpcReduction="10000"/>
          </a:bodyPr>
          <a:lstStyle/>
          <a:p>
            <a:pPr marL="0" indent="0">
              <a:buNone/>
            </a:pPr>
            <a:r>
              <a:rPr lang="fr-FR" sz="2000" b="1" dirty="0"/>
              <a:t>Objectif pédagogique : Être en capacité de proposer des améliorations de la mécanisation agricole afin de permettre aux agricultures familiales de réduire fortement leur usage des herbicides.</a:t>
            </a:r>
          </a:p>
          <a:p>
            <a:pPr marL="0" indent="0">
              <a:spcBef>
                <a:spcPts val="1200"/>
              </a:spcBef>
              <a:buNone/>
            </a:pPr>
            <a:r>
              <a:rPr lang="fr-FR" sz="2000" b="1" dirty="0"/>
              <a:t>Ce module se décompose en 4 thèmes :</a:t>
            </a:r>
          </a:p>
          <a:p>
            <a:pPr marL="180975" indent="-180975">
              <a:spcBef>
                <a:spcPts val="1800"/>
              </a:spcBef>
            </a:pPr>
            <a:r>
              <a:rPr lang="fr-FR" sz="2000" b="1" dirty="0"/>
              <a:t>Thème 1</a:t>
            </a:r>
            <a:r>
              <a:rPr lang="fr-FR" sz="2000" dirty="0"/>
              <a:t> : Connaître l’évolution de l’utilisation des herbicides par les paysans de votre région. </a:t>
            </a:r>
          </a:p>
          <a:p>
            <a:pPr marL="180975" indent="-180975">
              <a:spcBef>
                <a:spcPts val="1800"/>
              </a:spcBef>
            </a:pPr>
            <a:r>
              <a:rPr lang="fr-FR" sz="2000" b="1" dirty="0"/>
              <a:t>Thème 2</a:t>
            </a:r>
            <a:r>
              <a:rPr lang="fr-FR" sz="2000" dirty="0"/>
              <a:t> : Connaître l’évolution de l’utilisation de la traction animale (TA) dans votre région et identifier les problèmes rencontrés au niveau de l’entretien et du renouvellement des équipements. Cette TA est-elle performante pour le désherbage ?</a:t>
            </a:r>
          </a:p>
          <a:p>
            <a:pPr marL="180975" indent="-180975">
              <a:spcBef>
                <a:spcPts val="1800"/>
              </a:spcBef>
            </a:pPr>
            <a:r>
              <a:rPr lang="fr-FR" sz="2000" b="1" dirty="0"/>
              <a:t>Thème 3</a:t>
            </a:r>
            <a:r>
              <a:rPr lang="fr-FR" sz="2000" dirty="0"/>
              <a:t> : Analyser les alternatives à la TA proposées aux paysans par les gouvernements et par d’autres acteurs. </a:t>
            </a:r>
          </a:p>
          <a:p>
            <a:pPr marL="180975" indent="-180975">
              <a:spcBef>
                <a:spcPts val="1800"/>
              </a:spcBef>
            </a:pPr>
            <a:r>
              <a:rPr lang="fr-FR" sz="2000" b="1" dirty="0"/>
              <a:t>Thème 4 </a:t>
            </a:r>
            <a:r>
              <a:rPr lang="fr-FR" sz="2000" dirty="0"/>
              <a:t>: Identifier et promouvoir des options de mécanisation permettant une réduction de l’usage des herbicides.</a:t>
            </a:r>
          </a:p>
          <a:p>
            <a:pPr marL="0" indent="0">
              <a:spcBef>
                <a:spcPts val="1200"/>
              </a:spcBef>
              <a:buNone/>
            </a:pPr>
            <a:r>
              <a:rPr lang="fr-FR" sz="2000" b="1" u="sng" dirty="0">
                <a:solidFill>
                  <a:schemeClr val="accent1">
                    <a:lumMod val="75000"/>
                  </a:schemeClr>
                </a:solidFill>
              </a:rPr>
              <a:t>Méthode pédagogique suggérée </a:t>
            </a:r>
            <a:r>
              <a:rPr lang="fr-FR" sz="2000" b="1" dirty="0">
                <a:solidFill>
                  <a:schemeClr val="accent1">
                    <a:lumMod val="75000"/>
                  </a:schemeClr>
                </a:solidFill>
              </a:rPr>
              <a:t>: Pour chacun des thèmes, un constat de la situation sera proposé puis les participants évoqueront les réalités de leur zone d’intervention. Une synthèse sera ensuite esquissée par le groupe.</a:t>
            </a: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2</a:t>
            </a:fld>
            <a:endParaRPr lang="fr-FR"/>
          </a:p>
        </p:txBody>
      </p:sp>
    </p:spTree>
    <p:extLst>
      <p:ext uri="{BB962C8B-B14F-4D97-AF65-F5344CB8AC3E}">
        <p14:creationId xmlns:p14="http://schemas.microsoft.com/office/powerpoint/2010/main" val="66743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611882"/>
          </a:xfrm>
          <a:solidFill>
            <a:srgbClr val="92D050"/>
          </a:solidFill>
        </p:spPr>
        <p:txBody>
          <a:bodyPr>
            <a:noAutofit/>
          </a:bodyPr>
          <a:lstStyle/>
          <a:p>
            <a:r>
              <a:rPr lang="fr-FR" sz="2000" b="1" dirty="0"/>
              <a:t>Thème 4 : Réduction des herbicides dans l’UE : Désherbage de l’orge avec 2 outils </a:t>
            </a:r>
            <a:r>
              <a:rPr lang="fr-FR" sz="2000" i="1" dirty="0"/>
              <a:t>(ferme de J.F. </a:t>
            </a:r>
            <a:r>
              <a:rPr lang="fr-FR" sz="2000" i="1" dirty="0" err="1"/>
              <a:t>Haulon</a:t>
            </a:r>
            <a:r>
              <a:rPr lang="fr-FR" sz="2000" i="1" dirty="0"/>
              <a:t> et V. </a:t>
            </a:r>
            <a:r>
              <a:rPr lang="fr-FR" sz="2000" i="1" dirty="0" err="1"/>
              <a:t>Beauval</a:t>
            </a:r>
            <a:r>
              <a:rPr lang="fr-FR" sz="2000" i="1" dirty="0"/>
              <a:t>  située en Anjou) </a:t>
            </a:r>
            <a:r>
              <a:rPr lang="fr-FR" sz="2000" b="1" dirty="0"/>
              <a:t>– NB : Le tracteur a 30 ans</a:t>
            </a:r>
          </a:p>
        </p:txBody>
      </p:sp>
      <p:sp>
        <p:nvSpPr>
          <p:cNvPr id="4" name="Espace réservé du numéro de diapositive 3"/>
          <p:cNvSpPr>
            <a:spLocks noGrp="1"/>
          </p:cNvSpPr>
          <p:nvPr>
            <p:ph type="sldNum" sz="quarter" idx="12"/>
          </p:nvPr>
        </p:nvSpPr>
        <p:spPr>
          <a:xfrm>
            <a:off x="6876256" y="6381328"/>
            <a:ext cx="2133600" cy="365125"/>
          </a:xfrm>
        </p:spPr>
        <p:txBody>
          <a:bodyPr/>
          <a:lstStyle/>
          <a:p>
            <a:fld id="{CCABFAA6-E7A3-49D0-B000-4F6F964686B8}" type="slidenum">
              <a:rPr lang="fr-FR" smtClean="0">
                <a:solidFill>
                  <a:prstClr val="black">
                    <a:tint val="75000"/>
                  </a:prstClr>
                </a:solidFill>
              </a:rPr>
              <a:pPr/>
              <a:t>20</a:t>
            </a:fld>
            <a:endParaRPr lang="fr-FR">
              <a:solidFill>
                <a:prstClr val="black">
                  <a:tint val="75000"/>
                </a:prstClr>
              </a:solidFill>
            </a:endParaRPr>
          </a:p>
        </p:txBody>
      </p:sp>
      <p:sp>
        <p:nvSpPr>
          <p:cNvPr id="5" name="ZoneTexte 4"/>
          <p:cNvSpPr txBox="1"/>
          <p:nvPr/>
        </p:nvSpPr>
        <p:spPr>
          <a:xfrm>
            <a:off x="467544" y="5301208"/>
            <a:ext cx="8136904" cy="1508105"/>
          </a:xfrm>
          <a:prstGeom prst="rect">
            <a:avLst/>
          </a:prstGeom>
          <a:solidFill>
            <a:schemeClr val="bg1">
              <a:lumMod val="85000"/>
            </a:schemeClr>
          </a:solidFill>
        </p:spPr>
        <p:txBody>
          <a:bodyPr wrap="square" rtlCol="0">
            <a:spAutoFit/>
          </a:bodyPr>
          <a:lstStyle/>
          <a:p>
            <a:pPr algn="ctr"/>
            <a:r>
              <a:rPr lang="fr-FR" dirty="0">
                <a:solidFill>
                  <a:prstClr val="black"/>
                </a:solidFill>
              </a:rPr>
              <a:t>La bineuse guidée à l’œil est située entre les roues du tracteur. Elle permet de biner finement 16 rangs de blé, d’orge ou 12 rangs de lentilles </a:t>
            </a:r>
            <a:r>
              <a:rPr lang="fr-FR" i="1" dirty="0">
                <a:solidFill>
                  <a:prstClr val="black"/>
                </a:solidFill>
              </a:rPr>
              <a:t>(ou 6 rangs de maïs ou de tournesol) </a:t>
            </a:r>
            <a:r>
              <a:rPr lang="fr-FR" dirty="0">
                <a:solidFill>
                  <a:prstClr val="black"/>
                </a:solidFill>
              </a:rPr>
              <a:t>qui ont été semés par un semoir ayant le même inter-rang</a:t>
            </a:r>
            <a:r>
              <a:rPr lang="fr-FR" i="1" dirty="0">
                <a:solidFill>
                  <a:prstClr val="black"/>
                </a:solidFill>
              </a:rPr>
              <a:t>. </a:t>
            </a:r>
            <a:r>
              <a:rPr lang="fr-FR" dirty="0">
                <a:solidFill>
                  <a:prstClr val="black"/>
                </a:solidFill>
              </a:rPr>
              <a:t>La </a:t>
            </a:r>
            <a:r>
              <a:rPr lang="fr-FR" b="1" dirty="0">
                <a:solidFill>
                  <a:prstClr val="black"/>
                </a:solidFill>
              </a:rPr>
              <a:t>herse étrille </a:t>
            </a:r>
            <a:r>
              <a:rPr lang="fr-FR" dirty="0">
                <a:solidFill>
                  <a:prstClr val="black"/>
                </a:solidFill>
              </a:rPr>
              <a:t>de 4,20 m de large complète le travail de la bineuse</a:t>
            </a:r>
            <a:r>
              <a:rPr lang="fr-FR" i="1" dirty="0">
                <a:solidFill>
                  <a:prstClr val="black"/>
                </a:solidFill>
              </a:rPr>
              <a:t>.</a:t>
            </a:r>
          </a:p>
          <a:p>
            <a:pPr algn="ctr"/>
            <a:r>
              <a:rPr lang="fr-FR" sz="2000" b="1" dirty="0">
                <a:solidFill>
                  <a:srgbClr val="C00000"/>
                </a:solidFill>
              </a:rPr>
              <a:t>Les herbicides ne sont donc pas une fatalité ! </a:t>
            </a:r>
            <a:endParaRPr lang="fr-FR" sz="2000" b="1" dirty="0">
              <a:solidFill>
                <a:prstClr val="black"/>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76672" y="908720"/>
            <a:ext cx="8229600" cy="41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4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683890"/>
          </a:xfrm>
          <a:solidFill>
            <a:srgbClr val="92D050"/>
          </a:solidFill>
        </p:spPr>
        <p:txBody>
          <a:bodyPr>
            <a:noAutofit/>
          </a:bodyPr>
          <a:lstStyle/>
          <a:p>
            <a:r>
              <a:rPr lang="fr-FR" sz="1900" b="1" dirty="0"/>
              <a:t>Module 4 : Réduction des herbicides : Mettre en œuvre des alternatives avec un soutien fort des Etats et des organismes de développement </a:t>
            </a:r>
            <a:r>
              <a:rPr lang="fr-FR" sz="1800" i="1" dirty="0"/>
              <a:t>(source du schéma </a:t>
            </a:r>
            <a:r>
              <a:rPr lang="fr-FR" sz="1800" i="1" dirty="0" err="1"/>
              <a:t>Havard</a:t>
            </a:r>
            <a:r>
              <a:rPr lang="fr-FR" sz="1800" i="1" dirty="0"/>
              <a:t> et </a:t>
            </a:r>
            <a:r>
              <a:rPr lang="fr-FR" sz="1800" i="1" dirty="0" err="1"/>
              <a:t>Side</a:t>
            </a:r>
            <a:r>
              <a:rPr lang="fr-FR" sz="1800" i="1" dirty="0"/>
              <a:t>, 2013)</a:t>
            </a:r>
          </a:p>
        </p:txBody>
      </p:sp>
      <p:sp>
        <p:nvSpPr>
          <p:cNvPr id="4" name="Espace réservé du numéro de diapositive 3"/>
          <p:cNvSpPr>
            <a:spLocks noGrp="1"/>
          </p:cNvSpPr>
          <p:nvPr>
            <p:ph type="sldNum" sz="quarter" idx="12"/>
          </p:nvPr>
        </p:nvSpPr>
        <p:spPr>
          <a:xfrm>
            <a:off x="6983314" y="6492875"/>
            <a:ext cx="2133600" cy="365125"/>
          </a:xfrm>
        </p:spPr>
        <p:txBody>
          <a:bodyPr/>
          <a:lstStyle/>
          <a:p>
            <a:fld id="{CCABFAA6-E7A3-49D0-B000-4F6F964686B8}" type="slidenum">
              <a:rPr lang="fr-FR" smtClean="0"/>
              <a:t>21</a:t>
            </a:fld>
            <a:endParaRPr lang="fr-FR" dirty="0"/>
          </a:p>
        </p:txBody>
      </p:sp>
      <p:pic>
        <p:nvPicPr>
          <p:cNvPr id="5" name="Espace réservé du contenu 4"/>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55576" y="804960"/>
            <a:ext cx="7482001" cy="5378267"/>
          </a:xfrm>
          <a:prstGeom prst="rect">
            <a:avLst/>
          </a:prstGeom>
          <a:noFill/>
          <a:ln>
            <a:noFill/>
          </a:ln>
        </p:spPr>
      </p:pic>
      <p:sp>
        <p:nvSpPr>
          <p:cNvPr id="3" name="ZoneTexte 2"/>
          <p:cNvSpPr txBox="1"/>
          <p:nvPr/>
        </p:nvSpPr>
        <p:spPr>
          <a:xfrm>
            <a:off x="0" y="6217383"/>
            <a:ext cx="9250994" cy="646331"/>
          </a:xfrm>
          <a:prstGeom prst="rect">
            <a:avLst/>
          </a:prstGeom>
          <a:noFill/>
        </p:spPr>
        <p:txBody>
          <a:bodyPr wrap="none" rtlCol="0">
            <a:spAutoFit/>
          </a:bodyPr>
          <a:lstStyle/>
          <a:p>
            <a:r>
              <a:rPr lang="fr-FR" b="1" dirty="0">
                <a:solidFill>
                  <a:schemeClr val="tx2">
                    <a:lumMod val="75000"/>
                  </a:schemeClr>
                </a:solidFill>
              </a:rPr>
              <a:t>Il manque dans ce schéma un accès à des </a:t>
            </a:r>
            <a:r>
              <a:rPr lang="fr-FR" b="1" dirty="0">
                <a:solidFill>
                  <a:srgbClr val="C00000"/>
                </a:solidFill>
              </a:rPr>
              <a:t>crédits adaptés pour l'acquisition de matériel agricole </a:t>
            </a:r>
          </a:p>
          <a:p>
            <a:r>
              <a:rPr lang="fr-FR" b="1" dirty="0">
                <a:solidFill>
                  <a:schemeClr val="tx2">
                    <a:lumMod val="75000"/>
                  </a:schemeClr>
                </a:solidFill>
              </a:rPr>
              <a:t>comme par exemple des prêts sur 4 ans ayant un taux d’intérêt peu supérieur à l’inflation.</a:t>
            </a:r>
          </a:p>
        </p:txBody>
      </p:sp>
    </p:spTree>
    <p:extLst>
      <p:ext uri="{BB962C8B-B14F-4D97-AF65-F5344CB8AC3E}">
        <p14:creationId xmlns:p14="http://schemas.microsoft.com/office/powerpoint/2010/main" val="286104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Constat global à débattre</a:t>
            </a:r>
          </a:p>
        </p:txBody>
      </p:sp>
      <p:sp>
        <p:nvSpPr>
          <p:cNvPr id="3" name="Espace réservé du contenu 2"/>
          <p:cNvSpPr>
            <a:spLocks noGrp="1"/>
          </p:cNvSpPr>
          <p:nvPr>
            <p:ph idx="1"/>
          </p:nvPr>
        </p:nvSpPr>
        <p:spPr>
          <a:xfrm>
            <a:off x="0" y="435260"/>
            <a:ext cx="9036496" cy="6422740"/>
          </a:xfrm>
        </p:spPr>
        <p:txBody>
          <a:bodyPr>
            <a:normAutofit/>
          </a:bodyPr>
          <a:lstStyle/>
          <a:p>
            <a:pPr marL="0" indent="0" algn="ctr">
              <a:buNone/>
            </a:pPr>
            <a:r>
              <a:rPr lang="fr-FR" sz="2200" b="1" dirty="0"/>
              <a:t>Constat global correspondant au thème 1 – Exemple Afrique de l’Ouest</a:t>
            </a:r>
          </a:p>
          <a:p>
            <a:pPr marL="457200" indent="-371475">
              <a:spcBef>
                <a:spcPts val="1800"/>
              </a:spcBef>
              <a:buFont typeface="+mj-lt"/>
              <a:buAutoNum type="arabicPeriod"/>
            </a:pPr>
            <a:r>
              <a:rPr lang="fr-FR" sz="2000" dirty="0"/>
              <a:t>Dans </a:t>
            </a:r>
            <a:r>
              <a:rPr lang="fr-FR" sz="2000" dirty="0" err="1"/>
              <a:t>bcp</a:t>
            </a:r>
            <a:r>
              <a:rPr lang="fr-FR" sz="2000" dirty="0"/>
              <a:t> de pays du Sud, depuis le début des années 2000, on observe une </a:t>
            </a:r>
            <a:r>
              <a:rPr lang="fr-FR" sz="2000" b="1" dirty="0"/>
              <a:t>forte augmentation de l’utilisation des herbicides</a:t>
            </a:r>
            <a:r>
              <a:rPr lang="fr-FR" sz="2000" dirty="0"/>
              <a:t> </a:t>
            </a:r>
            <a:r>
              <a:rPr lang="fr-FR" sz="2000" i="1" dirty="0"/>
              <a:t>(voir graphique de la diapo suivante concernant l’Afrique de l’Ouest = AO). </a:t>
            </a:r>
          </a:p>
          <a:p>
            <a:pPr marL="457200" indent="-371475">
              <a:spcBef>
                <a:spcPts val="1800"/>
              </a:spcBef>
              <a:buFont typeface="+mj-lt"/>
              <a:buAutoNum type="arabicPeriod"/>
            </a:pPr>
            <a:r>
              <a:rPr lang="fr-FR" sz="2000" dirty="0"/>
              <a:t>Dans les zones soudaniennes et guinéennes d’AO, les herbicides représenteraient en volume </a:t>
            </a:r>
            <a:r>
              <a:rPr lang="fr-FR" sz="2000" b="1" dirty="0"/>
              <a:t>62%</a:t>
            </a:r>
            <a:r>
              <a:rPr lang="fr-FR" sz="2000" dirty="0"/>
              <a:t> des pesticides utilisés en 2015 et leur utilisation s’est banalisée </a:t>
            </a:r>
            <a:r>
              <a:rPr lang="fr-FR" sz="2000" i="1" dirty="0"/>
              <a:t>(elle est par contre rare dans les zones sahéliennes). </a:t>
            </a:r>
          </a:p>
          <a:p>
            <a:pPr marL="457200" indent="-371475">
              <a:spcBef>
                <a:spcPts val="1800"/>
              </a:spcBef>
              <a:buFont typeface="+mj-lt"/>
              <a:buAutoNum type="arabicPeriod"/>
            </a:pPr>
            <a:r>
              <a:rPr lang="fr-FR" sz="2000" dirty="0"/>
              <a:t>Il s’agit souvent de </a:t>
            </a:r>
            <a:r>
              <a:rPr lang="fr-FR" sz="2000" b="1" dirty="0"/>
              <a:t>vieilles matières actives </a:t>
            </a:r>
            <a:r>
              <a:rPr lang="fr-FR" sz="2000" i="1" dirty="0"/>
              <a:t>(« tombées dans le domaine public ») </a:t>
            </a:r>
            <a:r>
              <a:rPr lang="fr-FR" sz="2000" dirty="0"/>
              <a:t>dont les prix ont fortement baissé comme l’atrazine, le </a:t>
            </a:r>
            <a:r>
              <a:rPr lang="fr-FR" sz="2000" dirty="0" err="1"/>
              <a:t>diuron</a:t>
            </a:r>
            <a:r>
              <a:rPr lang="fr-FR" sz="2000" dirty="0"/>
              <a:t>, le </a:t>
            </a:r>
            <a:r>
              <a:rPr lang="fr-FR" sz="2000" dirty="0" err="1"/>
              <a:t>paraquat</a:t>
            </a:r>
            <a:r>
              <a:rPr lang="fr-FR" sz="2000" dirty="0"/>
              <a:t>, l’</a:t>
            </a:r>
            <a:r>
              <a:rPr lang="fr-FR" sz="2000" dirty="0" err="1"/>
              <a:t>alachlore</a:t>
            </a:r>
            <a:r>
              <a:rPr lang="fr-FR" sz="2000" dirty="0"/>
              <a:t>, le </a:t>
            </a:r>
            <a:r>
              <a:rPr lang="fr-FR" sz="2000" dirty="0" err="1"/>
              <a:t>métolachlore</a:t>
            </a:r>
            <a:r>
              <a:rPr lang="fr-FR" sz="2000" dirty="0"/>
              <a:t>, le glyphosate… </a:t>
            </a:r>
          </a:p>
          <a:p>
            <a:pPr marL="457200" indent="-371475">
              <a:spcBef>
                <a:spcPts val="1800"/>
              </a:spcBef>
              <a:buFont typeface="+mj-lt"/>
              <a:buAutoNum type="arabicPeriod"/>
            </a:pPr>
            <a:r>
              <a:rPr lang="fr-FR" sz="2000" dirty="0"/>
              <a:t>Vu leur </a:t>
            </a:r>
            <a:r>
              <a:rPr lang="fr-FR" sz="2000" b="1" dirty="0"/>
              <a:t>forte toxicité</a:t>
            </a:r>
            <a:r>
              <a:rPr lang="fr-FR" sz="2000" dirty="0"/>
              <a:t>, la plupart de ces matières actives sont, depuis le début des années 2000, interdites dans </a:t>
            </a:r>
            <a:r>
              <a:rPr lang="fr-FR" sz="2000" dirty="0" err="1"/>
              <a:t>bcp</a:t>
            </a:r>
            <a:r>
              <a:rPr lang="fr-FR" sz="2000" dirty="0"/>
              <a:t> de pays développés dont ceux de l’UE </a:t>
            </a:r>
            <a:r>
              <a:rPr lang="fr-FR" sz="2000" i="1" dirty="0">
                <a:solidFill>
                  <a:schemeClr val="tx2"/>
                </a:solidFill>
              </a:rPr>
              <a:t>(=&gt; cf. article de Laurence Caramel, Le Monde, 15 novembre 2019 </a:t>
            </a:r>
            <a:r>
              <a:rPr lang="fr-FR" sz="2000" b="1" i="1" dirty="0">
                <a:solidFill>
                  <a:schemeClr val="tx2"/>
                </a:solidFill>
              </a:rPr>
              <a:t>« L’Afrique risque de devenir un déversoir pour des pesticides bannis d’Europe »</a:t>
            </a:r>
            <a:r>
              <a:rPr lang="fr-FR" sz="2000" i="1" dirty="0">
                <a:solidFill>
                  <a:schemeClr val="tx2"/>
                </a:solidFill>
              </a:rPr>
              <a:t>).</a:t>
            </a:r>
          </a:p>
          <a:p>
            <a:pPr marL="0" indent="0">
              <a:buNone/>
            </a:pPr>
            <a:endParaRPr lang="fr-FR" sz="1800" dirty="0"/>
          </a:p>
          <a:p>
            <a:pPr marL="0" indent="0">
              <a:buNone/>
            </a:pPr>
            <a:endParaRPr lang="fr-FR" sz="2000" dirty="0"/>
          </a:p>
        </p:txBody>
      </p:sp>
      <p:sp>
        <p:nvSpPr>
          <p:cNvPr id="4" name="Espace réservé du numéro de diapositive 3"/>
          <p:cNvSpPr>
            <a:spLocks noGrp="1"/>
          </p:cNvSpPr>
          <p:nvPr>
            <p:ph type="sldNum" sz="quarter" idx="12"/>
          </p:nvPr>
        </p:nvSpPr>
        <p:spPr>
          <a:xfrm>
            <a:off x="8172400" y="6356350"/>
            <a:ext cx="792088" cy="365125"/>
          </a:xfrm>
        </p:spPr>
        <p:txBody>
          <a:bodyPr/>
          <a:lstStyle/>
          <a:p>
            <a:fld id="{CCABFAA6-E7A3-49D0-B000-4F6F964686B8}" type="slidenum">
              <a:rPr lang="fr-FR" smtClean="0"/>
              <a:t>3</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755898"/>
          </a:xfrm>
          <a:solidFill>
            <a:srgbClr val="92D050"/>
          </a:solidFill>
        </p:spPr>
        <p:txBody>
          <a:bodyPr>
            <a:noAutofit/>
          </a:bodyPr>
          <a:lstStyle/>
          <a:p>
            <a:r>
              <a:rPr lang="fr-FR" sz="2000" b="1" dirty="0"/>
              <a:t>Module 4 : </a:t>
            </a:r>
            <a:r>
              <a:rPr lang="fr-FR" sz="2000" dirty="0"/>
              <a:t>Evolution de l’importation de pesticides en Afrique de l’Ouest (FAOSTAT, 2018) – </a:t>
            </a:r>
            <a:r>
              <a:rPr lang="fr-FR" sz="2000" b="1" dirty="0"/>
              <a:t>L’augmentation est surtout imputable aux herbicides</a:t>
            </a:r>
          </a:p>
        </p:txBody>
      </p:sp>
      <p:pic>
        <p:nvPicPr>
          <p:cNvPr id="4" name="Espace réservé du contenu 3"/>
          <p:cNvPicPr>
            <a:picLocks noGrp="1"/>
          </p:cNvPicPr>
          <p:nvPr>
            <p:ph idx="1"/>
          </p:nvPr>
        </p:nvPicPr>
        <p:blipFill rotWithShape="1">
          <a:blip r:embed="rId2" cstate="screen">
            <a:extLst>
              <a:ext uri="{28A0092B-C50C-407E-A947-70E740481C1C}">
                <a14:useLocalDpi xmlns:a14="http://schemas.microsoft.com/office/drawing/2010/main"/>
              </a:ext>
            </a:extLst>
          </a:blip>
          <a:srcRect l="-1" t="8192" r="558" b="5254"/>
          <a:stretch/>
        </p:blipFill>
        <p:spPr bwMode="auto">
          <a:xfrm>
            <a:off x="1403648" y="908720"/>
            <a:ext cx="6336704" cy="5760000"/>
          </a:xfrm>
          <a:prstGeom prst="rect">
            <a:avLst/>
          </a:prstGeom>
          <a:noFill/>
          <a:ln>
            <a:solidFill>
              <a:schemeClr val="tx1"/>
            </a:solid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CABFAA6-E7A3-49D0-B000-4F6F964686B8}" type="slidenum">
              <a:rPr lang="fr-FR" smtClean="0"/>
              <a:t>4</a:t>
            </a:fld>
            <a:endParaRPr lang="fr-FR"/>
          </a:p>
        </p:txBody>
      </p:sp>
    </p:spTree>
    <p:extLst>
      <p:ext uri="{BB962C8B-B14F-4D97-AF65-F5344CB8AC3E}">
        <p14:creationId xmlns:p14="http://schemas.microsoft.com/office/powerpoint/2010/main" val="28610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Constat global à débattre</a:t>
            </a:r>
          </a:p>
        </p:txBody>
      </p:sp>
      <p:sp>
        <p:nvSpPr>
          <p:cNvPr id="3" name="Espace réservé du contenu 2"/>
          <p:cNvSpPr>
            <a:spLocks noGrp="1"/>
          </p:cNvSpPr>
          <p:nvPr>
            <p:ph idx="1"/>
          </p:nvPr>
        </p:nvSpPr>
        <p:spPr>
          <a:xfrm>
            <a:off x="0" y="435260"/>
            <a:ext cx="9036496" cy="6422740"/>
          </a:xfrm>
          <a:ln w="3175">
            <a:solidFill>
              <a:schemeClr val="accent1"/>
            </a:solidFill>
          </a:ln>
        </p:spPr>
        <p:txBody>
          <a:bodyPr>
            <a:normAutofit/>
          </a:bodyPr>
          <a:lstStyle/>
          <a:p>
            <a:pPr marL="0" indent="0" algn="ctr">
              <a:buNone/>
            </a:pPr>
            <a:r>
              <a:rPr lang="fr-FR" sz="2200" b="1" dirty="0"/>
              <a:t>Constat global correspondant au thème 1 – Ex. Afrique de l’Ouest (suite)</a:t>
            </a:r>
          </a:p>
          <a:p>
            <a:pPr marL="457200" indent="-371475">
              <a:spcBef>
                <a:spcPts val="1200"/>
              </a:spcBef>
              <a:buFont typeface="+mj-lt"/>
              <a:buAutoNum type="arabicPeriod" startAt="5"/>
            </a:pPr>
            <a:r>
              <a:rPr lang="fr-FR" sz="2000" dirty="0"/>
              <a:t>Beaucoup d’herbicides achetés par les paysans </a:t>
            </a:r>
            <a:r>
              <a:rPr lang="fr-FR" sz="2000" i="1" dirty="0"/>
              <a:t>(marchés, boutiques locales) </a:t>
            </a:r>
            <a:r>
              <a:rPr lang="fr-FR" sz="2000" dirty="0"/>
              <a:t>ne sont </a:t>
            </a:r>
            <a:r>
              <a:rPr lang="fr-FR" sz="2000" b="1" dirty="0"/>
              <a:t>plus homologués par les autorités nationales ou régionales </a:t>
            </a:r>
            <a:r>
              <a:rPr lang="fr-FR" sz="2000" i="1" dirty="0">
                <a:solidFill>
                  <a:schemeClr val="accent1">
                    <a:lumMod val="75000"/>
                  </a:schemeClr>
                </a:solidFill>
              </a:rPr>
              <a:t>(=&gt; préciser le rôle du Comité Sahélien des Pesticides = CSP). </a:t>
            </a:r>
          </a:p>
          <a:p>
            <a:pPr marL="457200" indent="-371475">
              <a:spcBef>
                <a:spcPts val="1200"/>
              </a:spcBef>
              <a:buFont typeface="+mj-lt"/>
              <a:buAutoNum type="arabicPeriod" startAt="5"/>
            </a:pPr>
            <a:r>
              <a:rPr lang="fr-FR" sz="2000" dirty="0"/>
              <a:t>Certains</a:t>
            </a:r>
            <a:r>
              <a:rPr lang="fr-FR" sz="2000" b="1" dirty="0"/>
              <a:t> « </a:t>
            </a:r>
            <a:r>
              <a:rPr lang="fr-FR" sz="2000" b="1" dirty="0" err="1"/>
              <a:t>co-formulants</a:t>
            </a:r>
            <a:r>
              <a:rPr lang="fr-FR" sz="2000" b="1" dirty="0"/>
              <a:t> ou « surfactants » </a:t>
            </a:r>
            <a:r>
              <a:rPr lang="fr-FR" sz="2000" dirty="0"/>
              <a:t>des pesticides vendus en Afrique sont plus toxiques que les matières actives elles-mêmes </a:t>
            </a:r>
            <a:r>
              <a:rPr lang="fr-FR" sz="2000" i="1" dirty="0">
                <a:solidFill>
                  <a:schemeClr val="tx2"/>
                </a:solidFill>
              </a:rPr>
              <a:t>(cf. la toxicité du « surfactant » POEA contenu dans plusieurs herbicides à base de glyphosate).</a:t>
            </a:r>
          </a:p>
          <a:p>
            <a:pPr marL="457200" indent="-371475">
              <a:spcBef>
                <a:spcPts val="1200"/>
              </a:spcBef>
              <a:buFont typeface="+mj-lt"/>
              <a:buAutoNum type="arabicPeriod" startAt="5"/>
            </a:pPr>
            <a:r>
              <a:rPr lang="fr-FR" sz="2000" dirty="0"/>
              <a:t>Certains herbicides </a:t>
            </a:r>
            <a:r>
              <a:rPr lang="fr-FR" sz="2000" i="1" dirty="0">
                <a:solidFill>
                  <a:schemeClr val="accent1">
                    <a:lumMod val="75000"/>
                  </a:schemeClr>
                </a:solidFill>
              </a:rPr>
              <a:t>(et d’autres pesticides) </a:t>
            </a:r>
            <a:r>
              <a:rPr lang="fr-FR" sz="2000" dirty="0"/>
              <a:t>peuvent être </a:t>
            </a:r>
            <a:r>
              <a:rPr lang="fr-FR" sz="2000" b="1" dirty="0"/>
              <a:t>contrefaits </a:t>
            </a:r>
            <a:r>
              <a:rPr lang="fr-FR" sz="2000" dirty="0"/>
              <a:t>et ne pas contenir les % de matières actives mentionnés sur les étiquettes </a:t>
            </a:r>
            <a:r>
              <a:rPr lang="fr-FR" sz="2000" i="1" dirty="0">
                <a:solidFill>
                  <a:schemeClr val="accent1">
                    <a:lumMod val="75000"/>
                  </a:schemeClr>
                </a:solidFill>
              </a:rPr>
              <a:t>(cf. diverses études au Niger, au Mali, etc…).</a:t>
            </a:r>
          </a:p>
          <a:p>
            <a:pPr marL="0" indent="0">
              <a:buNone/>
            </a:pPr>
            <a:endParaRPr lang="fr-FR" sz="2000" i="1" dirty="0">
              <a:solidFill>
                <a:schemeClr val="accent1">
                  <a:lumMod val="75000"/>
                </a:schemeClr>
              </a:solidFill>
            </a:endParaRPr>
          </a:p>
          <a:p>
            <a:pPr marL="0" indent="0">
              <a:buNone/>
            </a:pPr>
            <a:r>
              <a:rPr lang="fr-FR" sz="2000" dirty="0"/>
              <a:t>Alors que l’Afrique au Sud du Sahara et d’autres pays en développement accroissent leur utilisation de vieux herbicides très toxiques, l’agriculture biologique croît en France, en Autriche </a:t>
            </a:r>
            <a:r>
              <a:rPr lang="fr-FR" sz="2000" i="1" dirty="0"/>
              <a:t>(1/4 des superficies cultivées) </a:t>
            </a:r>
            <a:r>
              <a:rPr lang="fr-FR" sz="2000" dirty="0"/>
              <a:t>et dans </a:t>
            </a:r>
            <a:r>
              <a:rPr lang="fr-FR" sz="2000" dirty="0" err="1"/>
              <a:t>bcp</a:t>
            </a:r>
            <a:r>
              <a:rPr lang="fr-FR" sz="2000" dirty="0"/>
              <a:t> de régions du Monde. </a:t>
            </a:r>
          </a:p>
          <a:p>
            <a:pPr marL="0" indent="0">
              <a:buNone/>
            </a:pPr>
            <a:endParaRPr lang="fr-FR" sz="2000" dirty="0"/>
          </a:p>
          <a:p>
            <a:pPr marL="0" indent="0">
              <a:buNone/>
            </a:pPr>
            <a:r>
              <a:rPr lang="fr-FR" sz="2000" b="1" dirty="0">
                <a:solidFill>
                  <a:srgbClr val="C00000"/>
                </a:solidFill>
              </a:rPr>
              <a:t>Il est donc possible de se passer d’herbicides, du moins si l’on est équipé d’outils performants de désherbage =&gt; Voir les dernières diapos de ce module 4.</a:t>
            </a:r>
          </a:p>
        </p:txBody>
      </p:sp>
      <p:sp>
        <p:nvSpPr>
          <p:cNvPr id="4" name="Espace réservé du numéro de diapositive 3"/>
          <p:cNvSpPr>
            <a:spLocks noGrp="1"/>
          </p:cNvSpPr>
          <p:nvPr>
            <p:ph type="sldNum" sz="quarter" idx="12"/>
          </p:nvPr>
        </p:nvSpPr>
        <p:spPr>
          <a:xfrm>
            <a:off x="8172400" y="6356350"/>
            <a:ext cx="792088" cy="365125"/>
          </a:xfrm>
        </p:spPr>
        <p:txBody>
          <a:bodyPr/>
          <a:lstStyle/>
          <a:p>
            <a:fld id="{CCABFAA6-E7A3-49D0-B000-4F6F964686B8}" type="slidenum">
              <a:rPr lang="fr-FR" smtClean="0"/>
              <a:t>5</a:t>
            </a:fld>
            <a:endParaRPr lang="fr-FR" dirty="0"/>
          </a:p>
        </p:txBody>
      </p:sp>
    </p:spTree>
    <p:extLst>
      <p:ext uri="{BB962C8B-B14F-4D97-AF65-F5344CB8AC3E}">
        <p14:creationId xmlns:p14="http://schemas.microsoft.com/office/powerpoint/2010/main" val="285658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Réduction des herbicides – Thème 1</a:t>
            </a:r>
          </a:p>
        </p:txBody>
      </p:sp>
      <p:sp>
        <p:nvSpPr>
          <p:cNvPr id="3" name="Espace réservé du contenu 2"/>
          <p:cNvSpPr>
            <a:spLocks noGrp="1"/>
          </p:cNvSpPr>
          <p:nvPr>
            <p:ph idx="1"/>
          </p:nvPr>
        </p:nvSpPr>
        <p:spPr>
          <a:xfrm>
            <a:off x="107504" y="620688"/>
            <a:ext cx="8928992" cy="6120680"/>
          </a:xfrm>
        </p:spPr>
        <p:txBody>
          <a:bodyPr>
            <a:normAutofit/>
          </a:bodyPr>
          <a:lstStyle/>
          <a:p>
            <a:pPr marL="0" indent="0">
              <a:buNone/>
            </a:pPr>
            <a:r>
              <a:rPr lang="fr-FR" sz="2000" b="1" dirty="0">
                <a:solidFill>
                  <a:schemeClr val="tx2">
                    <a:lumMod val="75000"/>
                  </a:schemeClr>
                </a:solidFill>
              </a:rPr>
              <a:t>Thème 1 : Connaître l’évolution de l’utilisation des herbicides par les paysans de votre région. </a:t>
            </a:r>
          </a:p>
          <a:p>
            <a:pPr marL="0" indent="0">
              <a:buNone/>
            </a:pPr>
            <a:endParaRPr lang="fr-FR" sz="800" dirty="0"/>
          </a:p>
          <a:p>
            <a:pPr marL="0" indent="0">
              <a:buNone/>
            </a:pPr>
            <a:r>
              <a:rPr lang="fr-FR" sz="2000" dirty="0"/>
              <a:t>La problématique globale résumée dans la diapo 3 est très variable d’une région à l’autre. Aussi, pour adapter la formation, </a:t>
            </a:r>
            <a:r>
              <a:rPr lang="fr-FR" sz="2000" b="1" dirty="0"/>
              <a:t>il est souhaitable</a:t>
            </a:r>
            <a:r>
              <a:rPr lang="fr-FR" sz="2000" dirty="0"/>
              <a:t> </a:t>
            </a:r>
            <a:r>
              <a:rPr lang="fr-FR" sz="2000" b="1" dirty="0"/>
              <a:t>de débattre avec les participants en partant des questions suivantes </a:t>
            </a:r>
            <a:r>
              <a:rPr lang="fr-FR" sz="2000" i="1" dirty="0"/>
              <a:t>(liste indicative)</a:t>
            </a:r>
            <a:r>
              <a:rPr lang="fr-FR" sz="2000" dirty="0"/>
              <a:t> :</a:t>
            </a:r>
          </a:p>
          <a:p>
            <a:pPr lvl="0" indent="-257175">
              <a:spcBef>
                <a:spcPts val="1200"/>
              </a:spcBef>
            </a:pPr>
            <a:r>
              <a:rPr lang="fr-FR" sz="1800" dirty="0"/>
              <a:t>Ce qui est mentionné dans la diapo 3 reflète-t-il votre réalité ?</a:t>
            </a:r>
          </a:p>
          <a:p>
            <a:pPr lvl="0" indent="-257175">
              <a:spcBef>
                <a:spcPts val="1200"/>
              </a:spcBef>
            </a:pPr>
            <a:r>
              <a:rPr lang="fr-FR" sz="1800" dirty="0"/>
              <a:t>Si une forte progression de l’utilisation des herbicides est observée dans votre région, qu’elles en sont </a:t>
            </a:r>
            <a:r>
              <a:rPr lang="fr-FR" sz="1800" b="1" dirty="0"/>
              <a:t>les raisons </a:t>
            </a:r>
            <a:r>
              <a:rPr lang="fr-FR" sz="1800" dirty="0"/>
              <a:t>?</a:t>
            </a:r>
          </a:p>
          <a:p>
            <a:pPr lvl="0" indent="-257175">
              <a:spcBef>
                <a:spcPts val="1200"/>
              </a:spcBef>
            </a:pPr>
            <a:r>
              <a:rPr lang="fr-FR" sz="1800" dirty="0"/>
              <a:t>Sur </a:t>
            </a:r>
            <a:r>
              <a:rPr lang="fr-FR" sz="1800" b="1" dirty="0"/>
              <a:t>quelles cultures </a:t>
            </a:r>
            <a:r>
              <a:rPr lang="fr-FR" sz="1800" dirty="0"/>
              <a:t>des herbicides sont fréquemment utilisés et quels sont les noms des produits et les matières actives les plus souvent employées ? </a:t>
            </a:r>
            <a:r>
              <a:rPr lang="fr-FR" sz="1800" i="1" dirty="0"/>
              <a:t>(applications avant semis ; après semis et avant levée ; après levée)</a:t>
            </a:r>
            <a:r>
              <a:rPr lang="fr-FR" sz="1800" dirty="0"/>
              <a:t> ? </a:t>
            </a:r>
          </a:p>
          <a:p>
            <a:pPr lvl="0" indent="-257175">
              <a:spcBef>
                <a:spcPts val="1200"/>
              </a:spcBef>
            </a:pPr>
            <a:r>
              <a:rPr lang="fr-FR" sz="1800" dirty="0"/>
              <a:t>Que pensent les </a:t>
            </a:r>
            <a:r>
              <a:rPr lang="fr-FR" sz="1800" b="1" dirty="0"/>
              <a:t>femmes</a:t>
            </a:r>
            <a:r>
              <a:rPr lang="fr-FR" sz="1800" dirty="0"/>
              <a:t> de l’utilisation de ces herbicides ?</a:t>
            </a:r>
          </a:p>
          <a:p>
            <a:pPr lvl="0" indent="-257175">
              <a:spcBef>
                <a:spcPts val="1200"/>
              </a:spcBef>
            </a:pPr>
            <a:r>
              <a:rPr lang="fr-FR" sz="1800" dirty="0"/>
              <a:t>Peuvent-elles toujours pratiquer leurs </a:t>
            </a:r>
            <a:r>
              <a:rPr lang="fr-FR" sz="1800" b="1" dirty="0"/>
              <a:t>cultures associées</a:t>
            </a:r>
            <a:r>
              <a:rPr lang="fr-FR" sz="1800" dirty="0"/>
              <a:t> ou la cueillette de certaines plantes comestibles utilisées pour la cuisine ou la pharmacopée ?</a:t>
            </a:r>
          </a:p>
          <a:p>
            <a:pPr indent="-257175">
              <a:spcBef>
                <a:spcPts val="1200"/>
              </a:spcBef>
            </a:pPr>
            <a:r>
              <a:rPr lang="fr-FR" sz="1800" dirty="0"/>
              <a:t>Quels sont les </a:t>
            </a:r>
            <a:r>
              <a:rPr lang="fr-FR" sz="1800" b="1" dirty="0"/>
              <a:t>impacts de ces herbicides sur les jeunes arbres </a:t>
            </a:r>
            <a:r>
              <a:rPr lang="fr-FR" sz="1800" dirty="0"/>
              <a:t>qui sont dans les parcelles ?</a:t>
            </a:r>
          </a:p>
          <a:p>
            <a:pPr indent="-257175">
              <a:spcBef>
                <a:spcPts val="1200"/>
              </a:spcBef>
            </a:pPr>
            <a:r>
              <a:rPr lang="fr-FR" sz="1800" dirty="0"/>
              <a:t>…</a:t>
            </a:r>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6</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Thème 1 : Fort usage d’herbicide au Nord Cameroun</a:t>
            </a:r>
          </a:p>
        </p:txBody>
      </p:sp>
      <p:sp>
        <p:nvSpPr>
          <p:cNvPr id="3" name="Espace réservé du contenu 2"/>
          <p:cNvSpPr>
            <a:spLocks noGrp="1"/>
          </p:cNvSpPr>
          <p:nvPr>
            <p:ph idx="1"/>
          </p:nvPr>
        </p:nvSpPr>
        <p:spPr>
          <a:xfrm>
            <a:off x="107504" y="476672"/>
            <a:ext cx="9036496" cy="6480720"/>
          </a:xfrm>
        </p:spPr>
        <p:txBody>
          <a:bodyPr>
            <a:normAutofit/>
          </a:bodyPr>
          <a:lstStyle/>
          <a:p>
            <a:pPr marL="0" indent="0" algn="ctr">
              <a:buNone/>
            </a:pPr>
            <a:r>
              <a:rPr lang="fr-FR" sz="1800" b="1" dirty="0"/>
              <a:t>Exemple du Nord Cameroun  : L’usage d’herbicides totaux et sélectifs améliore  les revenus des agriculteurs et parfois la conservation des sols mais jusqu’à quand ?</a:t>
            </a:r>
            <a:endParaRPr lang="fr-FR" sz="1800" dirty="0"/>
          </a:p>
          <a:p>
            <a:pPr marL="0" indent="0">
              <a:buNone/>
            </a:pPr>
            <a:r>
              <a:rPr lang="fr-FR" sz="1800" b="1" dirty="0">
                <a:solidFill>
                  <a:srgbClr val="C00000"/>
                </a:solidFill>
              </a:rPr>
              <a:t>Contexte</a:t>
            </a:r>
            <a:r>
              <a:rPr lang="fr-FR" sz="1800" dirty="0"/>
              <a:t>:</a:t>
            </a:r>
          </a:p>
          <a:p>
            <a:pPr marL="0" indent="0">
              <a:buNone/>
            </a:pPr>
            <a:r>
              <a:rPr lang="fr-FR" sz="1800" dirty="0"/>
              <a:t>L’implantation du coton entre en concurrence avec le semis et le désherbage des cultures vivrières </a:t>
            </a:r>
            <a:r>
              <a:rPr lang="fr-FR" sz="1800" i="1" dirty="0"/>
              <a:t>(maïs, sorgho, …). </a:t>
            </a:r>
          </a:p>
          <a:p>
            <a:pPr marL="0" indent="0">
              <a:buNone/>
            </a:pPr>
            <a:r>
              <a:rPr lang="fr-FR" sz="1800" dirty="0"/>
              <a:t>Préparation et entretien tardif des cultures  </a:t>
            </a:r>
            <a:r>
              <a:rPr lang="fr-FR" sz="2400" dirty="0"/>
              <a:t>= </a:t>
            </a:r>
            <a:r>
              <a:rPr lang="fr-FR" sz="1800" dirty="0"/>
              <a:t> ↗enherbement et ↘rendements</a:t>
            </a:r>
          </a:p>
          <a:p>
            <a:pPr>
              <a:buFont typeface="Wingdings" panose="05000000000000000000" pitchFamily="2" charset="2"/>
              <a:buChar char="à"/>
            </a:pPr>
            <a:r>
              <a:rPr lang="fr-FR" sz="1800" dirty="0">
                <a:sym typeface="Wingdings" panose="05000000000000000000" pitchFamily="2" charset="2"/>
              </a:rPr>
              <a:t>a</a:t>
            </a:r>
            <a:r>
              <a:rPr lang="fr-FR" sz="1800" dirty="0"/>
              <a:t>ttrait des herbicides à la fois pour la SODECOTON et pour les paysans en majorité peu équipés en TA</a:t>
            </a:r>
          </a:p>
          <a:p>
            <a:pPr>
              <a:buFont typeface="Wingdings" panose="05000000000000000000" pitchFamily="2" charset="2"/>
              <a:buChar char="à"/>
            </a:pPr>
            <a:r>
              <a:rPr lang="fr-FR" sz="1800" dirty="0"/>
              <a:t>Forte augmentation superficies </a:t>
            </a:r>
            <a:r>
              <a:rPr lang="fr-FR" sz="1800" dirty="0" err="1"/>
              <a:t>herbicidées</a:t>
            </a:r>
            <a:r>
              <a:rPr lang="fr-FR" sz="1800" dirty="0"/>
              <a:t> depuis les années 2000 (baisse des prix de plusieurs herbicides dont le </a:t>
            </a:r>
            <a:r>
              <a:rPr lang="fr-FR" sz="1800" dirty="0">
                <a:solidFill>
                  <a:srgbClr val="C00000"/>
                </a:solidFill>
              </a:rPr>
              <a:t>glyphosate, le paraquat, l’atrazine et le diuron)</a:t>
            </a:r>
            <a:r>
              <a:rPr lang="fr-FR" sz="1800" i="1" dirty="0"/>
              <a:t>.</a:t>
            </a:r>
          </a:p>
          <a:p>
            <a:pPr>
              <a:buFont typeface="Wingdings" panose="05000000000000000000" pitchFamily="2" charset="2"/>
              <a:buChar char="à"/>
            </a:pPr>
            <a:endParaRPr lang="fr-FR" sz="1800" i="1" dirty="0"/>
          </a:p>
          <a:p>
            <a:pPr marL="0" indent="0">
              <a:buNone/>
            </a:pPr>
            <a:r>
              <a:rPr lang="fr-FR" sz="1800" b="1" dirty="0">
                <a:solidFill>
                  <a:srgbClr val="C00000"/>
                </a:solidFill>
              </a:rPr>
              <a:t>Les avantages à court terme du « labour chimique » par rapport au travail du sol:</a:t>
            </a:r>
          </a:p>
          <a:p>
            <a:pPr lvl="0">
              <a:spcBef>
                <a:spcPts val="600"/>
              </a:spcBef>
            </a:pPr>
            <a:r>
              <a:rPr lang="fr-FR" sz="1800" b="1" dirty="0"/>
              <a:t>Réduction du temps d’installation des cultures </a:t>
            </a:r>
            <a:r>
              <a:rPr lang="fr-FR" sz="1800" b="1" i="1" dirty="0">
                <a:solidFill>
                  <a:srgbClr val="0070C0"/>
                </a:solidFill>
              </a:rPr>
              <a:t>(0,9 j/ha contre 3 à 4 j/ha pour le labour). </a:t>
            </a:r>
          </a:p>
          <a:p>
            <a:pPr lvl="0">
              <a:spcBef>
                <a:spcPts val="600"/>
              </a:spcBef>
            </a:pPr>
            <a:r>
              <a:rPr lang="fr-FR" sz="1800" dirty="0"/>
              <a:t>Un contrôle des adventices vivaces grâce au mode d’action systémique du glyphosate.</a:t>
            </a:r>
          </a:p>
          <a:p>
            <a:pPr>
              <a:spcBef>
                <a:spcPts val="600"/>
              </a:spcBef>
            </a:pPr>
            <a:r>
              <a:rPr lang="fr-FR" sz="1800" b="1" dirty="0"/>
              <a:t>Sur certains types de sols, une limitation des risques d’érosion</a:t>
            </a:r>
            <a:r>
              <a:rPr lang="fr-FR" sz="1800" dirty="0"/>
              <a:t>.</a:t>
            </a:r>
          </a:p>
          <a:p>
            <a:pPr marL="0" indent="0">
              <a:spcBef>
                <a:spcPts val="600"/>
              </a:spcBef>
              <a:buNone/>
            </a:pPr>
            <a:endParaRPr lang="fr-FR" sz="1800" dirty="0"/>
          </a:p>
          <a:p>
            <a:pPr marL="0" indent="0">
              <a:spcBef>
                <a:spcPts val="600"/>
              </a:spcBef>
              <a:buNone/>
            </a:pPr>
            <a:r>
              <a:rPr lang="fr-FR" sz="1800" dirty="0"/>
              <a:t>Technique souvent </a:t>
            </a:r>
            <a:r>
              <a:rPr lang="fr-FR" sz="1800" b="1" dirty="0"/>
              <a:t>combinée à l’usage d’herbicides sélectifs comme l’atrazine et le diuron </a:t>
            </a:r>
            <a:r>
              <a:rPr lang="fr-FR" sz="1800" dirty="0"/>
              <a:t>et/ou au recours à des outils de traction animale pour le sarclage et le buttage des cultures. </a:t>
            </a:r>
          </a:p>
          <a:p>
            <a:pPr marL="0" indent="0">
              <a:spcBef>
                <a:spcPts val="600"/>
              </a:spcBef>
              <a:buNone/>
            </a:pPr>
            <a:endParaRPr lang="fr-FR" sz="1800" dirty="0"/>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7</a:t>
            </a:fld>
            <a:endParaRPr lang="fr-FR" dirty="0"/>
          </a:p>
        </p:txBody>
      </p:sp>
    </p:spTree>
    <p:extLst>
      <p:ext uri="{BB962C8B-B14F-4D97-AF65-F5344CB8AC3E}">
        <p14:creationId xmlns:p14="http://schemas.microsoft.com/office/powerpoint/2010/main" val="187844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Thème 1 : Fort usage des herbicides au Nord Cameroun (suite)</a:t>
            </a:r>
          </a:p>
        </p:txBody>
      </p:sp>
      <p:sp>
        <p:nvSpPr>
          <p:cNvPr id="3" name="Espace réservé du contenu 2"/>
          <p:cNvSpPr>
            <a:spLocks noGrp="1"/>
          </p:cNvSpPr>
          <p:nvPr>
            <p:ph idx="1"/>
          </p:nvPr>
        </p:nvSpPr>
        <p:spPr>
          <a:xfrm>
            <a:off x="179512" y="476672"/>
            <a:ext cx="8994973" cy="6336704"/>
          </a:xfrm>
        </p:spPr>
        <p:txBody>
          <a:bodyPr>
            <a:normAutofit/>
          </a:bodyPr>
          <a:lstStyle/>
          <a:p>
            <a:pPr marL="0" indent="0" algn="ctr">
              <a:buNone/>
            </a:pPr>
            <a:r>
              <a:rPr lang="fr-FR" sz="2000" b="1" dirty="0"/>
              <a:t>Pourquoi les paysans du Nord Cameroun utilisent-ils autant d’herbicides ?</a:t>
            </a:r>
          </a:p>
          <a:p>
            <a:pPr marL="0" indent="0">
              <a:buNone/>
            </a:pPr>
            <a:endParaRPr lang="fr-FR" sz="1800" dirty="0"/>
          </a:p>
          <a:p>
            <a:r>
              <a:rPr lang="fr-FR" sz="1800" dirty="0"/>
              <a:t>herbicides = « bœufs des pauvres » </a:t>
            </a:r>
            <a:r>
              <a:rPr lang="fr-FR" sz="1800" dirty="0">
                <a:sym typeface="Wingdings" panose="05000000000000000000" pitchFamily="2" charset="2"/>
              </a:rPr>
              <a:t> </a:t>
            </a:r>
            <a:r>
              <a:rPr lang="fr-FR" sz="1800" dirty="0"/>
              <a:t>implantation à temps et cultiver de plus grandes superficies. </a:t>
            </a:r>
          </a:p>
          <a:p>
            <a:r>
              <a:rPr lang="fr-FR" sz="1800" dirty="0"/>
              <a:t>Coût/ha du traitement herbicide inférieur  à la location d’un attelage (≈1 tiers du coût).</a:t>
            </a:r>
          </a:p>
          <a:p>
            <a:pPr marL="0" indent="0">
              <a:buNone/>
            </a:pPr>
            <a:endParaRPr lang="fr-FR" sz="1800" dirty="0"/>
          </a:p>
          <a:p>
            <a:pPr marL="0" indent="0">
              <a:buNone/>
            </a:pPr>
            <a:r>
              <a:rPr lang="fr-FR" sz="1800" dirty="0"/>
              <a:t>La majorité des agriculteurs seraient conscients des risques liés à l’utilisation des herbicides (Enquêtes - </a:t>
            </a:r>
            <a:r>
              <a:rPr lang="fr-FR" sz="1800" dirty="0" err="1"/>
              <a:t>Olina</a:t>
            </a:r>
            <a:r>
              <a:rPr lang="fr-FR" sz="1800" dirty="0"/>
              <a:t> </a:t>
            </a:r>
            <a:r>
              <a:rPr lang="fr-FR" sz="1800" dirty="0" err="1"/>
              <a:t>Bassala</a:t>
            </a:r>
            <a:r>
              <a:rPr lang="fr-FR" sz="1800" dirty="0"/>
              <a:t> et al., 2010 et 2015),</a:t>
            </a:r>
          </a:p>
          <a:p>
            <a:pPr indent="-257175">
              <a:buFont typeface="Arial" charset="0"/>
              <a:buChar char="•"/>
            </a:pPr>
            <a:r>
              <a:rPr lang="fr-FR" sz="1800" b="1" dirty="0">
                <a:solidFill>
                  <a:schemeClr val="tx2"/>
                </a:solidFill>
              </a:rPr>
              <a:t>Ils connaissent leur nocivité pour les humains</a:t>
            </a:r>
            <a:r>
              <a:rPr lang="fr-FR" sz="1800" dirty="0">
                <a:solidFill>
                  <a:schemeClr val="tx2"/>
                </a:solidFill>
              </a:rPr>
              <a:t>.</a:t>
            </a:r>
          </a:p>
          <a:p>
            <a:pPr indent="-257175">
              <a:buFont typeface="Arial" charset="0"/>
              <a:buChar char="•"/>
            </a:pPr>
            <a:r>
              <a:rPr lang="fr-FR" sz="1800" b="1" dirty="0">
                <a:solidFill>
                  <a:schemeClr val="tx2"/>
                </a:solidFill>
              </a:rPr>
              <a:t>Ils mentionnent également leur nocivité pour les ruminants </a:t>
            </a:r>
            <a:r>
              <a:rPr lang="fr-FR" sz="1800" dirty="0">
                <a:solidFill>
                  <a:schemeClr val="tx2"/>
                </a:solidFill>
              </a:rPr>
              <a:t>lorsque ceux-ci</a:t>
            </a:r>
            <a:r>
              <a:rPr lang="fr-FR" sz="1800" i="1" dirty="0">
                <a:solidFill>
                  <a:schemeClr val="tx2"/>
                </a:solidFill>
              </a:rPr>
              <a:t> </a:t>
            </a:r>
            <a:r>
              <a:rPr lang="fr-FR" sz="1800" dirty="0">
                <a:solidFill>
                  <a:schemeClr val="tx2"/>
                </a:solidFill>
              </a:rPr>
              <a:t>broutent les parcelles fraichement </a:t>
            </a:r>
            <a:r>
              <a:rPr lang="fr-FR" sz="1800" dirty="0" err="1">
                <a:solidFill>
                  <a:schemeClr val="tx2"/>
                </a:solidFill>
              </a:rPr>
              <a:t>herbicidées</a:t>
            </a:r>
            <a:r>
              <a:rPr lang="fr-FR" sz="1800" dirty="0">
                <a:solidFill>
                  <a:schemeClr val="tx2"/>
                </a:solidFill>
              </a:rPr>
              <a:t> </a:t>
            </a:r>
            <a:r>
              <a:rPr lang="fr-FR" sz="1800" i="1" dirty="0">
                <a:solidFill>
                  <a:schemeClr val="tx2"/>
                </a:solidFill>
              </a:rPr>
              <a:t>(lien avec la vaine pâture).</a:t>
            </a:r>
          </a:p>
          <a:p>
            <a:pPr indent="-257175">
              <a:buFont typeface="Arial" charset="0"/>
              <a:buChar char="•"/>
            </a:pPr>
            <a:r>
              <a:rPr lang="fr-FR" sz="1800" b="1" dirty="0">
                <a:solidFill>
                  <a:schemeClr val="tx2"/>
                </a:solidFill>
              </a:rPr>
              <a:t>Ils mentionnent </a:t>
            </a:r>
            <a:r>
              <a:rPr lang="fr-FR" sz="1800" dirty="0">
                <a:solidFill>
                  <a:schemeClr val="tx2"/>
                </a:solidFill>
              </a:rPr>
              <a:t>leur</a:t>
            </a:r>
            <a:r>
              <a:rPr lang="fr-FR" sz="1800" i="1" dirty="0">
                <a:solidFill>
                  <a:schemeClr val="tx2"/>
                </a:solidFill>
              </a:rPr>
              <a:t> </a:t>
            </a:r>
            <a:r>
              <a:rPr lang="fr-FR" sz="1800" dirty="0">
                <a:solidFill>
                  <a:schemeClr val="tx2"/>
                </a:solidFill>
              </a:rPr>
              <a:t>impact négatif sur </a:t>
            </a:r>
            <a:r>
              <a:rPr lang="fr-FR" sz="1800" b="1" dirty="0">
                <a:solidFill>
                  <a:schemeClr val="tx2"/>
                </a:solidFill>
              </a:rPr>
              <a:t>la fertilité et la flore des parcelles </a:t>
            </a:r>
            <a:r>
              <a:rPr lang="fr-FR" sz="1800" i="1" dirty="0">
                <a:solidFill>
                  <a:schemeClr val="tx2"/>
                </a:solidFill>
              </a:rPr>
              <a:t>(« les herbicides appauvrissent les sols, les rendent sableux, et il apparaît des herbes résistantes»).</a:t>
            </a:r>
          </a:p>
          <a:p>
            <a:pPr marL="0" indent="0">
              <a:buNone/>
            </a:pPr>
            <a:endParaRPr lang="fr-FR" sz="1200" dirty="0">
              <a:solidFill>
                <a:schemeClr val="tx2"/>
              </a:solidFill>
            </a:endParaRPr>
          </a:p>
          <a:p>
            <a:pPr marL="0" indent="0">
              <a:buNone/>
            </a:pPr>
            <a:r>
              <a:rPr lang="fr-FR" sz="2000" b="1" dirty="0">
                <a:solidFill>
                  <a:srgbClr val="C00000"/>
                </a:solidFill>
              </a:rPr>
              <a:t>Les considérations socio-économiques liées à la survie à court terme des ruraux l'emporteraient donc sur leur prise en compte des risques mentionnés ci-dessus. </a:t>
            </a:r>
          </a:p>
          <a:p>
            <a:pPr marL="0" indent="0">
              <a:buNone/>
            </a:pPr>
            <a:r>
              <a:rPr lang="fr-FR" sz="2000" b="1" u="sng" dirty="0">
                <a:solidFill>
                  <a:srgbClr val="C00000"/>
                </a:solidFill>
              </a:rPr>
              <a:t>=&gt; Qu’en pensez-vous ? </a:t>
            </a:r>
            <a:endParaRPr lang="fr-FR" sz="2000" u="sng" dirty="0"/>
          </a:p>
        </p:txBody>
      </p:sp>
      <p:sp>
        <p:nvSpPr>
          <p:cNvPr id="4" name="Espace réservé du numéro de diapositive 3"/>
          <p:cNvSpPr>
            <a:spLocks noGrp="1"/>
          </p:cNvSpPr>
          <p:nvPr>
            <p:ph type="sldNum" sz="quarter" idx="12"/>
          </p:nvPr>
        </p:nvSpPr>
        <p:spPr>
          <a:xfrm>
            <a:off x="8676455" y="6381328"/>
            <a:ext cx="453777" cy="365125"/>
          </a:xfrm>
        </p:spPr>
        <p:txBody>
          <a:bodyPr/>
          <a:lstStyle/>
          <a:p>
            <a:fld id="{CCABFAA6-E7A3-49D0-B000-4F6F964686B8}" type="slidenum">
              <a:rPr lang="fr-FR" smtClean="0"/>
              <a:t>8</a:t>
            </a:fld>
            <a:endParaRPr lang="fr-FR" dirty="0"/>
          </a:p>
        </p:txBody>
      </p:sp>
    </p:spTree>
    <p:extLst>
      <p:ext uri="{BB962C8B-B14F-4D97-AF65-F5344CB8AC3E}">
        <p14:creationId xmlns:p14="http://schemas.microsoft.com/office/powerpoint/2010/main" val="120785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Réduction des herbicides – Thème 2  Situation de la TA dans l’AO – Rappels</a:t>
            </a:r>
          </a:p>
        </p:txBody>
      </p:sp>
      <p:sp>
        <p:nvSpPr>
          <p:cNvPr id="3" name="Espace réservé du contenu 2"/>
          <p:cNvSpPr>
            <a:spLocks noGrp="1"/>
          </p:cNvSpPr>
          <p:nvPr>
            <p:ph idx="1"/>
          </p:nvPr>
        </p:nvSpPr>
        <p:spPr>
          <a:xfrm>
            <a:off x="7715" y="476672"/>
            <a:ext cx="9141271" cy="6192688"/>
          </a:xfrm>
        </p:spPr>
        <p:txBody>
          <a:bodyPr>
            <a:normAutofit/>
          </a:bodyPr>
          <a:lstStyle/>
          <a:p>
            <a:pPr marL="0" indent="0">
              <a:buNone/>
            </a:pPr>
            <a:r>
              <a:rPr lang="fr-FR" sz="2000" dirty="0">
                <a:solidFill>
                  <a:schemeClr val="tx2">
                    <a:lumMod val="75000"/>
                  </a:schemeClr>
                </a:solidFill>
              </a:rPr>
              <a:t>Thème 2 : Connaître l’évolution de l’utilisation de la traction animale dans votre région et identifier les problèmes rencontrés au niveau de l’entretien et du renouvellement des équipements de TA. Cette TA est-elle performante pour le désherbage ?</a:t>
            </a:r>
          </a:p>
          <a:p>
            <a:pPr marL="0" indent="0">
              <a:buNone/>
            </a:pPr>
            <a:endParaRPr lang="fr-FR" sz="800" dirty="0">
              <a:solidFill>
                <a:schemeClr val="tx2">
                  <a:lumMod val="75000"/>
                </a:schemeClr>
              </a:solidFill>
            </a:endParaRPr>
          </a:p>
          <a:p>
            <a:pPr marL="0" indent="0">
              <a:buNone/>
            </a:pPr>
            <a:r>
              <a:rPr lang="fr-FR" sz="2000" b="1" dirty="0"/>
              <a:t>Rappels :</a:t>
            </a:r>
          </a:p>
          <a:p>
            <a:pPr marL="266700" indent="-266700">
              <a:spcBef>
                <a:spcPts val="1200"/>
              </a:spcBef>
            </a:pPr>
            <a:r>
              <a:rPr lang="fr-FR" sz="1800" dirty="0"/>
              <a:t>Dans les années 1960-90, sous l’impulsion de programmes gouvernementaux souvent appuyés par des aides externes et certaines filières </a:t>
            </a:r>
            <a:r>
              <a:rPr lang="fr-FR" sz="1800" i="1" dirty="0"/>
              <a:t>(filières arachide et coton par exemple),</a:t>
            </a:r>
            <a:r>
              <a:rPr lang="fr-FR" sz="1800" dirty="0"/>
              <a:t> la traction animale (TA) a connu un grand essor. En Afrique sub-Saharienne, elle est devenue dominante dans beaucoup de zones sahéliennes et soudaniennes. </a:t>
            </a:r>
          </a:p>
          <a:p>
            <a:pPr marL="266700" indent="-266700">
              <a:spcBef>
                <a:spcPts val="1200"/>
              </a:spcBef>
            </a:pPr>
            <a:r>
              <a:rPr lang="fr-FR" sz="1800" dirty="0"/>
              <a:t>Sous l’impulsion de novateurs dont Jean </a:t>
            </a:r>
            <a:r>
              <a:rPr lang="fr-FR" sz="1800" dirty="0" err="1"/>
              <a:t>Nolle</a:t>
            </a:r>
            <a:r>
              <a:rPr lang="fr-FR" sz="1800" dirty="0"/>
              <a:t>, des outils de TA comme la Houe sine, l’</a:t>
            </a:r>
            <a:r>
              <a:rPr lang="fr-FR" sz="1800" dirty="0" err="1"/>
              <a:t>Ariana</a:t>
            </a:r>
            <a:r>
              <a:rPr lang="fr-FR" sz="1800" dirty="0"/>
              <a:t>, le </a:t>
            </a:r>
            <a:r>
              <a:rPr lang="fr-FR" sz="1800" dirty="0" err="1"/>
              <a:t>Multiculteur</a:t>
            </a:r>
            <a:r>
              <a:rPr lang="fr-FR" sz="1800" dirty="0"/>
              <a:t>, etc. ont été largement diffusés en Afrique au Sud du Sahara. </a:t>
            </a:r>
            <a:r>
              <a:rPr lang="fr-FR" sz="1800" b="1" dirty="0">
                <a:solidFill>
                  <a:srgbClr val="FF0000"/>
                </a:solidFill>
              </a:rPr>
              <a:t>Lorsque l’inter-rang ne varie pas trop, </a:t>
            </a:r>
            <a:r>
              <a:rPr lang="fr-FR" sz="1800" dirty="0"/>
              <a:t>ces outils permettent </a:t>
            </a:r>
            <a:r>
              <a:rPr lang="fr-FR" sz="1800" b="1" dirty="0"/>
              <a:t>un binage des cultures entre les rangs</a:t>
            </a:r>
            <a:r>
              <a:rPr lang="fr-FR" sz="1800" dirty="0"/>
              <a:t>.</a:t>
            </a:r>
          </a:p>
          <a:p>
            <a:pPr marL="266700" indent="-266700">
              <a:spcBef>
                <a:spcPts val="1200"/>
              </a:spcBef>
            </a:pPr>
            <a:r>
              <a:rPr lang="fr-FR" sz="1800" dirty="0"/>
              <a:t>Dès les années 80 ou 90, du fait du </a:t>
            </a:r>
            <a:r>
              <a:rPr lang="fr-FR" sz="1800" b="1" dirty="0"/>
              <a:t>désengagement des Etats</a:t>
            </a:r>
            <a:r>
              <a:rPr lang="fr-FR" sz="1800" dirty="0"/>
              <a:t>, ces appuis à la traction animale ont diminué et </a:t>
            </a:r>
            <a:r>
              <a:rPr lang="fr-FR" sz="1800" b="1" dirty="0"/>
              <a:t>beaucoup d’agriculteurs familiaux ne disposent aujourd’hui que des équipements de TA dont disposaient déjà leurs grands-parents</a:t>
            </a:r>
            <a:r>
              <a:rPr lang="fr-FR" sz="1800" dirty="0"/>
              <a:t>. </a:t>
            </a:r>
          </a:p>
          <a:p>
            <a:pPr marL="266700" indent="-266700">
              <a:spcBef>
                <a:spcPts val="1200"/>
              </a:spcBef>
            </a:pPr>
            <a:r>
              <a:rPr lang="fr-FR" sz="1800" b="1" dirty="0"/>
              <a:t>En conséquence,</a:t>
            </a:r>
            <a:r>
              <a:rPr lang="fr-FR" sz="1800" dirty="0"/>
              <a:t> </a:t>
            </a:r>
            <a:r>
              <a:rPr lang="fr-FR" sz="1800" b="1" dirty="0"/>
              <a:t>la productivité du travail obtenue avec ces outils stagne. En matière de désherbage, elle est souvent inférieure de moitié à celle du même travailleur équipé d’un pulvérisateur à dos</a:t>
            </a:r>
            <a:r>
              <a:rPr lang="fr-FR" sz="1800" dirty="0"/>
              <a:t>. Il est ainsi nettement plus rapide de faire une application d’herbicide total que de réaliser un ou plusieurs passages en TA avant semis. </a:t>
            </a:r>
          </a:p>
          <a:p>
            <a:pPr marL="0" indent="0">
              <a:buNone/>
            </a:pPr>
            <a:endParaRPr lang="fr-FR" sz="2000" dirty="0">
              <a:solidFill>
                <a:schemeClr val="tx2">
                  <a:lumMod val="75000"/>
                </a:schemeClr>
              </a:solidFill>
            </a:endParaRPr>
          </a:p>
          <a:p>
            <a:pPr marL="0" indent="0">
              <a:buNone/>
            </a:pPr>
            <a:endParaRPr lang="fr-FR" sz="2000" dirty="0"/>
          </a:p>
          <a:p>
            <a:pPr marL="0" indent="0">
              <a:buNone/>
            </a:pPr>
            <a:endParaRPr lang="fr-FR" sz="2000"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9</a:t>
            </a:fld>
            <a:endParaRPr lang="fr-FR" dirty="0"/>
          </a:p>
        </p:txBody>
      </p:sp>
    </p:spTree>
    <p:extLst>
      <p:ext uri="{BB962C8B-B14F-4D97-AF65-F5344CB8AC3E}">
        <p14:creationId xmlns:p14="http://schemas.microsoft.com/office/powerpoint/2010/main" val="28610431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3859</Words>
  <Application>Microsoft Office PowerPoint</Application>
  <PresentationFormat>Affichage à l'écran (4:3)</PresentationFormat>
  <Paragraphs>207</Paragraphs>
  <Slides>21</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Thème Office</vt:lpstr>
      <vt:lpstr>Module 4 : Réduction de l’usage des herbicides  </vt:lpstr>
      <vt:lpstr>Module 4 : Réduction des herbicides – Objectifs pédagogiques et thèmes</vt:lpstr>
      <vt:lpstr>Module 4 : Réduction des herbicides – Constat global à débattre</vt:lpstr>
      <vt:lpstr>Module 4 : Evolution de l’importation de pesticides en Afrique de l’Ouest (FAOSTAT, 2018) – L’augmentation est surtout imputable aux herbicides</vt:lpstr>
      <vt:lpstr>Module 4 : Réduction des herbicides – Constat global à débattre</vt:lpstr>
      <vt:lpstr>Module 4 : Réduction des herbicides – Thème 1</vt:lpstr>
      <vt:lpstr>Module 4 – Thème 1 : Fort usage d’herbicide au Nord Cameroun</vt:lpstr>
      <vt:lpstr>Module 4 : Thème 1 : Fort usage des herbicides au Nord Cameroun (suite)</vt:lpstr>
      <vt:lpstr>Réduction des herbicides – Thème 2  Situation de la TA dans l’AO – Rappels</vt:lpstr>
      <vt:lpstr>Module 4 : Réduction des herbicides – Etat souvent déplorable des outils de TA</vt:lpstr>
      <vt:lpstr>Module 4 : Réduction des herbicides – Thème 2 – Etat de la TA : Débat</vt:lpstr>
      <vt:lpstr>Module 4 : Réduction des herbicides – Thème 3 – Motorisation du travail du sol </vt:lpstr>
      <vt:lpstr>Module 4 : Réduction des herbicides - Point de vue des auteurs sur les tracteurs en AO</vt:lpstr>
      <vt:lpstr>Thème 4 : Identifier et promouvoir des alternatives aux herbicides dangereux et des options de mécanisation permettant une significative réduction de l’usage des herbicides - B</vt:lpstr>
      <vt:lpstr>Module 4 – Thème 4 – Alternatives Que faire pour réduire l’utilisation des herbicides dans le Nord Cameroun ?</vt:lpstr>
      <vt:lpstr>Thème 4 – Alternatives (suite) : Les paysans du Nord Togo utilisent rarement des herbicides sélectifs mais ils utilisent deux fois par an le corps-butteur</vt:lpstr>
      <vt:lpstr>Thème 4 : Alternatives : Promouvoir un binage mécanique plus performant</vt:lpstr>
      <vt:lpstr>Module 4 : - Thème 4 : Alternatives : Importance du binage mécanique (suite) Source http://hippotese.free.fr/blog/index.php/post/2016/05/11/Binage-multirangs-de-precision-avec-le-NeoBucher</vt:lpstr>
      <vt:lpstr>Thème 4 : Réduction des herbicides dans l’UE : Désherbage du blé avec une bineuse moderne</vt:lpstr>
      <vt:lpstr>Thème 4 : Réduction des herbicides dans l’UE : Désherbage de l’orge avec 2 outils (ferme de J.F. Haulon et V. Beauval  située en Anjou) – NB : Le tracteur a 30 ans</vt:lpstr>
      <vt:lpstr>Module 4 : Réduction des herbicides : Mettre en œuvre des alternatives avec un soutien fort des Etats et des organismes de développement (source du schéma Havard et Side, 2013)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 Réduction de l’usage des herbicides</dc:title>
  <dc:creator>UTILISATEUR</dc:creator>
  <cp:lastModifiedBy>Bertrand Mathieu</cp:lastModifiedBy>
  <cp:revision>99</cp:revision>
  <cp:lastPrinted>2020-12-07T16:25:47Z</cp:lastPrinted>
  <dcterms:created xsi:type="dcterms:W3CDTF">2020-11-30T08:36:57Z</dcterms:created>
  <dcterms:modified xsi:type="dcterms:W3CDTF">2021-03-17T11:04:21Z</dcterms:modified>
</cp:coreProperties>
</file>