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79" r:id="rId3"/>
    <p:sldId id="307" r:id="rId4"/>
    <p:sldId id="300" r:id="rId5"/>
    <p:sldId id="257" r:id="rId6"/>
    <p:sldId id="302" r:id="rId7"/>
    <p:sldId id="303" r:id="rId8"/>
    <p:sldId id="309" r:id="rId9"/>
    <p:sldId id="304" r:id="rId10"/>
    <p:sldId id="310" r:id="rId11"/>
    <p:sldId id="305" r:id="rId12"/>
    <p:sldId id="306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4248" autoAdjust="0"/>
  </p:normalViewPr>
  <p:slideViewPr>
    <p:cSldViewPr>
      <p:cViewPr varScale="1">
        <p:scale>
          <a:sx n="63" d="100"/>
          <a:sy n="63" d="100"/>
        </p:scale>
        <p:origin x="916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6F12B-4022-4C76-8CCE-2401EA045CC7}" type="datetimeFigureOut">
              <a:rPr lang="fr-FR" smtClean="0"/>
              <a:t>17/03/2021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27606-5199-4761-BB53-2D5FC8A275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15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Conseil pédago: le</a:t>
            </a:r>
            <a:r>
              <a:rPr lang="fr-FR" baseline="0" dirty="0"/>
              <a:t> module peut être adapté à chaque contexte sur la base des expérience de chaque pays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27606-5199-4761-BB53-2D5FC8A2754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033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27606-5199-4761-BB53-2D5FC8A2754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8356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27606-5199-4761-BB53-2D5FC8A2754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224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question de la validation « scientifique » des pratiques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phytothérapeutiques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des recettes reste délicate, car les conditions habituelles de tests cliniques de médicaments allopathiques sont peu adaptées à ce type de pratiques qui, par définition, ne sont pas ou peu standardisées. De ce fait, il est délicat d’aboutir à la démonstration d’effets liés à l’utilisation de parties de plantes contenant potentiellement plusieurs principes actifs, et dont la concentration en principes actifs et l’efficacité sont soumises à de nombreux facteurs environnementaux </a:t>
            </a:r>
            <a:r>
              <a:rPr lang="fr-F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(saisons, méthode de préparation, dosages incertains du fait de l’imprécision des instruments de mesure…)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27606-5199-4761-BB53-2D5FC8A2754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58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FA616-5639-4543-86D1-995C3E0C97FB}" type="datetime1">
              <a:rPr lang="fr-FR" smtClean="0"/>
              <a:t>17/03/2021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11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5F6F-9B74-4173-8AF8-4E36605179C1}" type="datetime1">
              <a:rPr lang="fr-FR" smtClean="0"/>
              <a:t>17/03/2021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65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B38AA-8B60-4057-A487-7F0CC9D51E77}" type="datetime1">
              <a:rPr lang="fr-FR" smtClean="0"/>
              <a:t>17/03/2021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819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CB18-F905-408E-882B-6FA699B7A17B}" type="datetime1">
              <a:rPr lang="fr-FR" smtClean="0"/>
              <a:t>17/03/2021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80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2988-E134-4020-AF2C-8B6F804BDB94}" type="datetime1">
              <a:rPr lang="fr-FR" smtClean="0"/>
              <a:t>17/03/2021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053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B4CD-C588-432D-B30A-498D0AE3329A}" type="datetime1">
              <a:rPr lang="fr-FR" smtClean="0"/>
              <a:t>17/03/2021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878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30E8-063B-4051-BB34-F60A37AC9D34}" type="datetime1">
              <a:rPr lang="fr-FR" smtClean="0"/>
              <a:t>17/03/2021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2073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14D4-57D7-4DB4-BB45-C1A6F027F243}" type="datetime1">
              <a:rPr lang="fr-FR" smtClean="0"/>
              <a:t>17/03/2021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107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0E4A-DB61-417B-8C63-3F01D695E890}" type="datetime1">
              <a:rPr lang="fr-FR" smtClean="0"/>
              <a:t>17/03/2021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53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6216-115C-4FD4-8287-D5689E7F2C68}" type="datetime1">
              <a:rPr lang="fr-FR" smtClean="0"/>
              <a:t>17/03/2021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069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BF3E-57EC-44C5-8896-A9F3F84FB3F3}" type="datetime1">
              <a:rPr lang="fr-FR" smtClean="0"/>
              <a:t>17/03/2021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7223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790CF-780C-4280-AE54-490DE246241E}" type="datetime1">
              <a:rPr lang="fr-FR" smtClean="0"/>
              <a:t>17/03/2021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494B1-7A68-40FB-9B94-6A609DDD99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44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2400" cy="147002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fr-FR" sz="3200" dirty="0"/>
              <a:t> Formation Pesticides </a:t>
            </a:r>
            <a:r>
              <a:rPr lang="fr-FR" sz="3200" dirty="0" err="1"/>
              <a:t>Avsf</a:t>
            </a:r>
            <a:r>
              <a:rPr lang="fr-FR" sz="3200" dirty="0"/>
              <a:t> - Module 5 : </a:t>
            </a:r>
            <a:br>
              <a:rPr lang="fr-FR" sz="3200" dirty="0"/>
            </a:br>
            <a:r>
              <a:rPr lang="fr-FR" sz="3200" b="1" dirty="0"/>
              <a:t>Amélioration de l’usage des produits vétérinaires</a:t>
            </a:r>
          </a:p>
        </p:txBody>
      </p:sp>
    </p:spTree>
    <p:extLst>
      <p:ext uri="{BB962C8B-B14F-4D97-AF65-F5344CB8AC3E}">
        <p14:creationId xmlns:p14="http://schemas.microsoft.com/office/powerpoint/2010/main" val="3549337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11</a:t>
            </a:fld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812525"/>
              </p:ext>
            </p:extLst>
          </p:nvPr>
        </p:nvGraphicFramePr>
        <p:xfrm>
          <a:off x="3700692" y="3320442"/>
          <a:ext cx="5407812" cy="34929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0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2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50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Sources possibles de contamination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u="sng" dirty="0">
                          <a:effectLst/>
                        </a:rPr>
                        <a:t>Vivants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gridSpan="2">
                  <a:txBody>
                    <a:bodyPr/>
                    <a:lstStyle/>
                    <a:p>
                      <a:pPr marL="1225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u="sng" dirty="0">
                          <a:effectLst/>
                        </a:rPr>
                        <a:t>Non vivants : « inertes »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9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- l’animal lui-même</a:t>
                      </a:r>
                      <a:endParaRPr lang="fr-FR" sz="1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- l’introduction de jeunes reproducteurs</a:t>
                      </a:r>
                      <a:endParaRPr lang="fr-FR" sz="1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- l’homme (éleveurs ou autres visiteurs extérieurs à l’élevage)</a:t>
                      </a:r>
                      <a:endParaRPr lang="fr-FR" sz="1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- la faune environnante: les mammifères (dont rongeurs) ou oiseaux sauvages, les insectes, les autres animaux domestique (chiens, chats…) 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- les véhicules</a:t>
                      </a:r>
                      <a:endParaRPr lang="fr-FR" sz="1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- l’équipement / le matériel, les surfaces des locaux</a:t>
                      </a:r>
                      <a:endParaRPr lang="fr-FR" sz="1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- l’air</a:t>
                      </a:r>
                      <a:endParaRPr lang="fr-FR" sz="1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- les aliments, l’eau, les systèmes de distribution</a:t>
                      </a:r>
                      <a:endParaRPr lang="fr-FR" sz="1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- le lisier, le fumier</a:t>
                      </a:r>
                      <a:endParaRPr lang="fr-FR" sz="1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- les denrées (viande, lait, œufs…) ou les sous-produits</a:t>
                      </a:r>
                      <a:endParaRPr lang="fr-FR" sz="1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- le sperme (insémination)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B4F9F3E5-D07A-4765-97C8-B855CFF2C7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4" t="23819" r="11813" b="10446"/>
          <a:stretch/>
        </p:blipFill>
        <p:spPr>
          <a:xfrm>
            <a:off x="32752" y="4088"/>
            <a:ext cx="5868000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01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476672"/>
            <a:ext cx="8712968" cy="61926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2400" dirty="0">
                <a:solidFill>
                  <a:schemeClr val="tx2">
                    <a:lumMod val="75000"/>
                  </a:schemeClr>
                </a:solidFill>
              </a:rPr>
              <a:t>Thème 4 : Récupérer et diffuser des pratiques alternatives traditionnelles pertinentes des zones d'où sont issus les participants à la formation.</a:t>
            </a:r>
          </a:p>
          <a:p>
            <a:pPr marL="0" indent="0">
              <a:buNone/>
            </a:pPr>
            <a:endParaRPr lang="fr-FR" sz="2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fr-FR" sz="2400" dirty="0"/>
              <a:t>Les pratiques </a:t>
            </a:r>
            <a:r>
              <a:rPr lang="fr-FR" sz="2400" dirty="0" err="1"/>
              <a:t>ethnovétérinaires</a:t>
            </a:r>
            <a:r>
              <a:rPr lang="fr-FR" sz="2400" dirty="0"/>
              <a:t> englobent les </a:t>
            </a:r>
            <a:r>
              <a:rPr lang="fr-FR" sz="2400" b="1" dirty="0"/>
              <a:t>connaissances et les pratiques traditionnelles</a:t>
            </a:r>
            <a:r>
              <a:rPr lang="fr-FR" sz="2400" dirty="0"/>
              <a:t> pour diagnostic, prévention et traitement des maladies animales</a:t>
            </a:r>
          </a:p>
          <a:p>
            <a:pPr>
              <a:buFontTx/>
              <a:buChar char="-"/>
            </a:pPr>
            <a:endParaRPr lang="fr-FR" sz="1300" dirty="0"/>
          </a:p>
          <a:p>
            <a:pPr>
              <a:buFontTx/>
              <a:buChar char="-"/>
            </a:pPr>
            <a:r>
              <a:rPr lang="fr-FR" sz="2400" dirty="0"/>
              <a:t>Le plus souvent pour renforcement ou maintien de certaines fonctions physiologiques essentielles (immunitaires, digestives, respiratoires, locomotrices, reproductives…)</a:t>
            </a:r>
          </a:p>
          <a:p>
            <a:pPr>
              <a:buFontTx/>
              <a:buChar char="-"/>
            </a:pPr>
            <a:endParaRPr lang="fr-FR" sz="1200" dirty="0"/>
          </a:p>
          <a:p>
            <a:pPr>
              <a:buFontTx/>
              <a:buChar char="-"/>
            </a:pPr>
            <a:r>
              <a:rPr lang="fr-FR" sz="2400" dirty="0"/>
              <a:t>Il s’agit de l’utilisation de plantes médicinales, ou d’autres substances (miel, cendres, minéraux…) et également des pratiques zootechniques (alimentaires, choix des reproducteurs,…)</a:t>
            </a:r>
          </a:p>
          <a:p>
            <a:pPr>
              <a:buFontTx/>
              <a:buChar char="-"/>
            </a:pPr>
            <a:endParaRPr lang="fr-FR" sz="1500" dirty="0"/>
          </a:p>
          <a:p>
            <a:pPr>
              <a:buFontTx/>
              <a:buChar char="-"/>
            </a:pPr>
            <a:r>
              <a:rPr lang="fr-FR" sz="2400" dirty="0"/>
              <a:t>Pratiques utiles en alternative aux traitements allopathiques si ces derniers sont peu accessibles </a:t>
            </a:r>
            <a:r>
              <a:rPr lang="fr-FR" sz="2400" i="1" dirty="0"/>
              <a:t>(matériellement ou économiquement) </a:t>
            </a:r>
            <a:r>
              <a:rPr lang="fr-FR" sz="2400" dirty="0"/>
              <a:t>ou utilisés dans de mauvaises conditions</a:t>
            </a:r>
          </a:p>
          <a:p>
            <a:pPr marL="0" indent="0">
              <a:buNone/>
            </a:pPr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12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619672" y="1492"/>
            <a:ext cx="5976664" cy="360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/>
              <a:t>Module 5 : Amélioration de l’usage des produits vétérinaires 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975296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476672"/>
            <a:ext cx="8712968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dirty="0">
                <a:solidFill>
                  <a:schemeClr val="tx2">
                    <a:lumMod val="75000"/>
                  </a:schemeClr>
                </a:solidFill>
              </a:rPr>
              <a:t>Thème 4 : Récupérer et diffuser des pratiques alternatives traditionnelles pertinentes des zones d'où sont issus les participants à la formation .</a:t>
            </a:r>
          </a:p>
          <a:p>
            <a:pPr marL="0" indent="0">
              <a:buNone/>
            </a:pPr>
            <a:endParaRPr lang="fr-FR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fr-FR" sz="2000" dirty="0"/>
              <a:t>Pour les pratiques </a:t>
            </a:r>
            <a:r>
              <a:rPr lang="fr-FR" sz="2000" dirty="0" err="1"/>
              <a:t>ethnovétérinaires</a:t>
            </a:r>
            <a:r>
              <a:rPr lang="fr-FR" sz="2000" dirty="0"/>
              <a:t>, il existe à la fois :</a:t>
            </a:r>
          </a:p>
          <a:p>
            <a:pPr lvl="1">
              <a:buFontTx/>
              <a:buChar char="-"/>
            </a:pPr>
            <a:r>
              <a:rPr lang="fr-FR" sz="1600" dirty="0"/>
              <a:t>un enjeu de </a:t>
            </a:r>
            <a:r>
              <a:rPr lang="fr-FR" sz="1600" b="1" dirty="0"/>
              <a:t>recueil et de conservation</a:t>
            </a:r>
            <a:endParaRPr lang="fr-FR" sz="1600" dirty="0"/>
          </a:p>
          <a:p>
            <a:pPr lvl="1">
              <a:buFontTx/>
              <a:buChar char="-"/>
            </a:pPr>
            <a:r>
              <a:rPr lang="fr-FR" sz="1600" dirty="0"/>
              <a:t>un enjeu de </a:t>
            </a:r>
            <a:r>
              <a:rPr lang="fr-FR" sz="1600" b="1" dirty="0"/>
              <a:t>validation </a:t>
            </a:r>
            <a:r>
              <a:rPr lang="fr-FR" sz="1600" dirty="0"/>
              <a:t>(pour les couts et conditions habituelles de tests cliniques)</a:t>
            </a:r>
          </a:p>
          <a:p>
            <a:pPr lvl="1">
              <a:buFontTx/>
              <a:buChar char="-"/>
            </a:pPr>
            <a:r>
              <a:rPr lang="fr-FR" sz="1600" dirty="0"/>
              <a:t>un enjeu de </a:t>
            </a:r>
            <a:r>
              <a:rPr lang="fr-FR" sz="1600" b="1" dirty="0"/>
              <a:t>diffusion (via la sensibilisation </a:t>
            </a:r>
            <a:r>
              <a:rPr lang="fr-FR" sz="1600" dirty="0"/>
              <a:t>des personnels des réseaux de santé animale et les </a:t>
            </a:r>
            <a:r>
              <a:rPr lang="fr-FR" sz="1600" dirty="0" err="1"/>
              <a:t>tradi</a:t>
            </a:r>
            <a:r>
              <a:rPr lang="fr-FR" sz="1600" dirty="0"/>
              <a:t>-praticiens)</a:t>
            </a:r>
            <a:endParaRPr lang="fr-FR" sz="2000" dirty="0"/>
          </a:p>
          <a:p>
            <a:pPr>
              <a:buFontTx/>
              <a:buChar char="-"/>
            </a:pPr>
            <a:endParaRPr lang="fr-FR" sz="1100" dirty="0"/>
          </a:p>
          <a:p>
            <a:pPr>
              <a:buFontTx/>
              <a:buChar char="-"/>
            </a:pPr>
            <a:r>
              <a:rPr lang="fr-FR" sz="2000" dirty="0"/>
              <a:t>Les pratiques </a:t>
            </a:r>
            <a:r>
              <a:rPr lang="fr-FR" sz="2000" dirty="0" err="1"/>
              <a:t>ethnovétérinaires</a:t>
            </a:r>
            <a:r>
              <a:rPr lang="fr-FR" sz="2000" dirty="0"/>
              <a:t> et allopathiques </a:t>
            </a:r>
            <a:r>
              <a:rPr lang="fr-FR" sz="2000" b="1" dirty="0"/>
              <a:t>peuvent être utilisées de manière complémentaire en fonction des situations </a:t>
            </a:r>
            <a:r>
              <a:rPr lang="fr-FR" sz="2000" dirty="0"/>
              <a:t>(ex. allopathie lors de pathologies aigües)</a:t>
            </a:r>
          </a:p>
          <a:p>
            <a:pPr>
              <a:buFontTx/>
              <a:buChar char="-"/>
            </a:pPr>
            <a:endParaRPr lang="fr-FR" sz="1000" dirty="0"/>
          </a:p>
          <a:p>
            <a:pPr>
              <a:buFontTx/>
              <a:buChar char="-"/>
            </a:pPr>
            <a:r>
              <a:rPr lang="fr-FR" sz="2000" dirty="0"/>
              <a:t>préparation « naturelle » = pas de risques toxicité ? Non! (ex. </a:t>
            </a:r>
            <a:r>
              <a:rPr lang="fr-FR" sz="2000" i="1" dirty="0" err="1"/>
              <a:t>Ricinus</a:t>
            </a:r>
            <a:r>
              <a:rPr lang="fr-FR" sz="2000" i="1" dirty="0"/>
              <a:t> </a:t>
            </a:r>
            <a:r>
              <a:rPr lang="fr-FR" sz="2000" i="1" dirty="0" err="1"/>
              <a:t>communis</a:t>
            </a:r>
            <a:r>
              <a:rPr lang="fr-FR" sz="2000" i="1" dirty="0"/>
              <a:t> </a:t>
            </a:r>
            <a:r>
              <a:rPr lang="fr-FR" sz="2000" dirty="0"/>
              <a:t>en Ethiopie, ou </a:t>
            </a:r>
            <a:r>
              <a:rPr lang="fr-FR" sz="2000" i="1" dirty="0" err="1"/>
              <a:t>Catharanthus</a:t>
            </a:r>
            <a:r>
              <a:rPr lang="fr-FR" sz="2000" i="1" dirty="0"/>
              <a:t> </a:t>
            </a:r>
            <a:r>
              <a:rPr lang="fr-FR" sz="2000" i="1" dirty="0" err="1"/>
              <a:t>roseus</a:t>
            </a:r>
            <a:r>
              <a:rPr lang="fr-FR" sz="2000" i="1" dirty="0"/>
              <a:t> </a:t>
            </a:r>
            <a:r>
              <a:rPr lang="fr-FR" sz="2000" dirty="0"/>
              <a:t>au Madagascar, vincristine utilisé comme traitement de chimiothérapie)</a:t>
            </a:r>
          </a:p>
          <a:p>
            <a:pPr>
              <a:buFontTx/>
              <a:buChar char="-"/>
            </a:pPr>
            <a:endParaRPr lang="fr-FR" sz="1100" dirty="0"/>
          </a:p>
          <a:p>
            <a:pPr>
              <a:buFontTx/>
              <a:buChar char="-"/>
            </a:pPr>
            <a:r>
              <a:rPr lang="fr-FR" sz="2000" dirty="0"/>
              <a:t>Attention aussi à l’origine des plantes (qui peuvent contenir d’autres contaminants biologiques ou chimiques, comme des pesticides)</a:t>
            </a:r>
          </a:p>
          <a:p>
            <a:pPr marL="0" indent="0">
              <a:buNone/>
            </a:pPr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13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619672" y="1492"/>
            <a:ext cx="5976664" cy="360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/>
              <a:t>Module 5 : Amélioration de l’usage des produits vétérinaires 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4200635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7886" y="21382"/>
            <a:ext cx="9180512" cy="139139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fr-FR" sz="2400" dirty="0"/>
              <a:t>Module 5 - </a:t>
            </a:r>
            <a:r>
              <a:rPr lang="fr-FR" sz="2400" b="1" dirty="0"/>
              <a:t>Objectif pédagogique : être en capacité de prévenir les risques liés à l’usage des produits vétérinaires, et recommander des pratiques d’élevage et de traitements ethno-vétérinaires permettant une réduction de ces produits en lien avec l’approche « One </a:t>
            </a:r>
            <a:r>
              <a:rPr lang="fr-FR" sz="2400" b="1" dirty="0" err="1"/>
              <a:t>Health</a:t>
            </a:r>
            <a:r>
              <a:rPr lang="fr-FR" sz="2400" b="1" dirty="0"/>
              <a:t> ».</a:t>
            </a:r>
            <a:r>
              <a:rPr lang="fr-FR" sz="2400" dirty="0"/>
              <a:t>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535494B1-7A68-40FB-9B94-6A609DDD9922}" type="slidenum">
              <a:rPr lang="fr-FR" smtClean="0"/>
              <a:t>3</a:t>
            </a:fld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79512" y="1844824"/>
            <a:ext cx="8856984" cy="490162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r-FR" sz="1800" b="1" dirty="0">
                <a:latin typeface="Comic Sans MS" panose="030F0702030302020204" pitchFamily="66" charset="0"/>
              </a:rPr>
              <a:t>Conseil pédagogique : </a:t>
            </a:r>
            <a:r>
              <a:rPr lang="fr-FR" sz="1800" dirty="0">
                <a:latin typeface="Comic Sans MS" panose="030F0702030302020204" pitchFamily="66" charset="0"/>
              </a:rPr>
              <a:t>Pour ce module il est important de s’appuyer sur les pratiques et les connaissances des participants et de chaque « terrain » d’AVSF. </a:t>
            </a:r>
          </a:p>
          <a:p>
            <a:pPr marL="0" indent="0" algn="ctr">
              <a:lnSpc>
                <a:spcPct val="110000"/>
              </a:lnSpc>
              <a:buNone/>
            </a:pPr>
            <a:endParaRPr lang="fr-FR" sz="1200" b="1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fr-FR" sz="2400" b="1" dirty="0"/>
              <a:t>Ce module comprend 4 thèmes : </a:t>
            </a:r>
          </a:p>
          <a:p>
            <a:pPr marL="0" indent="0" algn="ctr">
              <a:lnSpc>
                <a:spcPct val="110000"/>
              </a:lnSpc>
              <a:buNone/>
            </a:pPr>
            <a:endParaRPr lang="fr-FR" sz="1400" b="1" dirty="0"/>
          </a:p>
          <a:p>
            <a:pPr marL="0" indent="0">
              <a:lnSpc>
                <a:spcPct val="110000"/>
              </a:lnSpc>
              <a:buNone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Thème 1 </a:t>
            </a:r>
            <a:r>
              <a:rPr lang="fr-FR" sz="2400" dirty="0">
                <a:solidFill>
                  <a:schemeClr val="tx2">
                    <a:lumMod val="75000"/>
                  </a:schemeClr>
                </a:solidFill>
              </a:rPr>
              <a:t>: Connaître les types d’élevage pratiqués par les participants aux formations et leurs contextes ainsi que les principales pathologies présentes dans ces milieux.</a:t>
            </a:r>
          </a:p>
          <a:p>
            <a:pPr marL="0" indent="0">
              <a:lnSpc>
                <a:spcPct val="110000"/>
              </a:lnSpc>
              <a:buNone/>
            </a:pPr>
            <a:endParaRPr lang="fr-FR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Thème 2 </a:t>
            </a:r>
            <a:r>
              <a:rPr lang="fr-FR" sz="2400" dirty="0">
                <a:solidFill>
                  <a:schemeClr val="tx2">
                    <a:lumMod val="75000"/>
                  </a:schemeClr>
                </a:solidFill>
              </a:rPr>
              <a:t>: Comprendre l'approche "One </a:t>
            </a:r>
            <a:r>
              <a:rPr lang="fr-FR" sz="2400" dirty="0" err="1">
                <a:solidFill>
                  <a:schemeClr val="tx2">
                    <a:lumMod val="75000"/>
                  </a:schemeClr>
                </a:solidFill>
              </a:rPr>
              <a:t>Health</a:t>
            </a:r>
            <a:r>
              <a:rPr lang="fr-FR" sz="2400" dirty="0">
                <a:solidFill>
                  <a:schemeClr val="tx2">
                    <a:lumMod val="75000"/>
                  </a:schemeClr>
                </a:solidFill>
              </a:rPr>
              <a:t>" et pourquoi il est nécessaire de mieux raisonner l’usage des antibiotiques et produits antiparasitaires.</a:t>
            </a:r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019536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7886" y="21382"/>
            <a:ext cx="9180512" cy="139139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fr-FR" sz="2400" dirty="0"/>
              <a:t>Module 5 - </a:t>
            </a:r>
            <a:r>
              <a:rPr lang="fr-FR" sz="2400" b="1" dirty="0"/>
              <a:t>Objectif pédagogique : être en capacité de prévenir les risques liés à l’usage des produits vétérinaires, et recommander des pratiques d’élevage et de traitements ethno-vétérinaires permettant une réduction de ces produits en lien avec l’approche « One </a:t>
            </a:r>
            <a:r>
              <a:rPr lang="fr-FR" sz="2400" b="1" dirty="0" err="1"/>
              <a:t>Health</a:t>
            </a:r>
            <a:r>
              <a:rPr lang="fr-FR" sz="2400" b="1" dirty="0"/>
              <a:t> ».</a:t>
            </a:r>
            <a:r>
              <a:rPr lang="fr-FR" sz="2400" dirty="0"/>
              <a:t>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535494B1-7A68-40FB-9B94-6A609DDD9922}" type="slidenum">
              <a:rPr lang="fr-FR" smtClean="0"/>
              <a:t>4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0159">
            <a:off x="1079591" y="1708606"/>
            <a:ext cx="6844234" cy="479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66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44624"/>
            <a:ext cx="5976664" cy="36004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fr-FR" sz="1800" dirty="0"/>
              <a:t>Module 5 : Amélioration de l’usage des produits vétérinaires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620688"/>
            <a:ext cx="8712968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b="1" dirty="0">
                <a:solidFill>
                  <a:schemeClr val="tx2">
                    <a:lumMod val="75000"/>
                  </a:schemeClr>
                </a:solidFill>
              </a:rPr>
              <a:t>Thème 3 </a:t>
            </a:r>
            <a:r>
              <a:rPr lang="fr-FR" sz="2200" dirty="0">
                <a:solidFill>
                  <a:schemeClr val="tx2">
                    <a:lumMod val="75000"/>
                  </a:schemeClr>
                </a:solidFill>
              </a:rPr>
              <a:t>: Identifier et mettre en pratique des modes de gestion des troupeaux réduisant le besoin d’utilisation des médicaments vétérinaires. </a:t>
            </a:r>
          </a:p>
          <a:p>
            <a:pPr marL="0" indent="0">
              <a:buNone/>
            </a:pPr>
            <a:r>
              <a:rPr lang="fr-FR" sz="2200" b="1" dirty="0">
                <a:solidFill>
                  <a:schemeClr val="tx2">
                    <a:lumMod val="75000"/>
                  </a:schemeClr>
                </a:solidFill>
              </a:rPr>
              <a:t>Thème 4 : </a:t>
            </a:r>
            <a:r>
              <a:rPr lang="fr-FR" sz="2200" dirty="0">
                <a:solidFill>
                  <a:schemeClr val="tx2">
                    <a:lumMod val="75000"/>
                  </a:schemeClr>
                </a:solidFill>
              </a:rPr>
              <a:t>Récupérer et diffuser des pratiques alternatives traditionnelles (et non) pertinentes des zones d'où sont issus les participants à la formation. </a:t>
            </a:r>
          </a:p>
          <a:p>
            <a:endParaRPr lang="fr-FR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fr-FR" sz="2000" b="1" dirty="0"/>
          </a:p>
          <a:p>
            <a:pPr>
              <a:buFontTx/>
              <a:buChar char="-"/>
            </a:pPr>
            <a:endParaRPr lang="fr-FR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5</a:t>
            </a:fld>
            <a:endParaRPr lang="fr-FR"/>
          </a:p>
        </p:txBody>
      </p:sp>
      <p:pic>
        <p:nvPicPr>
          <p:cNvPr id="5" name="Image 4" descr="Une image contenant herbe, homme, cheval, équitation&#10;&#10;Description générée automatiquement">
            <a:extLst>
              <a:ext uri="{FF2B5EF4-FFF2-40B4-BE49-F238E27FC236}">
                <a16:creationId xmlns:a16="http://schemas.microsoft.com/office/drawing/2014/main" id="{B64EAD05-64AF-5748-BC01-1FE5E42DC8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0339">
            <a:off x="963759" y="2519638"/>
            <a:ext cx="3105168" cy="438898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7636">
            <a:off x="4912733" y="2416456"/>
            <a:ext cx="2981065" cy="426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0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476672"/>
            <a:ext cx="8712968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dirty="0">
                <a:solidFill>
                  <a:schemeClr val="tx2">
                    <a:lumMod val="75000"/>
                  </a:schemeClr>
                </a:solidFill>
              </a:rPr>
              <a:t>Thème 1 : Connaître les types d’élevage pratiqués par les participants aux formations et leurs contextes ainsi que les principales pathologies présentes dans ces milieux.</a:t>
            </a:r>
          </a:p>
          <a:p>
            <a:pPr marL="0" indent="0">
              <a:buNone/>
            </a:pPr>
            <a:endParaRPr lang="fr-FR" sz="18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fr-FR" sz="2000" dirty="0"/>
              <a:t>Partant du </a:t>
            </a:r>
            <a:r>
              <a:rPr lang="fr-FR" sz="2000" b="1" dirty="0"/>
              <a:t>diagnostic participatif préalable</a:t>
            </a:r>
            <a:r>
              <a:rPr lang="fr-FR" sz="2000" dirty="0"/>
              <a:t> (v. module 1): les éleveurs ont-ils </a:t>
            </a:r>
            <a:r>
              <a:rPr lang="fr-FR" sz="2000" b="1" dirty="0"/>
              <a:t>accès à des produits vétérinaires </a:t>
            </a:r>
            <a:r>
              <a:rPr lang="fr-FR" sz="2000" dirty="0"/>
              <a:t>(antibiotiques, antiparasitaires)? Si oui, avec quelles modalités d’utilisation ? </a:t>
            </a:r>
            <a:r>
              <a:rPr lang="fr-FR" sz="2000" b="1" dirty="0"/>
              <a:t>Identifier les mauvaises pratiques</a:t>
            </a:r>
            <a:r>
              <a:rPr lang="fr-FR" sz="2000" dirty="0"/>
              <a:t> (</a:t>
            </a:r>
            <a:r>
              <a:rPr lang="fr-FR" sz="2000" i="1" dirty="0"/>
              <a:t>stockage, dosage, adéquation au diagnostic, respect des temps d’attente, élimination déchets</a:t>
            </a:r>
            <a:r>
              <a:rPr lang="fr-FR" sz="2000" dirty="0"/>
              <a:t>…);</a:t>
            </a:r>
            <a:endParaRPr lang="fr-FR" sz="2000" b="1" dirty="0"/>
          </a:p>
          <a:p>
            <a:pPr>
              <a:buFontTx/>
              <a:buChar char="-"/>
            </a:pPr>
            <a:endParaRPr lang="fr-FR" sz="2000" b="1" dirty="0"/>
          </a:p>
          <a:p>
            <a:pPr>
              <a:buFontTx/>
              <a:buChar char="-"/>
            </a:pPr>
            <a:r>
              <a:rPr lang="fr-FR" sz="2000" dirty="0"/>
              <a:t>Quels sont les lieux d'achat, les circuits, les prix, la qualité, la présentation ? </a:t>
            </a:r>
            <a:r>
              <a:rPr lang="fr-FR" sz="2000" b="1" i="1" dirty="0"/>
              <a:t>Les éleveurs savent lire et comprendre une étiquette?</a:t>
            </a:r>
          </a:p>
          <a:p>
            <a:pPr>
              <a:buFontTx/>
              <a:buChar char="-"/>
            </a:pPr>
            <a:endParaRPr lang="fr-FR" sz="2000" b="1" dirty="0"/>
          </a:p>
          <a:p>
            <a:pPr>
              <a:buFontTx/>
              <a:buChar char="-"/>
            </a:pPr>
            <a:r>
              <a:rPr lang="fr-FR" sz="2000" dirty="0"/>
              <a:t>Quels sont les acteurs de santé dans les zones concernées ? </a:t>
            </a:r>
            <a:r>
              <a:rPr lang="fr-FR" sz="2000" b="1" i="1" dirty="0"/>
              <a:t>Véto, ACSA, para-</a:t>
            </a:r>
            <a:r>
              <a:rPr lang="fr-FR" sz="2000" b="1" i="1" dirty="0" err="1"/>
              <a:t>vét</a:t>
            </a:r>
            <a:r>
              <a:rPr lang="fr-FR" sz="2000" b="1" i="1" dirty="0"/>
              <a:t>?</a:t>
            </a:r>
          </a:p>
          <a:p>
            <a:pPr>
              <a:buFontTx/>
              <a:buChar char="-"/>
            </a:pPr>
            <a:endParaRPr lang="fr-FR" sz="2000" dirty="0"/>
          </a:p>
          <a:p>
            <a:pPr>
              <a:buFontTx/>
              <a:buChar char="-"/>
            </a:pPr>
            <a:r>
              <a:rPr lang="fr-FR" sz="2000" dirty="0"/>
              <a:t>Ces acteurs de santé participent-ils à la formation et peuvent-ils être mobilisés pour les activités envisagées ci-après ? </a:t>
            </a:r>
            <a:endParaRPr lang="fr-FR" sz="2000" b="1" dirty="0"/>
          </a:p>
          <a:p>
            <a:pPr>
              <a:buFontTx/>
              <a:buChar char="-"/>
            </a:pPr>
            <a:endParaRPr lang="fr-FR" sz="1800" b="1" dirty="0"/>
          </a:p>
          <a:p>
            <a:pPr>
              <a:buFontTx/>
              <a:buChar char="-"/>
            </a:pPr>
            <a:endParaRPr lang="fr-FR" sz="1800" b="1" dirty="0"/>
          </a:p>
          <a:p>
            <a:pPr>
              <a:buFontTx/>
              <a:buChar char="-"/>
            </a:pPr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6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619672" y="1492"/>
            <a:ext cx="5976664" cy="360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/>
              <a:t>Module 5 : Amélioration de l’usage des produits vétérinaires 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453619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476672"/>
            <a:ext cx="8712968" cy="63813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400" dirty="0">
                <a:solidFill>
                  <a:schemeClr val="tx2">
                    <a:lumMod val="75000"/>
                  </a:schemeClr>
                </a:solidFill>
              </a:rPr>
              <a:t>Thème 2 : Comprendre l'approche "One </a:t>
            </a:r>
            <a:r>
              <a:rPr lang="fr-FR" sz="2400" dirty="0" err="1">
                <a:solidFill>
                  <a:schemeClr val="tx2">
                    <a:lumMod val="75000"/>
                  </a:schemeClr>
                </a:solidFill>
              </a:rPr>
              <a:t>Health</a:t>
            </a:r>
            <a:r>
              <a:rPr lang="fr-FR" sz="2400" dirty="0">
                <a:solidFill>
                  <a:schemeClr val="tx2">
                    <a:lumMod val="75000"/>
                  </a:schemeClr>
                </a:solidFill>
              </a:rPr>
              <a:t>" et pourquoi il est nécessaire de mieux raisonner l’usage des antibiotiques et produits antiparasitaires.</a:t>
            </a:r>
          </a:p>
          <a:p>
            <a:pPr marL="0" indent="0">
              <a:buNone/>
            </a:pPr>
            <a:endParaRPr lang="fr-FR" sz="2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fr-FR" sz="2200" dirty="0"/>
              <a:t>Présentation de l’approche One </a:t>
            </a:r>
            <a:r>
              <a:rPr lang="fr-FR" sz="2200" dirty="0" err="1"/>
              <a:t>Health</a:t>
            </a:r>
            <a:r>
              <a:rPr lang="fr-FR" sz="2200" dirty="0"/>
              <a:t> (</a:t>
            </a:r>
            <a:r>
              <a:rPr lang="fr-FR" sz="2200" b="1" dirty="0"/>
              <a:t>approche intégrée, systémique et unifiée de la santé publique, animale et environnementale aux échelles locales, nationales et planétaire</a:t>
            </a:r>
            <a:r>
              <a:rPr lang="fr-FR" sz="2200" dirty="0"/>
              <a:t>)</a:t>
            </a:r>
            <a:r>
              <a:rPr lang="fr-FR" sz="2200" i="1" dirty="0"/>
              <a:t>.</a:t>
            </a:r>
            <a:r>
              <a:rPr lang="fr-FR" sz="2200" b="1" dirty="0"/>
              <a:t> </a:t>
            </a:r>
            <a:r>
              <a:rPr lang="fr-FR" sz="2200" dirty="0"/>
              <a:t>Rappeler les thèmes phare de l’approche OH: l’</a:t>
            </a:r>
            <a:r>
              <a:rPr lang="fr-FR" sz="2200" dirty="0" err="1"/>
              <a:t>antibiorésistance</a:t>
            </a:r>
            <a:r>
              <a:rPr lang="fr-FR" sz="2200" dirty="0"/>
              <a:t>, les zoonoses (grippe aviaire, rage)…</a:t>
            </a:r>
            <a:endParaRPr lang="fr-FR" sz="2200" b="1" dirty="0"/>
          </a:p>
          <a:p>
            <a:pPr>
              <a:buFontTx/>
              <a:buChar char="-"/>
            </a:pPr>
            <a:endParaRPr lang="fr-FR" sz="1200" b="1" dirty="0"/>
          </a:p>
          <a:p>
            <a:pPr>
              <a:buFontTx/>
              <a:buChar char="-"/>
            </a:pPr>
            <a:r>
              <a:rPr lang="fr-FR" sz="2200" dirty="0"/>
              <a:t>Dans le cadre de cette approche, </a:t>
            </a:r>
            <a:r>
              <a:rPr lang="fr-FR" sz="2200" b="1" dirty="0"/>
              <a:t>pourquoi se préoccuper de la dangerosité de produits vétérinaires « mal utilisés » ?</a:t>
            </a:r>
          </a:p>
          <a:p>
            <a:pPr>
              <a:buFontTx/>
              <a:buChar char="-"/>
            </a:pPr>
            <a:endParaRPr lang="fr-FR" sz="1200" b="1" dirty="0"/>
          </a:p>
          <a:p>
            <a:pPr lvl="1">
              <a:buFontTx/>
              <a:buChar char="-"/>
            </a:pPr>
            <a:r>
              <a:rPr lang="fr-FR" sz="1900" dirty="0"/>
              <a:t>Un risque de </a:t>
            </a:r>
            <a:r>
              <a:rPr lang="fr-FR" sz="1900" b="1" dirty="0"/>
              <a:t>présence de résidus</a:t>
            </a:r>
            <a:r>
              <a:rPr lang="fr-FR" sz="1900" dirty="0"/>
              <a:t> d’antibiotiques ou d’antiparasitaires dans les denrées d’origine animales</a:t>
            </a:r>
          </a:p>
          <a:p>
            <a:pPr lvl="1">
              <a:buFontTx/>
              <a:buChar char="-"/>
            </a:pPr>
            <a:r>
              <a:rPr lang="fr-FR" sz="1900" b="1" dirty="0"/>
              <a:t>L’apparition de résistances et donc la diminution de l’efficacité des traitements</a:t>
            </a:r>
          </a:p>
          <a:p>
            <a:pPr lvl="1">
              <a:buFontTx/>
              <a:buChar char="-"/>
            </a:pPr>
            <a:r>
              <a:rPr lang="fr-FR" sz="1900" b="1" dirty="0"/>
              <a:t>La diffusion dans l’environnement de résidus de produits </a:t>
            </a:r>
            <a:r>
              <a:rPr lang="fr-FR" sz="1900" dirty="0"/>
              <a:t>qui peuvent avoir des impacts négatifs sur l’environnement</a:t>
            </a:r>
          </a:p>
          <a:p>
            <a:pPr>
              <a:buFontTx/>
              <a:buChar char="-"/>
            </a:pPr>
            <a:endParaRPr lang="fr-FR" sz="1300" dirty="0"/>
          </a:p>
          <a:p>
            <a:pPr>
              <a:buFontTx/>
              <a:buChar char="-"/>
            </a:pPr>
            <a:r>
              <a:rPr lang="fr-FR" sz="2200" dirty="0"/>
              <a:t>Soulever la question de la qualité et de la disponibilité des produits vétérinaires (rappeler que dans les circuits informels le pourcentage de non-conformités des médicaments vétérinaires peut être élevé)</a:t>
            </a:r>
            <a:endParaRPr lang="fr-FR" sz="1800" b="1" dirty="0"/>
          </a:p>
          <a:p>
            <a:pPr>
              <a:buFontTx/>
              <a:buChar char="-"/>
            </a:pPr>
            <a:endParaRPr lang="fr-FR" sz="1800" b="1" dirty="0"/>
          </a:p>
          <a:p>
            <a:pPr>
              <a:buFontTx/>
              <a:buChar char="-"/>
            </a:pPr>
            <a:endParaRPr lang="fr-FR" sz="1800" b="1" dirty="0"/>
          </a:p>
          <a:p>
            <a:pPr>
              <a:buFontTx/>
              <a:buChar char="-"/>
            </a:pPr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7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619672" y="1492"/>
            <a:ext cx="5976664" cy="360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/>
              <a:t>Module 5 : Amélioration de l’usage des produits vétérinaires 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056934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476672"/>
            <a:ext cx="8712968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Thème 2 : Comprendre l'approche "One </a:t>
            </a:r>
            <a:r>
              <a:rPr lang="fr-FR" sz="2000" dirty="0" err="1">
                <a:solidFill>
                  <a:schemeClr val="tx2">
                    <a:lumMod val="75000"/>
                  </a:schemeClr>
                </a:solidFill>
              </a:rPr>
              <a:t>Health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" et pourquoi il est nécessaire de mieux raisonner l’usage des antibiotiques et produits antiparasitaires.</a:t>
            </a:r>
          </a:p>
          <a:p>
            <a:pPr marL="0" indent="0">
              <a:buNone/>
            </a:pPr>
            <a:endParaRPr lang="fr-FR" sz="12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fr-FR" sz="2400" b="1" dirty="0"/>
              <a:t>Actions concrètes pouvant être envisagées :</a:t>
            </a:r>
          </a:p>
          <a:p>
            <a:pPr lvl="1">
              <a:buFontTx/>
              <a:buChar char="-"/>
            </a:pPr>
            <a:r>
              <a:rPr lang="fr-FR" sz="2000" dirty="0"/>
              <a:t>Former des intervenants et des éleveurs en santé animale et </a:t>
            </a:r>
            <a:r>
              <a:rPr lang="fr-FR" sz="2000" b="1" dirty="0"/>
              <a:t>bonnes pratiques d’utilisation des médicaments vétérinaires</a:t>
            </a:r>
            <a:r>
              <a:rPr lang="fr-FR" sz="2000" dirty="0"/>
              <a:t> et pour cela, réaliser des supports accessibles de formation (v. exemple CEVA).</a:t>
            </a:r>
          </a:p>
          <a:p>
            <a:pPr lvl="1">
              <a:buFontTx/>
              <a:buChar char="-"/>
            </a:pPr>
            <a:r>
              <a:rPr lang="fr-FR" sz="2000" b="1" dirty="0"/>
              <a:t>Mieux gérer individuellement et collectivement les déchets </a:t>
            </a:r>
            <a:r>
              <a:rPr lang="fr-FR" sz="2000" i="1" dirty="0"/>
              <a:t>(flacons, matériels d’injection)</a:t>
            </a:r>
            <a:r>
              <a:rPr lang="fr-FR" sz="2000" b="1" dirty="0"/>
              <a:t> de produits vétérinaires</a:t>
            </a:r>
            <a:r>
              <a:rPr lang="fr-FR" sz="2000" dirty="0"/>
              <a:t> pour limiter le déversement, les contaminations croisées entre animaux…</a:t>
            </a:r>
            <a:endParaRPr lang="fr-FR" sz="2000" b="1" dirty="0"/>
          </a:p>
          <a:p>
            <a:pPr lvl="1">
              <a:buFontTx/>
              <a:buChar char="-"/>
            </a:pPr>
            <a:r>
              <a:rPr lang="fr-FR" sz="2000" b="1" dirty="0"/>
              <a:t>Faire progresser les alternatives basées sur des connaissances traditionnelles et sur des connaissances en phytothérapie, aromathérapie</a:t>
            </a:r>
            <a:r>
              <a:rPr lang="fr-FR" sz="2000" dirty="0"/>
              <a:t> </a:t>
            </a:r>
          </a:p>
          <a:p>
            <a:pPr lvl="1">
              <a:buFontTx/>
              <a:buChar char="-"/>
            </a:pPr>
            <a:r>
              <a:rPr lang="fr-FR" sz="2000" dirty="0"/>
              <a:t>Appuyer les autorités officielles dans </a:t>
            </a:r>
            <a:r>
              <a:rPr lang="fr-FR" sz="2000" b="1" dirty="0"/>
              <a:t>la mise en œuvre des réglementations</a:t>
            </a:r>
            <a:r>
              <a:rPr lang="fr-FR" sz="2000" dirty="0"/>
              <a:t> sur le contrôle de la vente des médicaments vétérinaires, appuyer le développement de </a:t>
            </a:r>
            <a:r>
              <a:rPr lang="fr-FR" sz="2000" b="1" dirty="0"/>
              <a:t>circuits de distribution de médicaments de qualité</a:t>
            </a:r>
            <a:r>
              <a:rPr lang="fr-FR" sz="2000" dirty="0"/>
              <a:t> auprès des éleveurs </a:t>
            </a:r>
            <a:r>
              <a:rPr lang="fr-FR" sz="2000" i="1" dirty="0"/>
              <a:t>(dépôts vétérinaires…)</a:t>
            </a:r>
            <a:r>
              <a:rPr lang="fr-FR" sz="2000" dirty="0"/>
              <a:t> en respectant les réglementations et la structuration du réseau de santé animale existant</a:t>
            </a:r>
            <a:endParaRPr lang="fr-FR" sz="2000" b="1" dirty="0"/>
          </a:p>
          <a:p>
            <a:pPr marL="0" indent="0">
              <a:buNone/>
            </a:pPr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8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619672" y="1492"/>
            <a:ext cx="5976664" cy="360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/>
              <a:t>Module 5 : Amélioration de l’usage des produits vétérinaires 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737241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9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06" y="0"/>
            <a:ext cx="6474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9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476672"/>
            <a:ext cx="8712968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dirty="0">
                <a:solidFill>
                  <a:schemeClr val="tx2">
                    <a:lumMod val="75000"/>
                  </a:schemeClr>
                </a:solidFill>
              </a:rPr>
              <a:t>Thème 3 : Identifier et mettre en pratique des modes de gestion des troupeaux réduisant le besoin d’utilisation des médicaments vétérinaires.</a:t>
            </a:r>
          </a:p>
          <a:p>
            <a:pPr marL="0" indent="0">
              <a:buNone/>
            </a:pPr>
            <a:endParaRPr lang="fr-FR" sz="1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fr-FR" sz="2200" b="1" dirty="0"/>
              <a:t>Pouvons-nous éliminer complètement l’utilisation des médicaments vétos ?</a:t>
            </a:r>
          </a:p>
          <a:p>
            <a:pPr>
              <a:buFontTx/>
              <a:buChar char="-"/>
            </a:pPr>
            <a:r>
              <a:rPr lang="fr-FR" sz="2200" b="1" dirty="0"/>
              <a:t>Non mais :</a:t>
            </a:r>
          </a:p>
          <a:p>
            <a:pPr lvl="1">
              <a:buFontTx/>
              <a:buChar char="-"/>
            </a:pPr>
            <a:r>
              <a:rPr lang="fr-FR" sz="2000" b="1" dirty="0"/>
              <a:t>Choisir des races rustiques e</a:t>
            </a:r>
            <a:r>
              <a:rPr lang="fr-FR" sz="2000" dirty="0"/>
              <a:t>t/ou réaliser des sélections basées sur la rusticité et la résistance à certains parasites ou maladies</a:t>
            </a:r>
          </a:p>
          <a:p>
            <a:pPr lvl="1">
              <a:buFontTx/>
              <a:buChar char="-"/>
            </a:pPr>
            <a:r>
              <a:rPr lang="fr-FR" sz="2000" b="1" dirty="0"/>
              <a:t>Diminuer les stress</a:t>
            </a:r>
            <a:r>
              <a:rPr lang="fr-FR" sz="2000" dirty="0"/>
              <a:t> autant que possible en mettant en place de bonnes conditions d’élevage</a:t>
            </a:r>
          </a:p>
          <a:p>
            <a:pPr lvl="1">
              <a:buFontTx/>
              <a:buChar char="-"/>
            </a:pPr>
            <a:r>
              <a:rPr lang="fr-FR" sz="2000" b="1" dirty="0"/>
              <a:t>Fournir une alimentation de qualité</a:t>
            </a:r>
            <a:r>
              <a:rPr lang="fr-FR" sz="2000" dirty="0"/>
              <a:t> en accord avec les besoins physiologiques</a:t>
            </a:r>
          </a:p>
          <a:p>
            <a:pPr lvl="1">
              <a:buFontTx/>
              <a:buChar char="-"/>
            </a:pPr>
            <a:r>
              <a:rPr lang="fr-FR" sz="2000" b="1" dirty="0"/>
              <a:t>Développer la</a:t>
            </a:r>
            <a:r>
              <a:rPr lang="fr-FR" sz="2000" dirty="0"/>
              <a:t> </a:t>
            </a:r>
            <a:r>
              <a:rPr lang="fr-FR" sz="2000" b="1" dirty="0"/>
              <a:t>résistance naturelle</a:t>
            </a:r>
            <a:r>
              <a:rPr lang="fr-FR" sz="2000" dirty="0"/>
              <a:t> des animaux aux parasites </a:t>
            </a:r>
            <a:r>
              <a:rPr lang="fr-FR" sz="2000" i="1" dirty="0"/>
              <a:t>grâce aux premiers soins aux nourrissons (prise </a:t>
            </a:r>
            <a:r>
              <a:rPr lang="fr-FR" sz="2000" i="1" dirty="0" err="1"/>
              <a:t>colostrale</a:t>
            </a:r>
            <a:r>
              <a:rPr lang="fr-FR" sz="2000" i="1" dirty="0"/>
              <a:t> de qualité),</a:t>
            </a:r>
            <a:r>
              <a:rPr lang="fr-FR" sz="2000" dirty="0"/>
              <a:t> à la semi divagation, au pâturage des animaux dès leur jeune âge…</a:t>
            </a:r>
          </a:p>
          <a:p>
            <a:pPr lvl="1">
              <a:buFontTx/>
              <a:buChar char="-"/>
            </a:pPr>
            <a:r>
              <a:rPr lang="fr-FR" sz="2000" dirty="0"/>
              <a:t>Mettre en place le cas échéant et selon les contextes, des </a:t>
            </a:r>
            <a:r>
              <a:rPr lang="fr-FR" sz="2000" b="1" dirty="0"/>
              <a:t>plans de vaccination</a:t>
            </a:r>
            <a:r>
              <a:rPr lang="fr-FR" sz="2000" dirty="0"/>
              <a:t> raisonnés et avoir recours à des diagnostics précoces </a:t>
            </a:r>
            <a:endParaRPr lang="fr-FR" sz="2000" b="1" dirty="0"/>
          </a:p>
          <a:p>
            <a:pPr lvl="1">
              <a:buFontTx/>
              <a:buChar char="-"/>
            </a:pPr>
            <a:r>
              <a:rPr lang="fr-FR" sz="2000" dirty="0"/>
              <a:t>Développer et mettre en œuvre les mesures de </a:t>
            </a:r>
            <a:r>
              <a:rPr lang="fr-FR" sz="2000" b="1" dirty="0"/>
              <a:t>biosécurité en élevage</a:t>
            </a:r>
          </a:p>
          <a:p>
            <a:pPr marL="0" indent="0">
              <a:buNone/>
            </a:pPr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94B1-7A68-40FB-9B94-6A609DDD9922}" type="slidenum">
              <a:rPr lang="fr-FR" smtClean="0"/>
              <a:t>10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619672" y="1492"/>
            <a:ext cx="5976664" cy="360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/>
              <a:t>Module 5 : Amélioration de l’usage des produits vétérinaires 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6124457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</TotalTime>
  <Words>1444</Words>
  <Application>Microsoft Office PowerPoint</Application>
  <PresentationFormat>Affichage à l'écran (4:3)</PresentationFormat>
  <Paragraphs>117</Paragraphs>
  <Slides>12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Comic Sans MS</vt:lpstr>
      <vt:lpstr>Times New Roman</vt:lpstr>
      <vt:lpstr>Thème Office</vt:lpstr>
      <vt:lpstr> Formation Pesticides Avsf - Module 5 :  Amélioration de l’usage des produits vétérinaires</vt:lpstr>
      <vt:lpstr>Module 5 - Objectif pédagogique : être en capacité de prévenir les risques liés à l’usage des produits vétérinaires, et recommander des pratiques d’élevage et de traitements ethno-vétérinaires permettant une réduction de ces produits en lien avec l’approche « One Health ». </vt:lpstr>
      <vt:lpstr>Module 5 - Objectif pédagogique : être en capacité de prévenir les risques liés à l’usage des produits vétérinaires, et recommander des pratiques d’élevage et de traitements ethno-vétérinaires permettant une réduction de ces produits en lien avec l’approche « One Health ». </vt:lpstr>
      <vt:lpstr>Module 5 : Amélioration de l’usage des produits vétérinaires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2 :  Prévention des risques des pesticides</dc:title>
  <dc:creator>UTILISATEUR</dc:creator>
  <cp:lastModifiedBy>Bertrand Mathieu</cp:lastModifiedBy>
  <cp:revision>56</cp:revision>
  <dcterms:created xsi:type="dcterms:W3CDTF">2020-11-24T09:09:25Z</dcterms:created>
  <dcterms:modified xsi:type="dcterms:W3CDTF">2021-03-17T11:18:37Z</dcterms:modified>
</cp:coreProperties>
</file>