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273" r:id="rId4"/>
    <p:sldId id="274" r:id="rId5"/>
    <p:sldId id="291" r:id="rId6"/>
    <p:sldId id="294" r:id="rId7"/>
    <p:sldId id="276" r:id="rId8"/>
    <p:sldId id="279" r:id="rId9"/>
    <p:sldId id="278" r:id="rId10"/>
    <p:sldId id="296" r:id="rId11"/>
    <p:sldId id="284" r:id="rId12"/>
    <p:sldId id="283" r:id="rId13"/>
    <p:sldId id="281" r:id="rId14"/>
    <p:sldId id="292" r:id="rId15"/>
    <p:sldId id="286" r:id="rId16"/>
    <p:sldId id="293" r:id="rId17"/>
  </p:sldIdLst>
  <p:sldSz cx="9144000" cy="6858000" type="screen4x3"/>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24" autoAdjust="0"/>
  </p:normalViewPr>
  <p:slideViewPr>
    <p:cSldViewPr>
      <p:cViewPr varScale="1">
        <p:scale>
          <a:sx n="59" d="100"/>
          <a:sy n="59" d="100"/>
        </p:scale>
        <p:origin x="15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1A097478-B09A-43DF-BF78-6506006528C4}" type="datetimeFigureOut">
              <a:rPr lang="fr-FR" smtClean="0"/>
              <a:t>17/03/2021</a:t>
            </a:fld>
            <a:endParaRPr lang="fr-FR"/>
          </a:p>
        </p:txBody>
      </p:sp>
      <p:sp>
        <p:nvSpPr>
          <p:cNvPr id="4" name="Espace réservé du pied de page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219E5B9F-0BC0-43C2-98FC-3B6BC21AB624}" type="slidenum">
              <a:rPr lang="fr-FR" smtClean="0"/>
              <a:t>‹N°›</a:t>
            </a:fld>
            <a:endParaRPr lang="fr-FR"/>
          </a:p>
        </p:txBody>
      </p:sp>
    </p:spTree>
    <p:extLst>
      <p:ext uri="{BB962C8B-B14F-4D97-AF65-F5344CB8AC3E}">
        <p14:creationId xmlns:p14="http://schemas.microsoft.com/office/powerpoint/2010/main" val="2571102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8228F035-97BD-4547-AFFE-6381F6149A0F}" type="datetimeFigureOut">
              <a:rPr lang="fr-FR" smtClean="0"/>
              <a:t>17/03/2021</a:t>
            </a:fld>
            <a:endParaRPr lang="fr-FR"/>
          </a:p>
        </p:txBody>
      </p:sp>
      <p:sp>
        <p:nvSpPr>
          <p:cNvPr id="4" name="Espace réservé de l'image des diapositives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7291092A-23FB-4724-94EC-28DF911D19CB}" type="slidenum">
              <a:rPr lang="fr-FR" smtClean="0"/>
              <a:t>‹N°›</a:t>
            </a:fld>
            <a:endParaRPr lang="fr-FR"/>
          </a:p>
        </p:txBody>
      </p:sp>
    </p:spTree>
    <p:extLst>
      <p:ext uri="{BB962C8B-B14F-4D97-AF65-F5344CB8AC3E}">
        <p14:creationId xmlns:p14="http://schemas.microsoft.com/office/powerpoint/2010/main" val="966969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Carline</a:t>
            </a:r>
          </a:p>
        </p:txBody>
      </p:sp>
      <p:sp>
        <p:nvSpPr>
          <p:cNvPr id="4" name="Espace réservé du numéro de diapositive 3"/>
          <p:cNvSpPr>
            <a:spLocks noGrp="1"/>
          </p:cNvSpPr>
          <p:nvPr>
            <p:ph type="sldNum" sz="quarter" idx="5"/>
          </p:nvPr>
        </p:nvSpPr>
        <p:spPr/>
        <p:txBody>
          <a:bodyPr/>
          <a:lstStyle/>
          <a:p>
            <a:fld id="{7291092A-23FB-4724-94EC-28DF911D19CB}" type="slidenum">
              <a:rPr lang="fr-FR" smtClean="0"/>
              <a:t>6</a:t>
            </a:fld>
            <a:endParaRPr lang="fr-FR"/>
          </a:p>
        </p:txBody>
      </p:sp>
    </p:spTree>
    <p:extLst>
      <p:ext uri="{BB962C8B-B14F-4D97-AF65-F5344CB8AC3E}">
        <p14:creationId xmlns:p14="http://schemas.microsoft.com/office/powerpoint/2010/main" val="70965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Carline</a:t>
            </a:r>
          </a:p>
        </p:txBody>
      </p:sp>
      <p:sp>
        <p:nvSpPr>
          <p:cNvPr id="4" name="Espace réservé du numéro de diapositive 3"/>
          <p:cNvSpPr>
            <a:spLocks noGrp="1"/>
          </p:cNvSpPr>
          <p:nvPr>
            <p:ph type="sldNum" sz="quarter" idx="5"/>
          </p:nvPr>
        </p:nvSpPr>
        <p:spPr/>
        <p:txBody>
          <a:bodyPr/>
          <a:lstStyle/>
          <a:p>
            <a:fld id="{7291092A-23FB-4724-94EC-28DF911D19CB}" type="slidenum">
              <a:rPr lang="fr-FR" smtClean="0"/>
              <a:t>10</a:t>
            </a:fld>
            <a:endParaRPr lang="fr-FR"/>
          </a:p>
        </p:txBody>
      </p:sp>
    </p:spTree>
    <p:extLst>
      <p:ext uri="{BB962C8B-B14F-4D97-AF65-F5344CB8AC3E}">
        <p14:creationId xmlns:p14="http://schemas.microsoft.com/office/powerpoint/2010/main" val="318357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F8A43F1-06FF-4072-B15A-FE5AF48E7786}"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2572117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DF2870C-2E11-4FF7-BB3E-31C21F0D29B3}"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227797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958312-4167-48E3-85B3-D7F669E09B5B}"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3622935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B14A049-6E62-4DF2-8561-73D316FB0D4F}"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421322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2203E34C-DC8A-4DDA-A32B-F22238A72E3D}"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224030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6AFB073-077D-4E6B-AB5F-3BF3635A6B34}" type="datetime1">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143287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8B92553-84C8-44E6-B2B2-B394E50F1FD7}" type="datetime1">
              <a:rPr lang="fr-FR" smtClean="0"/>
              <a:t>17/03/2021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137054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630C8FA-F622-453E-A195-2A743215B1A8}" type="datetime1">
              <a:rPr lang="fr-FR" smtClean="0"/>
              <a:t>17/03/2021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232255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0698DE-80DF-44B4-92E9-7BB41AA7062D}" type="datetime1">
              <a:rPr lang="fr-FR" smtClean="0"/>
              <a:t>17/03/2021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40891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E98FF9-7B92-423A-B279-EA0286448ACE}" type="datetime1">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254322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EAF9252-6DE6-4B57-802F-84040A9092C7}" type="datetime1">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ABFAA6-E7A3-49D0-B000-4F6F964686B8}" type="slidenum">
              <a:rPr lang="fr-FR" smtClean="0"/>
              <a:t>‹N°›</a:t>
            </a:fld>
            <a:endParaRPr lang="fr-FR"/>
          </a:p>
        </p:txBody>
      </p:sp>
    </p:spTree>
    <p:extLst>
      <p:ext uri="{BB962C8B-B14F-4D97-AF65-F5344CB8AC3E}">
        <p14:creationId xmlns:p14="http://schemas.microsoft.com/office/powerpoint/2010/main" val="3207747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6C65B-5D98-47D6-8CAE-9E06D660E782}" type="datetime1">
              <a:rPr lang="fr-FR" smtClean="0"/>
              <a:t>17/03/2021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BFAA6-E7A3-49D0-B000-4F6F964686B8}" type="slidenum">
              <a:rPr lang="fr-FR" smtClean="0"/>
              <a:t>‹N°›</a:t>
            </a:fld>
            <a:endParaRPr lang="fr-FR"/>
          </a:p>
        </p:txBody>
      </p:sp>
    </p:spTree>
    <p:extLst>
      <p:ext uri="{BB962C8B-B14F-4D97-AF65-F5344CB8AC3E}">
        <p14:creationId xmlns:p14="http://schemas.microsoft.com/office/powerpoint/2010/main" val="2181801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iris.ehess.fr/docannexe/file/4392/appel_d_arusha_fr_final_avec_signatures_compressed.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fao.org/fileadmin/templates/agphome/documents/Pests_Pesticides/Code/Annotated_Guidelines_FR.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op-pesticid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avsf.org/fr/posts/2414/full/pesticides-avsf-salue-la-position-du-conseil-constitutionnel" TargetMode="External"/><Relationship Id="rId4" Type="http://schemas.openxmlformats.org/officeDocument/2006/relationships/hyperlink" Target="https://www.foodwatch.org/fr/sinformer/nos-campagnes/alimentation-et-sante/pesticides/petition-stop-au-boomerang-empoisonne-ni-production-ni-exportation-de-substances-interdite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www.pelagie-inserm.f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67079" y="2276872"/>
            <a:ext cx="6048672" cy="2232248"/>
          </a:xfrm>
          <a:solidFill>
            <a:schemeClr val="accent6">
              <a:lumMod val="60000"/>
              <a:lumOff val="40000"/>
            </a:schemeClr>
          </a:solidFill>
        </p:spPr>
        <p:txBody>
          <a:bodyPr>
            <a:normAutofit/>
          </a:bodyPr>
          <a:lstStyle/>
          <a:p>
            <a:r>
              <a:rPr lang="fr-FR" sz="3600" b="1" dirty="0"/>
              <a:t>Module 6 : Informations et mobilisations citoyennes pour réduire l’usage des pesticides</a:t>
            </a:r>
            <a:br>
              <a:rPr lang="fr-FR" sz="3600" b="1" dirty="0"/>
            </a:br>
            <a:endParaRPr lang="fr-FR" sz="2000" b="1" dirty="0"/>
          </a:p>
        </p:txBody>
      </p:sp>
    </p:spTree>
    <p:extLst>
      <p:ext uri="{BB962C8B-B14F-4D97-AF65-F5344CB8AC3E}">
        <p14:creationId xmlns:p14="http://schemas.microsoft.com/office/powerpoint/2010/main" val="312518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95858"/>
          </a:xfrm>
          <a:solidFill>
            <a:schemeClr val="accent6">
              <a:lumMod val="60000"/>
              <a:lumOff val="40000"/>
            </a:schemeClr>
          </a:solidFill>
        </p:spPr>
        <p:txBody>
          <a:bodyPr>
            <a:noAutofit/>
          </a:bodyPr>
          <a:lstStyle/>
          <a:p>
            <a:r>
              <a:rPr lang="fr-FR" sz="2000" b="1" dirty="0"/>
              <a:t>Module 6 : Mobilisations contre les pesticides en Afrique</a:t>
            </a:r>
          </a:p>
        </p:txBody>
      </p:sp>
      <p:sp>
        <p:nvSpPr>
          <p:cNvPr id="3" name="Espace réservé du contenu 2"/>
          <p:cNvSpPr>
            <a:spLocks noGrp="1"/>
          </p:cNvSpPr>
          <p:nvPr>
            <p:ph idx="1"/>
          </p:nvPr>
        </p:nvSpPr>
        <p:spPr>
          <a:xfrm>
            <a:off x="0" y="620688"/>
            <a:ext cx="9036496" cy="6336704"/>
          </a:xfrm>
        </p:spPr>
        <p:txBody>
          <a:bodyPr>
            <a:normAutofit/>
          </a:bodyPr>
          <a:lstStyle/>
          <a:p>
            <a:pPr marL="85725" indent="0" algn="ctr">
              <a:spcBef>
                <a:spcPts val="1200"/>
              </a:spcBef>
              <a:buNone/>
            </a:pPr>
            <a:r>
              <a:rPr lang="fr-FR" sz="2000" b="1" dirty="0"/>
              <a:t>Mobilisation en 2019 de chercheurs africains et internationaux à Arusha - Tanzanie</a:t>
            </a:r>
            <a:endParaRPr lang="fr-FR" sz="2000" dirty="0"/>
          </a:p>
          <a:p>
            <a:pPr marL="266700" indent="-180975">
              <a:spcBef>
                <a:spcPts val="1800"/>
              </a:spcBef>
            </a:pPr>
            <a:r>
              <a:rPr lang="fr-FR" sz="2000" dirty="0"/>
              <a:t>A l’initiative d’universitaires et de chercheurs, une conférence interdisciplinaire intitulée “Pesticides et Politique(s) en Afrique” a été organisée en Tanzanie du 28 au 31 mai 2019. Elle s’est déroulée à Arusha à l’Institut de recherche sur les pesticides en zone tropicale (TPRI) et son contenu étaient très en phase avec les orientations d’AVSF et celles de ce guide de formation</a:t>
            </a:r>
            <a:r>
              <a:rPr lang="fr-FR" sz="2000" dirty="0">
                <a:solidFill>
                  <a:srgbClr val="0070C0"/>
                </a:solidFill>
              </a:rPr>
              <a:t>. </a:t>
            </a:r>
          </a:p>
          <a:p>
            <a:pPr marL="266700" indent="-180975">
              <a:spcBef>
                <a:spcPts val="1800"/>
              </a:spcBef>
            </a:pPr>
            <a:r>
              <a:rPr lang="fr-FR" sz="2000" dirty="0"/>
              <a:t>Parmi les 80 personnes présentes, la moitié des participants étaient Tanzaniens et Kenyans et 6 personnes étaient originaires d’Afrique de l’Ouest </a:t>
            </a:r>
            <a:r>
              <a:rPr lang="fr-FR" sz="1800" i="1" dirty="0">
                <a:solidFill>
                  <a:srgbClr val="0070C0"/>
                </a:solidFill>
              </a:rPr>
              <a:t>(4 du Burkina, 1 de Côte d’Ivoire, 1 du Bénin</a:t>
            </a:r>
            <a:r>
              <a:rPr lang="fr-FR" sz="1800" dirty="0">
                <a:solidFill>
                  <a:srgbClr val="0070C0"/>
                </a:solidFill>
              </a:rPr>
              <a:t>)</a:t>
            </a:r>
            <a:r>
              <a:rPr lang="fr-FR" sz="2000" dirty="0"/>
              <a:t>. On note une dominance de chercheurs des </a:t>
            </a:r>
            <a:r>
              <a:rPr lang="fr-FR" sz="2000" b="1" dirty="0"/>
              <a:t>sciences humaines</a:t>
            </a:r>
            <a:r>
              <a:rPr lang="fr-FR" sz="2000" dirty="0"/>
              <a:t> et des </a:t>
            </a:r>
            <a:r>
              <a:rPr lang="fr-FR" sz="2000" b="1" dirty="0"/>
              <a:t>spécialistes de la santé </a:t>
            </a:r>
            <a:r>
              <a:rPr lang="fr-FR" sz="1800" i="1" dirty="0">
                <a:solidFill>
                  <a:srgbClr val="0070C0"/>
                </a:solidFill>
              </a:rPr>
              <a:t>(dont des chercheurs CNRS, IRIS, INRA)</a:t>
            </a:r>
            <a:r>
              <a:rPr lang="fr-FR" sz="1800" dirty="0">
                <a:solidFill>
                  <a:srgbClr val="0070C0"/>
                </a:solidFill>
              </a:rPr>
              <a:t>. </a:t>
            </a:r>
          </a:p>
          <a:p>
            <a:pPr marL="266700" indent="-180975">
              <a:spcBef>
                <a:spcPts val="1800"/>
              </a:spcBef>
            </a:pPr>
            <a:r>
              <a:rPr lang="fr-FR" sz="2000" dirty="0"/>
              <a:t>A l’issue de cette conférence, un appel à l’action sur les pesticides été lancé : </a:t>
            </a:r>
            <a:r>
              <a:rPr lang="fr-FR" sz="2000" dirty="0">
                <a:hlinkClick r:id="rId3"/>
              </a:rPr>
              <a:t>L’appel d'Arusha</a:t>
            </a:r>
            <a:endParaRPr lang="fr-FR" sz="1400" i="1" u="sng" dirty="0">
              <a:solidFill>
                <a:srgbClr val="0070C0"/>
              </a:solidFill>
            </a:endParaRPr>
          </a:p>
          <a:p>
            <a:pPr marL="266700" indent="-180975">
              <a:spcBef>
                <a:spcPts val="1800"/>
              </a:spcBef>
            </a:pPr>
            <a:r>
              <a:rPr lang="fr-FR" sz="2000" dirty="0"/>
              <a:t>Une  nouvelle conférence aura lieu en Mars 2021 à l’HESS à Paris toujours à l’initiative de chercheurs français en sciences humaines et santé humaine.</a:t>
            </a:r>
            <a:endParaRPr lang="fr-FR" sz="2000" b="1" dirty="0"/>
          </a:p>
        </p:txBody>
      </p:sp>
      <p:sp>
        <p:nvSpPr>
          <p:cNvPr id="4" name="Espace réservé du numéro de diapositive 3"/>
          <p:cNvSpPr>
            <a:spLocks noGrp="1"/>
          </p:cNvSpPr>
          <p:nvPr>
            <p:ph type="sldNum" sz="quarter" idx="12"/>
          </p:nvPr>
        </p:nvSpPr>
        <p:spPr>
          <a:xfrm>
            <a:off x="7010400" y="6474131"/>
            <a:ext cx="2133600" cy="365125"/>
          </a:xfrm>
        </p:spPr>
        <p:txBody>
          <a:bodyPr/>
          <a:lstStyle/>
          <a:p>
            <a:fld id="{CCABFAA6-E7A3-49D0-B000-4F6F964686B8}" type="slidenum">
              <a:rPr lang="fr-FR" smtClean="0"/>
              <a:t>10</a:t>
            </a:fld>
            <a:endParaRPr lang="fr-FR" dirty="0"/>
          </a:p>
        </p:txBody>
      </p:sp>
    </p:spTree>
    <p:extLst>
      <p:ext uri="{BB962C8B-B14F-4D97-AF65-F5344CB8AC3E}">
        <p14:creationId xmlns:p14="http://schemas.microsoft.com/office/powerpoint/2010/main" val="2584824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44000" cy="360041"/>
          </a:xfrm>
          <a:solidFill>
            <a:schemeClr val="accent6">
              <a:lumMod val="60000"/>
              <a:lumOff val="40000"/>
            </a:schemeClr>
          </a:solidFill>
        </p:spPr>
        <p:txBody>
          <a:bodyPr>
            <a:noAutofit/>
          </a:bodyPr>
          <a:lstStyle/>
          <a:p>
            <a:r>
              <a:rPr lang="fr-FR" sz="2000" b="1" dirty="0"/>
              <a:t>Module 6 : Toxicité ou non du glyphosate ? – </a:t>
            </a:r>
            <a:r>
              <a:rPr lang="fr-FR" sz="1300" b="1" dirty="0">
                <a:solidFill>
                  <a:srgbClr val="0070C0"/>
                </a:solidFill>
              </a:rPr>
              <a:t>Source : www.lemonde.fr/les-decodeurs/article/2019/06/28 </a:t>
            </a:r>
          </a:p>
        </p:txBody>
      </p:sp>
      <p:sp>
        <p:nvSpPr>
          <p:cNvPr id="3" name="Espace réservé du contenu 2"/>
          <p:cNvSpPr>
            <a:spLocks noGrp="1"/>
          </p:cNvSpPr>
          <p:nvPr>
            <p:ph idx="1"/>
          </p:nvPr>
        </p:nvSpPr>
        <p:spPr>
          <a:xfrm>
            <a:off x="-11782" y="521296"/>
            <a:ext cx="9144000" cy="6336704"/>
          </a:xfrm>
        </p:spPr>
        <p:txBody>
          <a:bodyPr>
            <a:normAutofit/>
          </a:bodyPr>
          <a:lstStyle/>
          <a:p>
            <a:pPr marL="180975" indent="-180975"/>
            <a:r>
              <a:rPr lang="fr-FR" sz="2000" b="1" dirty="0"/>
              <a:t>En 2015</a:t>
            </a:r>
            <a:r>
              <a:rPr lang="fr-FR" sz="2000" dirty="0"/>
              <a:t>, le Centre international de recherche sur le cancer (CIRC), une agence de l'OMS, </a:t>
            </a:r>
            <a:r>
              <a:rPr lang="fr-FR" sz="2000" b="1" dirty="0"/>
              <a:t>a classé le glyphosate comme </a:t>
            </a:r>
            <a:r>
              <a:rPr lang="fr-FR" sz="2000" b="1" i="1" dirty="0"/>
              <a:t>« cancérogène probable »</a:t>
            </a:r>
            <a:r>
              <a:rPr lang="fr-FR" sz="2000" b="1" dirty="0"/>
              <a:t> . </a:t>
            </a:r>
          </a:p>
          <a:p>
            <a:pPr marL="180975" indent="-180975"/>
            <a:r>
              <a:rPr lang="fr-FR" sz="2000" b="1" dirty="0"/>
              <a:t>En 2016 </a:t>
            </a:r>
            <a:r>
              <a:rPr lang="fr-FR" sz="2000" dirty="0"/>
              <a:t>en France, l'Agence nationale de sécurité sanitaire (ANSES) a retiré du marché </a:t>
            </a:r>
            <a:r>
              <a:rPr lang="fr-FR" sz="2000" b="1" dirty="0"/>
              <a:t>126 herbicides associant le glyphosate au </a:t>
            </a:r>
            <a:r>
              <a:rPr lang="fr-FR" sz="2000" b="1" dirty="0" err="1"/>
              <a:t>co</a:t>
            </a:r>
            <a:r>
              <a:rPr lang="fr-FR" sz="2000" b="1" dirty="0"/>
              <a:t>-formulant POE-</a:t>
            </a:r>
            <a:r>
              <a:rPr lang="fr-FR" sz="2000" b="1" dirty="0" err="1"/>
              <a:t>Tallowamine</a:t>
            </a:r>
            <a:r>
              <a:rPr lang="fr-FR" sz="2000" b="1" dirty="0"/>
              <a:t> </a:t>
            </a:r>
            <a:r>
              <a:rPr lang="fr-FR" sz="2000" i="1" dirty="0"/>
              <a:t>(une substance aidant l'herbicide à pénétrer dans les tissus des végétaux).</a:t>
            </a:r>
          </a:p>
          <a:p>
            <a:pPr marL="180975" indent="-180975"/>
            <a:r>
              <a:rPr lang="fr-FR" sz="2000" b="1" dirty="0"/>
              <a:t>En 2019</a:t>
            </a:r>
            <a:r>
              <a:rPr lang="fr-FR" sz="2000" dirty="0"/>
              <a:t>, des milliers de citoyens ont réalisé des tests de glyphosate dans leurs urines et porté plainte contre Monsanto. Le fait de retrouver cette molécule dans les </a:t>
            </a:r>
            <a:r>
              <a:rPr lang="fr-FR" sz="2000" b="1" dirty="0"/>
              <a:t>urines</a:t>
            </a:r>
            <a:r>
              <a:rPr lang="fr-FR" sz="2000" dirty="0"/>
              <a:t> de la grande majorité de la population est une information importante. </a:t>
            </a:r>
            <a:r>
              <a:rPr lang="fr-FR" sz="2000" b="1" u="sng" dirty="0">
                <a:solidFill>
                  <a:srgbClr val="0070C0"/>
                </a:solidFill>
              </a:rPr>
              <a:t>C’est une preuve de l'omniprésence de cette substance dans l’alimentation, l’air, etc. mais pas une indication sur le risque encouru par les personnes testées.</a:t>
            </a:r>
          </a:p>
          <a:p>
            <a:pPr marL="180975" indent="-180975"/>
            <a:r>
              <a:rPr lang="fr-FR" sz="2000" dirty="0"/>
              <a:t>Plusieurs études de grande ampleur </a:t>
            </a:r>
            <a:r>
              <a:rPr lang="fr-FR" sz="2000" i="1" dirty="0"/>
              <a:t>(</a:t>
            </a:r>
            <a:r>
              <a:rPr lang="fr-FR" sz="1800" b="1" i="1" dirty="0">
                <a:solidFill>
                  <a:srgbClr val="0070C0"/>
                </a:solidFill>
              </a:rPr>
              <a:t>dont en 2019, une étude impliquant 315,000 travailleurs)</a:t>
            </a:r>
            <a:r>
              <a:rPr lang="fr-FR" sz="1800" b="1" dirty="0">
                <a:solidFill>
                  <a:srgbClr val="0070C0"/>
                </a:solidFill>
              </a:rPr>
              <a:t> </a:t>
            </a:r>
            <a:r>
              <a:rPr lang="fr-FR" sz="2000" dirty="0"/>
              <a:t>ont montré que les personnes exposés aux herbicides à base de glyphosate auraient un risque accru de développer un lymphome non hodgkinien </a:t>
            </a:r>
            <a:r>
              <a:rPr lang="fr-FR" sz="2000" i="1" dirty="0"/>
              <a:t>(forme de </a:t>
            </a:r>
            <a:r>
              <a:rPr lang="fr-FR" sz="2000" b="1" i="1" dirty="0">
                <a:solidFill>
                  <a:srgbClr val="0070C0"/>
                </a:solidFill>
              </a:rPr>
              <a:t>cancer du sang</a:t>
            </a:r>
            <a:r>
              <a:rPr lang="fr-FR" sz="2000" i="1" dirty="0"/>
              <a:t>). </a:t>
            </a:r>
          </a:p>
          <a:p>
            <a:pPr marL="180975" indent="-180975"/>
            <a:r>
              <a:rPr lang="fr-FR" sz="2000" dirty="0"/>
              <a:t>Les « Monsanto </a:t>
            </a:r>
            <a:r>
              <a:rPr lang="fr-FR" sz="2000" dirty="0" err="1"/>
              <a:t>Papers</a:t>
            </a:r>
            <a:r>
              <a:rPr lang="fr-FR" sz="2000" dirty="0"/>
              <a:t> » ont montré que Monsanto a eu connaissance dès les années 1980 des doutes planant sur la sûreté de ses produits. Elle s'est alors engagée dans une forme de guérilla scientifique et médiatique. </a:t>
            </a:r>
            <a:r>
              <a:rPr lang="fr-FR" sz="2000" b="1" dirty="0"/>
              <a:t>Pour contrer des études jugées gênantes, ses salariés ont ainsi amendé et coécrit des articles signés par des experts présentés comme indépendants !!!</a:t>
            </a:r>
          </a:p>
          <a:p>
            <a:pPr marL="0" indent="0">
              <a:buNone/>
            </a:pPr>
            <a:endParaRPr lang="fr-FR" sz="2000" dirty="0"/>
          </a:p>
          <a:p>
            <a:pPr marL="0" indent="0">
              <a:buNone/>
            </a:pPr>
            <a:endParaRPr lang="fr-FR" sz="2000" b="1" dirty="0">
              <a:solidFill>
                <a:schemeClr val="accent1">
                  <a:lumMod val="75000"/>
                </a:schemeClr>
              </a:solidFill>
            </a:endParaRPr>
          </a:p>
          <a:p>
            <a:pPr marL="0" indent="0">
              <a:buNone/>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7003698" y="6453336"/>
            <a:ext cx="2133600" cy="365125"/>
          </a:xfrm>
        </p:spPr>
        <p:txBody>
          <a:bodyPr/>
          <a:lstStyle/>
          <a:p>
            <a:fld id="{CCABFAA6-E7A3-49D0-B000-4F6F964686B8}" type="slidenum">
              <a:rPr lang="fr-FR" smtClean="0"/>
              <a:t>11</a:t>
            </a:fld>
            <a:endParaRPr lang="fr-FR" dirty="0"/>
          </a:p>
        </p:txBody>
      </p:sp>
    </p:spTree>
    <p:extLst>
      <p:ext uri="{BB962C8B-B14F-4D97-AF65-F5344CB8AC3E}">
        <p14:creationId xmlns:p14="http://schemas.microsoft.com/office/powerpoint/2010/main" val="1953421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visant Bayer-Monsanto</a:t>
            </a:r>
          </a:p>
        </p:txBody>
      </p:sp>
      <p:sp>
        <p:nvSpPr>
          <p:cNvPr id="3" name="Espace réservé du contenu 2"/>
          <p:cNvSpPr>
            <a:spLocks noGrp="1"/>
          </p:cNvSpPr>
          <p:nvPr>
            <p:ph idx="1"/>
          </p:nvPr>
        </p:nvSpPr>
        <p:spPr>
          <a:xfrm>
            <a:off x="106363" y="521296"/>
            <a:ext cx="9036496" cy="6336704"/>
          </a:xfrm>
        </p:spPr>
        <p:txBody>
          <a:bodyPr>
            <a:normAutofit/>
          </a:bodyPr>
          <a:lstStyle/>
          <a:p>
            <a:pPr marL="0" indent="0" algn="ctr">
              <a:buNone/>
            </a:pPr>
            <a:r>
              <a:rPr lang="fr-FR" sz="2000" b="1" dirty="0"/>
              <a:t>Mobilisations contre le groupe Bayer-Monsanto aux Etats Unis et en Europe</a:t>
            </a:r>
            <a:endParaRPr lang="fr-FR" sz="2000" dirty="0"/>
          </a:p>
          <a:p>
            <a:pPr marL="266700" indent="-180975">
              <a:spcBef>
                <a:spcPts val="1200"/>
              </a:spcBef>
            </a:pPr>
            <a:r>
              <a:rPr lang="fr-FR" sz="2000" dirty="0"/>
              <a:t>En 2018, Bayer a racheté Monsanto pour 63 milliards de dollars, misant sur le recours croissant à la chimie pour nourrir une planète toujours plus peuplée. Mais les activités de Monsanto sont visées par différentes procédures judiciaires et enjeux de débats politiques dans de nombreux pays. Et  </a:t>
            </a:r>
          </a:p>
          <a:p>
            <a:pPr marL="266700" indent="-180975">
              <a:spcBef>
                <a:spcPts val="1800"/>
              </a:spcBef>
            </a:pPr>
            <a:r>
              <a:rPr lang="fr-FR" sz="2000" dirty="0"/>
              <a:t>Fin juillet 2019, Bayer-Monsanto devait affronter 18.400 procédures déposées aux États-Unis contre le glyphosate de sa filiale Monsanto. </a:t>
            </a:r>
            <a:r>
              <a:rPr lang="fr-FR" sz="2000" b="1" dirty="0"/>
              <a:t>A trois reprises, Bayer a été condamnés à indemniser des requérants californiens atteints d’un cancer.</a:t>
            </a:r>
          </a:p>
          <a:p>
            <a:pPr marL="266700" indent="-180975">
              <a:spcBef>
                <a:spcPts val="1800"/>
              </a:spcBef>
            </a:pPr>
            <a:r>
              <a:rPr lang="fr-FR" sz="2000" dirty="0"/>
              <a:t>En juin 2020, </a:t>
            </a:r>
            <a:r>
              <a:rPr lang="fr-FR" sz="2000" b="1" dirty="0"/>
              <a:t>Bayer a annoncé mobiliser 10 milliards de dollars pour mettre fin aux actions en justice et indemniser plus de 100.000 citoyens étatsuniens</a:t>
            </a:r>
            <a:r>
              <a:rPr lang="fr-FR" sz="2000" dirty="0"/>
              <a:t>. </a:t>
            </a:r>
          </a:p>
          <a:p>
            <a:pPr marL="266700" indent="-180975">
              <a:spcBef>
                <a:spcPts val="1800"/>
              </a:spcBef>
            </a:pPr>
            <a:r>
              <a:rPr lang="fr-FR" sz="2000" dirty="0"/>
              <a:t>Ces condamnations judiciaires et l’interdiction du glyphosate dans plusieurs pays ont eu une forte incidence sur le niveau de l’action Bayer. </a:t>
            </a:r>
            <a:r>
              <a:rPr lang="fr-FR" sz="2000" b="1" dirty="0">
                <a:solidFill>
                  <a:schemeClr val="tx2">
                    <a:lumMod val="75000"/>
                  </a:schemeClr>
                </a:solidFill>
              </a:rPr>
              <a:t>En fin 2020, la valeur de cette action a diminué de moitié</a:t>
            </a:r>
            <a:r>
              <a:rPr lang="fr-FR" sz="2000" dirty="0">
                <a:solidFill>
                  <a:schemeClr val="tx2">
                    <a:lumMod val="75000"/>
                  </a:schemeClr>
                </a:solidFill>
              </a:rPr>
              <a:t> par rapport à son niveau de fin 2017-début 2018.</a:t>
            </a:r>
            <a:endParaRPr lang="fr-FR" sz="2000" b="1" dirty="0">
              <a:solidFill>
                <a:schemeClr val="tx2">
                  <a:lumMod val="75000"/>
                </a:schemeClr>
              </a:solidFill>
            </a:endParaRPr>
          </a:p>
        </p:txBody>
      </p:sp>
      <p:sp>
        <p:nvSpPr>
          <p:cNvPr id="4" name="Espace réservé du numéro de diapositive 3"/>
          <p:cNvSpPr>
            <a:spLocks noGrp="1"/>
          </p:cNvSpPr>
          <p:nvPr>
            <p:ph type="sldNum" sz="quarter" idx="12"/>
          </p:nvPr>
        </p:nvSpPr>
        <p:spPr>
          <a:xfrm>
            <a:off x="7010400" y="6474131"/>
            <a:ext cx="2133600" cy="365125"/>
          </a:xfrm>
        </p:spPr>
        <p:txBody>
          <a:bodyPr/>
          <a:lstStyle/>
          <a:p>
            <a:fld id="{CCABFAA6-E7A3-49D0-B000-4F6F964686B8}" type="slidenum">
              <a:rPr lang="fr-FR" smtClean="0"/>
              <a:t>12</a:t>
            </a:fld>
            <a:endParaRPr lang="fr-FR"/>
          </a:p>
        </p:txBody>
      </p:sp>
    </p:spTree>
    <p:extLst>
      <p:ext uri="{BB962C8B-B14F-4D97-AF65-F5344CB8AC3E}">
        <p14:creationId xmlns:p14="http://schemas.microsoft.com/office/powerpoint/2010/main" val="1953421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Tentatives d’interdictions de l’usage du glyphosate</a:t>
            </a:r>
          </a:p>
        </p:txBody>
      </p:sp>
      <p:sp>
        <p:nvSpPr>
          <p:cNvPr id="3" name="Espace réservé du contenu 2"/>
          <p:cNvSpPr>
            <a:spLocks noGrp="1"/>
          </p:cNvSpPr>
          <p:nvPr>
            <p:ph idx="1"/>
          </p:nvPr>
        </p:nvSpPr>
        <p:spPr>
          <a:xfrm>
            <a:off x="107504" y="493143"/>
            <a:ext cx="9036496" cy="6336704"/>
          </a:xfrm>
        </p:spPr>
        <p:txBody>
          <a:bodyPr>
            <a:normAutofit/>
          </a:bodyPr>
          <a:lstStyle/>
          <a:p>
            <a:pPr marL="0" indent="0" algn="ctr">
              <a:buNone/>
            </a:pPr>
            <a:r>
              <a:rPr lang="fr-FR" sz="2200" b="1" dirty="0">
                <a:solidFill>
                  <a:schemeClr val="accent1">
                    <a:lumMod val="75000"/>
                  </a:schemeClr>
                </a:solidFill>
              </a:rPr>
              <a:t>La difficile mise en œuvre de l’interdiction du glyphosate</a:t>
            </a:r>
            <a:endParaRPr lang="fr-FR" sz="2000" b="1" dirty="0">
              <a:solidFill>
                <a:schemeClr val="accent1">
                  <a:lumMod val="75000"/>
                </a:schemeClr>
              </a:solidFill>
            </a:endParaRPr>
          </a:p>
          <a:p>
            <a:pPr marL="0" indent="0">
              <a:buNone/>
            </a:pPr>
            <a:r>
              <a:rPr lang="fr-FR" sz="2000" b="1" dirty="0">
                <a:solidFill>
                  <a:srgbClr val="0070C0"/>
                </a:solidFill>
              </a:rPr>
              <a:t>Afrique </a:t>
            </a:r>
            <a:r>
              <a:rPr lang="fr-FR" sz="1800" i="1" dirty="0">
                <a:solidFill>
                  <a:schemeClr val="tx2">
                    <a:lumMod val="75000"/>
                  </a:schemeClr>
                </a:solidFill>
              </a:rPr>
              <a:t>(voir article publié en Août 2019 par Sasha </a:t>
            </a:r>
            <a:r>
              <a:rPr lang="fr-FR" sz="1800" i="1" dirty="0" err="1">
                <a:solidFill>
                  <a:schemeClr val="tx2">
                    <a:lumMod val="75000"/>
                  </a:schemeClr>
                </a:solidFill>
              </a:rPr>
              <a:t>Mentz</a:t>
            </a:r>
            <a:r>
              <a:rPr lang="fr-FR" sz="1800" i="1" dirty="0">
                <a:solidFill>
                  <a:schemeClr val="tx2">
                    <a:lumMod val="75000"/>
                  </a:schemeClr>
                </a:solidFill>
              </a:rPr>
              <a:t> Lagrange) </a:t>
            </a:r>
            <a:r>
              <a:rPr lang="fr-FR" sz="2000" b="1" dirty="0">
                <a:solidFill>
                  <a:schemeClr val="tx2">
                    <a:lumMod val="75000"/>
                  </a:schemeClr>
                </a:solidFill>
              </a:rPr>
              <a:t>:</a:t>
            </a:r>
          </a:p>
          <a:p>
            <a:pPr indent="-257175"/>
            <a:r>
              <a:rPr lang="fr-FR" sz="1800" b="1" dirty="0">
                <a:solidFill>
                  <a:srgbClr val="0070C0"/>
                </a:solidFill>
              </a:rPr>
              <a:t>Afrique de l’ouest </a:t>
            </a:r>
            <a:r>
              <a:rPr lang="fr-FR" sz="1800" b="1" dirty="0">
                <a:solidFill>
                  <a:schemeClr val="accent1">
                    <a:lumMod val="75000"/>
                  </a:schemeClr>
                </a:solidFill>
              </a:rPr>
              <a:t>: </a:t>
            </a:r>
            <a:r>
              <a:rPr lang="fr-FR" sz="1800" dirty="0"/>
              <a:t>Le glyphosate est confronté à une vague de contestation dans ces pays. Il est décrié pour ses effets dévastateurs sur l’environnement et la santé humaine. </a:t>
            </a:r>
            <a:r>
              <a:rPr lang="fr-FR" sz="1800" b="1" dirty="0">
                <a:solidFill>
                  <a:srgbClr val="0070C0"/>
                </a:solidFill>
              </a:rPr>
              <a:t>Le Mali </a:t>
            </a:r>
            <a:r>
              <a:rPr lang="fr-FR" sz="1800" dirty="0"/>
              <a:t>en déconseille l’usage. </a:t>
            </a:r>
            <a:r>
              <a:rPr lang="fr-FR" sz="1800" b="1" dirty="0">
                <a:solidFill>
                  <a:srgbClr val="0070C0"/>
                </a:solidFill>
              </a:rPr>
              <a:t>Le Togo </a:t>
            </a:r>
            <a:r>
              <a:rPr lang="fr-FR" sz="1800" dirty="0"/>
              <a:t>l’a interdit en 2019 mais </a:t>
            </a:r>
            <a:r>
              <a:rPr lang="fr-FR" sz="1800" dirty="0" err="1"/>
              <a:t>bcp</a:t>
            </a:r>
            <a:r>
              <a:rPr lang="fr-FR" sz="1800" dirty="0"/>
              <a:t> de glyphosate rentrent via les pays voisins et les contrôles sur les marchés ruraux togolais sont très insuffisants. </a:t>
            </a:r>
          </a:p>
          <a:p>
            <a:pPr indent="-257175"/>
            <a:r>
              <a:rPr lang="fr-FR" sz="1800" b="1" dirty="0">
                <a:solidFill>
                  <a:srgbClr val="0070C0"/>
                </a:solidFill>
              </a:rPr>
              <a:t>Malawi :</a:t>
            </a:r>
            <a:r>
              <a:rPr lang="fr-FR" sz="1800" dirty="0"/>
              <a:t> Suspension des permis d’importation de glyphosate en avril 2019.</a:t>
            </a:r>
          </a:p>
          <a:p>
            <a:pPr marL="0" indent="0">
              <a:spcBef>
                <a:spcPts val="1200"/>
              </a:spcBef>
              <a:buNone/>
            </a:pPr>
            <a:r>
              <a:rPr lang="fr-FR" sz="2000" b="1" dirty="0">
                <a:solidFill>
                  <a:srgbClr val="0070C0"/>
                </a:solidFill>
              </a:rPr>
              <a:t>Asie</a:t>
            </a:r>
            <a:r>
              <a:rPr lang="fr-FR" sz="2000" dirty="0">
                <a:solidFill>
                  <a:srgbClr val="0070C0"/>
                </a:solidFill>
              </a:rPr>
              <a:t>:</a:t>
            </a:r>
          </a:p>
          <a:p>
            <a:pPr indent="-257175"/>
            <a:r>
              <a:rPr lang="fr-FR" sz="1800" b="1" dirty="0">
                <a:solidFill>
                  <a:srgbClr val="0070C0"/>
                </a:solidFill>
              </a:rPr>
              <a:t>Vietnam</a:t>
            </a:r>
            <a:r>
              <a:rPr lang="fr-FR" sz="1800" i="1" dirty="0"/>
              <a:t> : </a:t>
            </a:r>
            <a:r>
              <a:rPr lang="fr-FR" sz="1800" dirty="0"/>
              <a:t>Interdiction</a:t>
            </a:r>
            <a:r>
              <a:rPr lang="fr-FR" sz="1800" i="1" dirty="0"/>
              <a:t> </a:t>
            </a:r>
            <a:r>
              <a:rPr lang="fr-FR" sz="1800" dirty="0"/>
              <a:t>en mars 2019 suite au verdict du procès de San Francisco.</a:t>
            </a:r>
          </a:p>
          <a:p>
            <a:pPr indent="-257175"/>
            <a:r>
              <a:rPr lang="fr-FR" sz="1800" b="1" dirty="0">
                <a:solidFill>
                  <a:srgbClr val="0070C0"/>
                </a:solidFill>
              </a:rPr>
              <a:t>Sri Lanka </a:t>
            </a:r>
            <a:r>
              <a:rPr lang="fr-FR" sz="1800" i="1" dirty="0"/>
              <a:t>:</a:t>
            </a:r>
            <a:r>
              <a:rPr lang="fr-FR" sz="1800" dirty="0"/>
              <a:t> Interdiction en 2015 mais partiellement levée en juillet 2018 pour utilisation uniquement dans les plantations de thé et de caoutchouc.</a:t>
            </a:r>
          </a:p>
          <a:p>
            <a:pPr marL="0" indent="0">
              <a:spcBef>
                <a:spcPts val="1200"/>
              </a:spcBef>
              <a:buNone/>
            </a:pPr>
            <a:r>
              <a:rPr lang="fr-FR" sz="2000" b="1" dirty="0">
                <a:solidFill>
                  <a:schemeClr val="accent1">
                    <a:lumMod val="75000"/>
                  </a:schemeClr>
                </a:solidFill>
              </a:rPr>
              <a:t>Moyen orient </a:t>
            </a:r>
            <a:r>
              <a:rPr lang="fr-FR" sz="1800" b="1" dirty="0">
                <a:solidFill>
                  <a:schemeClr val="accent1">
                    <a:lumMod val="75000"/>
                  </a:schemeClr>
                </a:solidFill>
              </a:rPr>
              <a:t>: </a:t>
            </a:r>
            <a:r>
              <a:rPr lang="fr-FR" sz="1800" dirty="0"/>
              <a:t>Dès 2015 et 2016, interdiction à Oman, en Arabie Saoudite, au </a:t>
            </a:r>
            <a:r>
              <a:rPr lang="fr-FR" sz="1800" dirty="0" err="1"/>
              <a:t>Koweit</a:t>
            </a:r>
            <a:r>
              <a:rPr lang="fr-FR" sz="1800" dirty="0"/>
              <a:t>, Emirats Arabes Uni, </a:t>
            </a:r>
            <a:r>
              <a:rPr lang="fr-FR" sz="1800" dirty="0" err="1"/>
              <a:t>Bahrein</a:t>
            </a:r>
            <a:r>
              <a:rPr lang="fr-FR" sz="1800" dirty="0"/>
              <a:t> et Qatar.</a:t>
            </a:r>
          </a:p>
          <a:p>
            <a:pPr marL="0" indent="0">
              <a:spcBef>
                <a:spcPts val="1200"/>
              </a:spcBef>
              <a:buNone/>
            </a:pPr>
            <a:r>
              <a:rPr lang="fr-FR" sz="2000" b="1" dirty="0">
                <a:solidFill>
                  <a:schemeClr val="accent1">
                    <a:lumMod val="75000"/>
                  </a:schemeClr>
                </a:solidFill>
              </a:rPr>
              <a:t>UE </a:t>
            </a:r>
            <a:r>
              <a:rPr lang="fr-FR" sz="2000" dirty="0">
                <a:solidFill>
                  <a:schemeClr val="accent1">
                    <a:lumMod val="75000"/>
                  </a:schemeClr>
                </a:solidFill>
              </a:rPr>
              <a:t>: </a:t>
            </a:r>
            <a:r>
              <a:rPr lang="fr-FR" sz="1800" dirty="0"/>
              <a:t>L’usage du glyphosate est interdit dans les lieux publics de même que la vente aux particuliers. Par contre, </a:t>
            </a:r>
            <a:r>
              <a:rPr lang="fr-FR" sz="1800" dirty="0" err="1"/>
              <a:t>bcp</a:t>
            </a:r>
            <a:r>
              <a:rPr lang="fr-FR" sz="1800" dirty="0"/>
              <a:t> d’agriculteurs, la SNCF, etc… continent à l’utiliser. Le </a:t>
            </a:r>
            <a:r>
              <a:rPr lang="fr-FR" sz="1800" b="1" dirty="0">
                <a:solidFill>
                  <a:srgbClr val="0070C0"/>
                </a:solidFill>
              </a:rPr>
              <a:t>parlement autrichien </a:t>
            </a:r>
            <a:r>
              <a:rPr lang="fr-FR" sz="1800" dirty="0"/>
              <a:t>avait voté son interdiction totale en 2019 mais, sous la pression des agriculteurs, le gouvernement est revenu sur ce vote. Les gouvernements allemands et français prévoient son interdiction en 2023 tout en préparant des </a:t>
            </a:r>
            <a:r>
              <a:rPr lang="fr-FR" sz="1800" b="1" dirty="0">
                <a:solidFill>
                  <a:schemeClr val="tx2">
                    <a:lumMod val="75000"/>
                  </a:schemeClr>
                </a:solidFill>
              </a:rPr>
              <a:t>dérogations demandées par certains syndicats agricoles qui se sont trop habitués à son usage</a:t>
            </a:r>
            <a:r>
              <a:rPr lang="fr-FR" sz="1800" dirty="0">
                <a:solidFill>
                  <a:schemeClr val="tx2">
                    <a:lumMod val="75000"/>
                  </a:schemeClr>
                </a:solidFill>
              </a:rPr>
              <a:t>… </a:t>
            </a:r>
          </a:p>
        </p:txBody>
      </p:sp>
      <p:sp>
        <p:nvSpPr>
          <p:cNvPr id="4" name="Espace réservé du numéro de diapositive 3"/>
          <p:cNvSpPr>
            <a:spLocks noGrp="1"/>
          </p:cNvSpPr>
          <p:nvPr>
            <p:ph type="sldNum" sz="quarter" idx="12"/>
          </p:nvPr>
        </p:nvSpPr>
        <p:spPr>
          <a:xfrm>
            <a:off x="7010400" y="6492875"/>
            <a:ext cx="2133600" cy="365125"/>
          </a:xfrm>
        </p:spPr>
        <p:txBody>
          <a:bodyPr/>
          <a:lstStyle/>
          <a:p>
            <a:fld id="{CCABFAA6-E7A3-49D0-B000-4F6F964686B8}" type="slidenum">
              <a:rPr lang="fr-FR" smtClean="0"/>
              <a:t>13</a:t>
            </a:fld>
            <a:endParaRPr lang="fr-FR" dirty="0"/>
          </a:p>
        </p:txBody>
      </p:sp>
    </p:spTree>
    <p:extLst>
      <p:ext uri="{BB962C8B-B14F-4D97-AF65-F5344CB8AC3E}">
        <p14:creationId xmlns:p14="http://schemas.microsoft.com/office/powerpoint/2010/main" val="1953421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Débat sur le glyphosate</a:t>
            </a:r>
          </a:p>
        </p:txBody>
      </p:sp>
      <p:sp>
        <p:nvSpPr>
          <p:cNvPr id="3" name="Espace réservé du contenu 2"/>
          <p:cNvSpPr>
            <a:spLocks noGrp="1"/>
          </p:cNvSpPr>
          <p:nvPr>
            <p:ph idx="1"/>
          </p:nvPr>
        </p:nvSpPr>
        <p:spPr>
          <a:xfrm>
            <a:off x="0" y="1052736"/>
            <a:ext cx="9144000" cy="3672408"/>
          </a:xfrm>
        </p:spPr>
        <p:txBody>
          <a:bodyPr>
            <a:normAutofit/>
          </a:bodyPr>
          <a:lstStyle/>
          <a:p>
            <a:pPr marL="0" indent="0" algn="ctr">
              <a:spcBef>
                <a:spcPts val="1200"/>
              </a:spcBef>
              <a:buNone/>
            </a:pPr>
            <a:r>
              <a:rPr lang="fr-FR" sz="2200" b="1" dirty="0">
                <a:solidFill>
                  <a:schemeClr val="accent3">
                    <a:lumMod val="50000"/>
                  </a:schemeClr>
                </a:solidFill>
              </a:rPr>
              <a:t>Second temps de débat concernant le glyphosate : </a:t>
            </a:r>
          </a:p>
          <a:p>
            <a:pPr marL="446088" indent="-354013">
              <a:spcBef>
                <a:spcPts val="1200"/>
              </a:spcBef>
              <a:buFont typeface="+mj-lt"/>
              <a:buAutoNum type="arabicPeriod"/>
            </a:pPr>
            <a:r>
              <a:rPr lang="fr-FR" sz="2000" b="1" dirty="0">
                <a:solidFill>
                  <a:schemeClr val="accent3">
                    <a:lumMod val="50000"/>
                  </a:schemeClr>
                </a:solidFill>
              </a:rPr>
              <a:t>L’utilisation du glyphosate est-elle fréquente dans votre région ?</a:t>
            </a:r>
          </a:p>
          <a:p>
            <a:pPr marL="446088" indent="-354013">
              <a:spcBef>
                <a:spcPts val="1200"/>
              </a:spcBef>
              <a:buFont typeface="+mj-lt"/>
              <a:buAutoNum type="arabicPeriod"/>
            </a:pPr>
            <a:r>
              <a:rPr lang="fr-FR" sz="2000" b="1" dirty="0">
                <a:solidFill>
                  <a:schemeClr val="accent3">
                    <a:lumMod val="50000"/>
                  </a:schemeClr>
                </a:solidFill>
              </a:rPr>
              <a:t>Si oui, quelles réactions des citoyens, des éleveurs, … ?</a:t>
            </a:r>
          </a:p>
          <a:p>
            <a:pPr marL="446088" indent="-354013">
              <a:spcBef>
                <a:spcPts val="1200"/>
              </a:spcBef>
              <a:buFont typeface="+mj-lt"/>
              <a:buAutoNum type="arabicPeriod"/>
            </a:pPr>
            <a:r>
              <a:rPr lang="fr-FR" sz="2000" b="1" dirty="0">
                <a:solidFill>
                  <a:schemeClr val="accent3">
                    <a:lumMod val="50000"/>
                  </a:schemeClr>
                </a:solidFill>
              </a:rPr>
              <a:t>Quel positionnement des organisations paysannes par rapport au glyphosate ?</a:t>
            </a:r>
          </a:p>
          <a:p>
            <a:pPr marL="446088" indent="-354013">
              <a:spcBef>
                <a:spcPts val="1200"/>
              </a:spcBef>
              <a:buFont typeface="+mj-lt"/>
              <a:buAutoNum type="arabicPeriod"/>
            </a:pPr>
            <a:r>
              <a:rPr lang="fr-FR" sz="2000" b="1" dirty="0">
                <a:solidFill>
                  <a:schemeClr val="accent3">
                    <a:lumMod val="50000"/>
                  </a:schemeClr>
                </a:solidFill>
              </a:rPr>
              <a:t>Quel positionnement de votre gouvernement par rapport au glyphosate ?</a:t>
            </a:r>
          </a:p>
          <a:p>
            <a:pPr marL="550862" indent="-457200">
              <a:spcBef>
                <a:spcPts val="1200"/>
              </a:spcBef>
              <a:buFont typeface="+mj-lt"/>
              <a:buAutoNum type="arabicPeriod"/>
            </a:pPr>
            <a:endParaRPr lang="fr-FR" sz="2000" b="1" dirty="0">
              <a:solidFill>
                <a:schemeClr val="accent1">
                  <a:lumMod val="75000"/>
                </a:schemeClr>
              </a:solidFill>
            </a:endParaRPr>
          </a:p>
          <a:p>
            <a:pPr marL="550862" indent="-457200">
              <a:spcBef>
                <a:spcPts val="1200"/>
              </a:spcBef>
              <a:buFont typeface="+mj-lt"/>
              <a:buAutoNum type="arabicPeriod"/>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7002969" y="6492875"/>
            <a:ext cx="2133600" cy="365125"/>
          </a:xfrm>
        </p:spPr>
        <p:txBody>
          <a:bodyPr/>
          <a:lstStyle/>
          <a:p>
            <a:fld id="{CCABFAA6-E7A3-49D0-B000-4F6F964686B8}" type="slidenum">
              <a:rPr lang="fr-FR" smtClean="0"/>
              <a:t>14</a:t>
            </a:fld>
            <a:endParaRPr lang="fr-FR" dirty="0"/>
          </a:p>
        </p:txBody>
      </p:sp>
    </p:spTree>
    <p:extLst>
      <p:ext uri="{BB962C8B-B14F-4D97-AF65-F5344CB8AC3E}">
        <p14:creationId xmlns:p14="http://schemas.microsoft.com/office/powerpoint/2010/main" val="651988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Conventions internationales</a:t>
            </a:r>
          </a:p>
        </p:txBody>
      </p:sp>
      <p:sp>
        <p:nvSpPr>
          <p:cNvPr id="3" name="Espace réservé du contenu 2"/>
          <p:cNvSpPr>
            <a:spLocks noGrp="1"/>
          </p:cNvSpPr>
          <p:nvPr>
            <p:ph idx="1"/>
          </p:nvPr>
        </p:nvSpPr>
        <p:spPr>
          <a:xfrm>
            <a:off x="107504" y="551434"/>
            <a:ext cx="9036496" cy="6336704"/>
          </a:xfrm>
        </p:spPr>
        <p:txBody>
          <a:bodyPr>
            <a:normAutofit/>
          </a:bodyPr>
          <a:lstStyle/>
          <a:p>
            <a:pPr marL="0" indent="0">
              <a:buNone/>
            </a:pPr>
            <a:r>
              <a:rPr lang="fr-FR" sz="2000" b="1" dirty="0"/>
              <a:t>Thème 2 : Mobilisations pour la mise en œuvre des conventions internationales</a:t>
            </a:r>
          </a:p>
          <a:p>
            <a:pPr marL="180975" indent="-180975"/>
            <a:r>
              <a:rPr lang="fr-FR" sz="2000" dirty="0"/>
              <a:t>L’annexe 1 du guide mentionne les principales conventions concernant les pesticides et autres produits chimiques dangereux. Elle indique par convention les principales matières actives concernées. </a:t>
            </a:r>
          </a:p>
          <a:p>
            <a:pPr marL="180975" indent="-180975"/>
            <a:r>
              <a:rPr lang="fr-FR" sz="2000" dirty="0"/>
              <a:t>Il s’agit principalement de la </a:t>
            </a:r>
            <a:r>
              <a:rPr lang="fr-FR" sz="2000" b="1" dirty="0"/>
              <a:t>convention de Stockholm</a:t>
            </a:r>
            <a:r>
              <a:rPr lang="fr-FR" sz="2000" dirty="0"/>
              <a:t> datant de 2006, de la </a:t>
            </a:r>
            <a:r>
              <a:rPr lang="fr-FR" sz="2000" b="1" dirty="0"/>
              <a:t>convention de Rotterdam </a:t>
            </a:r>
            <a:r>
              <a:rPr lang="fr-FR" sz="2000" dirty="0"/>
              <a:t>initiée en 2004 par le Programme des Nations Unies pour l’Environnement, de la liste PAN datant de 2011 et incluant 18 molécules très dangereuses utilisées en agriculture et également des listes </a:t>
            </a:r>
            <a:r>
              <a:rPr lang="fr-FR" sz="2000" b="1" dirty="0"/>
              <a:t>WHO 1a et WHO 1b</a:t>
            </a:r>
            <a:r>
              <a:rPr lang="fr-FR" sz="2000" dirty="0"/>
              <a:t> établies par l’OMS depuis 2007. </a:t>
            </a:r>
          </a:p>
          <a:p>
            <a:pPr marL="180975" indent="-180975"/>
            <a:r>
              <a:rPr lang="fr-FR" sz="2000" dirty="0"/>
              <a:t>A ces conventions internationales ci-dessus, se rajoute une </a:t>
            </a:r>
            <a:r>
              <a:rPr lang="fr-FR" sz="2000" b="1" dirty="0"/>
              <a:t>convention signée à Bamako en 1991 et concernant l’interdiction d’importer en Afrique des déchets et substances dangereuses</a:t>
            </a:r>
            <a:r>
              <a:rPr lang="fr-FR" sz="2000" dirty="0"/>
              <a:t> </a:t>
            </a:r>
            <a:r>
              <a:rPr lang="fr-FR" sz="2000" i="1" dirty="0"/>
              <a:t>(dont des pesticides). </a:t>
            </a:r>
          </a:p>
          <a:p>
            <a:pPr marL="180975" indent="0">
              <a:buNone/>
            </a:pPr>
            <a:r>
              <a:rPr lang="fr-FR" sz="2000" dirty="0"/>
              <a:t>Un encadré du guide décrit les objectifs de cette convention et mentionne les Etats africains l’ayant signée. </a:t>
            </a:r>
            <a:r>
              <a:rPr lang="fr-FR" sz="2000" b="1" dirty="0"/>
              <a:t>Malheureusement, 22 ans après son entrée en vigueur, cette convention de Bamako n’a pas été véritablement appliquée</a:t>
            </a:r>
            <a:r>
              <a:rPr lang="fr-FR" sz="2000" dirty="0"/>
              <a:t>. Les élus et les citoyens des pays l’ayant signée peuvent cependant revendiquer son application en s’appuyant aussi sur le code établi par la FAO concernant les pesticides </a:t>
            </a:r>
            <a:r>
              <a:rPr lang="fr-FR" sz="1400" dirty="0"/>
              <a:t>(cf. </a:t>
            </a:r>
            <a:r>
              <a:rPr lang="fr-FR" sz="1400" u="sng" dirty="0">
                <a:hlinkClick r:id="rId2"/>
              </a:rPr>
              <a:t>http://www.fao.org/fileadmin/templates/agphome/documents/Pests_Pesticides/Code/Annotated_Guidelines_FR.pdf</a:t>
            </a:r>
            <a:r>
              <a:rPr lang="fr-FR" sz="1400" dirty="0"/>
              <a:t>)</a:t>
            </a:r>
            <a:endParaRPr lang="fr-FR" sz="14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7010400" y="6492875"/>
            <a:ext cx="2133600" cy="365125"/>
          </a:xfrm>
        </p:spPr>
        <p:txBody>
          <a:bodyPr/>
          <a:lstStyle/>
          <a:p>
            <a:fld id="{CCABFAA6-E7A3-49D0-B000-4F6F964686B8}" type="slidenum">
              <a:rPr lang="fr-FR" smtClean="0"/>
              <a:t>15</a:t>
            </a:fld>
            <a:endParaRPr lang="fr-FR" dirty="0"/>
          </a:p>
        </p:txBody>
      </p:sp>
    </p:spTree>
    <p:extLst>
      <p:ext uri="{BB962C8B-B14F-4D97-AF65-F5344CB8AC3E}">
        <p14:creationId xmlns:p14="http://schemas.microsoft.com/office/powerpoint/2010/main" val="1953421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Débat sur les conventions internationales</a:t>
            </a:r>
          </a:p>
        </p:txBody>
      </p:sp>
      <p:sp>
        <p:nvSpPr>
          <p:cNvPr id="3" name="Espace réservé du contenu 2"/>
          <p:cNvSpPr>
            <a:spLocks noGrp="1"/>
          </p:cNvSpPr>
          <p:nvPr>
            <p:ph idx="1"/>
          </p:nvPr>
        </p:nvSpPr>
        <p:spPr>
          <a:xfrm>
            <a:off x="0" y="1052736"/>
            <a:ext cx="9144000" cy="3672408"/>
          </a:xfrm>
        </p:spPr>
        <p:txBody>
          <a:bodyPr>
            <a:normAutofit/>
          </a:bodyPr>
          <a:lstStyle/>
          <a:p>
            <a:pPr marL="0" indent="0" algn="ctr">
              <a:spcBef>
                <a:spcPts val="1200"/>
              </a:spcBef>
              <a:buNone/>
            </a:pPr>
            <a:r>
              <a:rPr lang="fr-FR" sz="2200" b="1" dirty="0">
                <a:solidFill>
                  <a:schemeClr val="accent3">
                    <a:lumMod val="50000"/>
                  </a:schemeClr>
                </a:solidFill>
              </a:rPr>
              <a:t>Troisième temps de débat concernant les conventions internationales : </a:t>
            </a:r>
          </a:p>
          <a:p>
            <a:pPr marL="457200" indent="-280988">
              <a:spcBef>
                <a:spcPts val="1200"/>
              </a:spcBef>
              <a:buFont typeface="+mj-lt"/>
              <a:buAutoNum type="arabicPeriod"/>
            </a:pPr>
            <a:r>
              <a:rPr lang="fr-FR" sz="2000" b="1" dirty="0">
                <a:solidFill>
                  <a:schemeClr val="accent3">
                    <a:lumMod val="50000"/>
                  </a:schemeClr>
                </a:solidFill>
              </a:rPr>
              <a:t>Connaissez-vous au moins une des conventions internationales citées dans la diapositive précédente ?</a:t>
            </a:r>
          </a:p>
          <a:p>
            <a:pPr marL="457200" indent="-280988">
              <a:spcBef>
                <a:spcPts val="1200"/>
              </a:spcBef>
              <a:buFont typeface="+mj-lt"/>
              <a:buAutoNum type="arabicPeriod"/>
            </a:pPr>
            <a:r>
              <a:rPr lang="fr-FR" sz="2000" b="1" dirty="0">
                <a:solidFill>
                  <a:schemeClr val="accent3">
                    <a:lumMod val="50000"/>
                  </a:schemeClr>
                </a:solidFill>
              </a:rPr>
              <a:t>Connaissez-vous des pesticides actuellement utilisés dans votre pays alors qu’ils sont interdits dans de nombreux pays développés et qu’ils sont aussi interdits par l’une des conventions internationales citées dans la diapositive précédente ?</a:t>
            </a:r>
          </a:p>
          <a:p>
            <a:pPr marL="457200" indent="-280988">
              <a:spcBef>
                <a:spcPts val="1200"/>
              </a:spcBef>
              <a:buFont typeface="+mj-lt"/>
              <a:buAutoNum type="arabicPeriod"/>
            </a:pPr>
            <a:r>
              <a:rPr lang="fr-FR" sz="2000" b="1" dirty="0">
                <a:solidFill>
                  <a:schemeClr val="accent3">
                    <a:lumMod val="50000"/>
                  </a:schemeClr>
                </a:solidFill>
              </a:rPr>
              <a:t>Si votre pays a signé une ou plusieurs de ces conventions internationale mais ne la respecte pas, que pouvez-vous faire ?</a:t>
            </a:r>
          </a:p>
        </p:txBody>
      </p:sp>
      <p:sp>
        <p:nvSpPr>
          <p:cNvPr id="4" name="Espace réservé du numéro de diapositive 3"/>
          <p:cNvSpPr>
            <a:spLocks noGrp="1"/>
          </p:cNvSpPr>
          <p:nvPr>
            <p:ph type="sldNum" sz="quarter" idx="12"/>
          </p:nvPr>
        </p:nvSpPr>
        <p:spPr>
          <a:xfrm>
            <a:off x="7024480" y="6484522"/>
            <a:ext cx="2133600" cy="365125"/>
          </a:xfrm>
        </p:spPr>
        <p:txBody>
          <a:bodyPr/>
          <a:lstStyle/>
          <a:p>
            <a:fld id="{CCABFAA6-E7A3-49D0-B000-4F6F964686B8}" type="slidenum">
              <a:rPr lang="fr-FR" smtClean="0"/>
              <a:t>16</a:t>
            </a:fld>
            <a:endParaRPr lang="fr-FR" dirty="0"/>
          </a:p>
        </p:txBody>
      </p:sp>
    </p:spTree>
    <p:extLst>
      <p:ext uri="{BB962C8B-B14F-4D97-AF65-F5344CB8AC3E}">
        <p14:creationId xmlns:p14="http://schemas.microsoft.com/office/powerpoint/2010/main" val="1958520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Objectifs et thèmes</a:t>
            </a:r>
          </a:p>
        </p:txBody>
      </p:sp>
      <p:sp>
        <p:nvSpPr>
          <p:cNvPr id="3" name="Espace réservé du contenu 2"/>
          <p:cNvSpPr>
            <a:spLocks noGrp="1"/>
          </p:cNvSpPr>
          <p:nvPr>
            <p:ph idx="1"/>
          </p:nvPr>
        </p:nvSpPr>
        <p:spPr>
          <a:xfrm>
            <a:off x="107504" y="620688"/>
            <a:ext cx="9036496" cy="6336704"/>
          </a:xfrm>
        </p:spPr>
        <p:txBody>
          <a:bodyPr>
            <a:normAutofit/>
          </a:bodyPr>
          <a:lstStyle/>
          <a:p>
            <a:pPr marL="0" indent="0">
              <a:spcBef>
                <a:spcPts val="1200"/>
              </a:spcBef>
              <a:buNone/>
            </a:pPr>
            <a:r>
              <a:rPr lang="fr-FR" sz="2000" b="1" dirty="0"/>
              <a:t>Objectif pédagogique : Pour réduire l’usage des pesticides et en priorité supprimer les plus dangereux, comprendre les objectifs des mobilisations citoyennes visant :</a:t>
            </a:r>
          </a:p>
          <a:p>
            <a:pPr marL="180975" indent="0">
              <a:spcBef>
                <a:spcPts val="1200"/>
              </a:spcBef>
              <a:buNone/>
            </a:pPr>
            <a:r>
              <a:rPr lang="fr-FR" sz="2000" b="1" dirty="0">
                <a:solidFill>
                  <a:schemeClr val="tx2">
                    <a:lumMod val="50000"/>
                  </a:schemeClr>
                </a:solidFill>
              </a:rPr>
              <a:t>(1) l’application et le renforcement de lois nationales concernant les pesticides ; </a:t>
            </a:r>
          </a:p>
          <a:p>
            <a:pPr marL="180975" indent="0">
              <a:spcBef>
                <a:spcPts val="1200"/>
              </a:spcBef>
              <a:buNone/>
            </a:pPr>
            <a:r>
              <a:rPr lang="fr-FR" sz="2000" b="1" dirty="0">
                <a:solidFill>
                  <a:schemeClr val="tx2">
                    <a:lumMod val="50000"/>
                  </a:schemeClr>
                </a:solidFill>
              </a:rPr>
              <a:t>(2) le respect des conventions internationales et régionales les concernant ; </a:t>
            </a:r>
          </a:p>
          <a:p>
            <a:pPr marL="180975" indent="0">
              <a:spcBef>
                <a:spcPts val="1200"/>
              </a:spcBef>
              <a:buNone/>
            </a:pPr>
            <a:r>
              <a:rPr lang="fr-FR" sz="2000" b="1" dirty="0">
                <a:solidFill>
                  <a:schemeClr val="tx2">
                    <a:lumMod val="50000"/>
                  </a:schemeClr>
                </a:solidFill>
              </a:rPr>
              <a:t>(3) les appuis à la mise en œuvre de solutions </a:t>
            </a:r>
            <a:r>
              <a:rPr lang="fr-FR" sz="2000" b="1" dirty="0" err="1">
                <a:solidFill>
                  <a:schemeClr val="tx2">
                    <a:lumMod val="50000"/>
                  </a:schemeClr>
                </a:solidFill>
              </a:rPr>
              <a:t>agroécologiques</a:t>
            </a:r>
            <a:r>
              <a:rPr lang="fr-FR" sz="2000" b="1" dirty="0">
                <a:solidFill>
                  <a:schemeClr val="tx2">
                    <a:lumMod val="50000"/>
                  </a:schemeClr>
                </a:solidFill>
              </a:rPr>
              <a:t> alternatives.</a:t>
            </a:r>
            <a:endParaRPr lang="fr-FR" sz="2000" dirty="0">
              <a:solidFill>
                <a:schemeClr val="tx2">
                  <a:lumMod val="50000"/>
                </a:schemeClr>
              </a:solidFill>
            </a:endParaRPr>
          </a:p>
          <a:p>
            <a:pPr>
              <a:spcBef>
                <a:spcPts val="600"/>
              </a:spcBef>
            </a:pPr>
            <a:endParaRPr lang="fr-FR" sz="2000" b="1" dirty="0"/>
          </a:p>
          <a:p>
            <a:pPr indent="-257175">
              <a:spcBef>
                <a:spcPts val="600"/>
              </a:spcBef>
            </a:pPr>
            <a:r>
              <a:rPr lang="fr-FR" sz="2000" b="1" dirty="0"/>
              <a:t>Thème 1 : </a:t>
            </a:r>
            <a:r>
              <a:rPr lang="fr-FR" sz="2000" dirty="0"/>
              <a:t>Décrypter et résumer les enjeux de </a:t>
            </a:r>
            <a:r>
              <a:rPr lang="fr-FR" sz="2000" b="1" dirty="0"/>
              <a:t>mobilisations à engager</a:t>
            </a:r>
            <a:r>
              <a:rPr lang="fr-FR" sz="2000" dirty="0"/>
              <a:t> pour de réelles alternatives à l’usage de pesticides dangereux et découvrir des </a:t>
            </a:r>
            <a:r>
              <a:rPr lang="fr-FR" sz="2000" b="1" dirty="0"/>
              <a:t>exemples de mobilisation</a:t>
            </a:r>
            <a:r>
              <a:rPr lang="fr-FR" sz="2000" dirty="0"/>
              <a:t> en France, en Afrique et en Amérique du Sud.</a:t>
            </a:r>
          </a:p>
          <a:p>
            <a:pPr indent="-257175">
              <a:spcBef>
                <a:spcPts val="600"/>
              </a:spcBef>
            </a:pPr>
            <a:endParaRPr lang="fr-FR" sz="2000" b="1" dirty="0"/>
          </a:p>
          <a:p>
            <a:pPr indent="-257175">
              <a:spcBef>
                <a:spcPts val="600"/>
              </a:spcBef>
            </a:pPr>
            <a:r>
              <a:rPr lang="fr-FR" sz="2000" b="1" dirty="0"/>
              <a:t>Thème 2 : </a:t>
            </a:r>
            <a:r>
              <a:rPr lang="fr-FR" sz="2000" dirty="0"/>
              <a:t>Mobilisations pour la mise en œuvre des</a:t>
            </a:r>
            <a:r>
              <a:rPr lang="fr-FR" sz="2000" b="1" dirty="0"/>
              <a:t> conventions internationales </a:t>
            </a:r>
            <a:r>
              <a:rPr lang="fr-FR" sz="2000" dirty="0"/>
              <a:t>concernant les pesticides.</a:t>
            </a:r>
          </a:p>
          <a:p>
            <a:pPr marL="0" indent="0">
              <a:buNone/>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6948264" y="6381328"/>
            <a:ext cx="2133600" cy="365125"/>
          </a:xfrm>
        </p:spPr>
        <p:txBody>
          <a:bodyPr/>
          <a:lstStyle/>
          <a:p>
            <a:fld id="{CCABFAA6-E7A3-49D0-B000-4F6F964686B8}" type="slidenum">
              <a:rPr lang="fr-FR" smtClean="0"/>
              <a:t>2</a:t>
            </a:fld>
            <a:endParaRPr lang="fr-FR"/>
          </a:p>
        </p:txBody>
      </p:sp>
    </p:spTree>
    <p:extLst>
      <p:ext uri="{BB962C8B-B14F-4D97-AF65-F5344CB8AC3E}">
        <p14:creationId xmlns:p14="http://schemas.microsoft.com/office/powerpoint/2010/main" val="667438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Introduction</a:t>
            </a:r>
          </a:p>
        </p:txBody>
      </p:sp>
      <p:sp>
        <p:nvSpPr>
          <p:cNvPr id="3" name="Espace réservé du contenu 2"/>
          <p:cNvSpPr>
            <a:spLocks noGrp="1"/>
          </p:cNvSpPr>
          <p:nvPr>
            <p:ph idx="1"/>
          </p:nvPr>
        </p:nvSpPr>
        <p:spPr>
          <a:xfrm>
            <a:off x="99170" y="541909"/>
            <a:ext cx="9036496" cy="6336704"/>
          </a:xfrm>
        </p:spPr>
        <p:txBody>
          <a:bodyPr>
            <a:normAutofit/>
          </a:bodyPr>
          <a:lstStyle/>
          <a:p>
            <a:pPr marL="0" indent="0">
              <a:buNone/>
            </a:pPr>
            <a:r>
              <a:rPr lang="fr-FR" sz="2000" b="1" dirty="0"/>
              <a:t>Introduction :</a:t>
            </a:r>
          </a:p>
          <a:p>
            <a:pPr marL="0" indent="0">
              <a:buNone/>
            </a:pPr>
            <a:r>
              <a:rPr lang="fr-FR" sz="2000" dirty="0"/>
              <a:t>Les </a:t>
            </a:r>
            <a:r>
              <a:rPr lang="fr-FR" sz="2000" b="1" dirty="0"/>
              <a:t>dangers des pesticides </a:t>
            </a:r>
            <a:r>
              <a:rPr lang="fr-FR" sz="2000" b="1" i="1" dirty="0">
                <a:solidFill>
                  <a:schemeClr val="tx2">
                    <a:lumMod val="75000"/>
                  </a:schemeClr>
                </a:solidFill>
              </a:rPr>
              <a:t>(chimiques et parfois naturels) </a:t>
            </a:r>
            <a:r>
              <a:rPr lang="fr-FR" sz="2000" b="1" dirty="0"/>
              <a:t>sont de plus en plus démontrés </a:t>
            </a:r>
            <a:r>
              <a:rPr lang="fr-FR" sz="2000" dirty="0"/>
              <a:t>et de nombreux acteurs </a:t>
            </a:r>
            <a:r>
              <a:rPr lang="fr-FR" sz="2000" i="1" dirty="0"/>
              <a:t>(chercheurs, ONG, associations de consommateurs, des syndicats paysans, des élus, etc.)</a:t>
            </a:r>
            <a:r>
              <a:rPr lang="fr-FR" sz="2000" dirty="0"/>
              <a:t> font pression sur les décideurs pour restreindre voire abolir l’usage des plus dangereux et faire évoluer les législations les concernant. </a:t>
            </a:r>
          </a:p>
          <a:p>
            <a:pPr marL="0" indent="0">
              <a:spcBef>
                <a:spcPts val="1200"/>
              </a:spcBef>
              <a:buNone/>
            </a:pPr>
            <a:r>
              <a:rPr lang="fr-FR" sz="2000" dirty="0"/>
              <a:t>Ces mobilisations citoyennes sont des leviers nécessaires pour </a:t>
            </a:r>
            <a:r>
              <a:rPr lang="fr-FR" sz="2000" b="1" dirty="0"/>
              <a:t>mettre</a:t>
            </a:r>
            <a:r>
              <a:rPr lang="fr-FR" sz="2000" dirty="0"/>
              <a:t> </a:t>
            </a:r>
            <a:r>
              <a:rPr lang="fr-FR" sz="2000" b="1" dirty="0"/>
              <a:t>sur pied et faire respecter un cadre législatif et réglementaire protecteur vis-à-vis de l’environnement et de la santé humaine</a:t>
            </a:r>
            <a:r>
              <a:rPr lang="fr-FR" sz="2000" dirty="0"/>
              <a:t>. </a:t>
            </a:r>
          </a:p>
          <a:p>
            <a:pPr marL="0" indent="0">
              <a:spcBef>
                <a:spcPts val="1200"/>
              </a:spcBef>
              <a:buNone/>
            </a:pPr>
            <a:r>
              <a:rPr lang="fr-FR" sz="2000" dirty="0"/>
              <a:t>De nb exemples montrent que rien n’est inéluctable, que la lutte contre les firmes ne se souciant pas de la santé des gens n’est pas perdue et que, partout dans le monde, </a:t>
            </a:r>
            <a:r>
              <a:rPr lang="fr-FR" sz="2000" b="1" dirty="0"/>
              <a:t>les agricultures paysannes que soutient AVSF ont des alternatives viables</a:t>
            </a:r>
            <a:r>
              <a:rPr lang="fr-FR" sz="2000" dirty="0"/>
              <a:t>.</a:t>
            </a:r>
          </a:p>
          <a:p>
            <a:pPr marL="0" indent="0">
              <a:spcBef>
                <a:spcPts val="1200"/>
              </a:spcBef>
              <a:buNone/>
            </a:pPr>
            <a:r>
              <a:rPr lang="fr-FR" sz="2000" dirty="0"/>
              <a:t>Grâce à leur </a:t>
            </a:r>
            <a:r>
              <a:rPr lang="fr-FR" sz="2000" b="1" dirty="0"/>
              <a:t>main-d’œuvre abondante et à la richesse de leur biodiversité</a:t>
            </a:r>
            <a:r>
              <a:rPr lang="fr-FR" sz="2000" dirty="0"/>
              <a:t>, les pays en développement ont les atouts pour réussir ce challenge et développer une agriculture durable permettant un accès pour tous à une alimentation de qualité.</a:t>
            </a:r>
            <a:endParaRPr lang="fr-FR" sz="2000" b="1" dirty="0">
              <a:solidFill>
                <a:schemeClr val="accent1">
                  <a:lumMod val="75000"/>
                </a:schemeClr>
              </a:solidFill>
            </a:endParaRPr>
          </a:p>
          <a:p>
            <a:pPr marL="0" indent="0">
              <a:spcBef>
                <a:spcPts val="1200"/>
              </a:spcBef>
              <a:buNone/>
            </a:pPr>
            <a:r>
              <a:rPr lang="fr-FR" sz="2000" dirty="0"/>
              <a:t>Nombreux sont ceux qui souhaitent l’abolition totale des pesticides mais notre expérience nous oblige à constater qu’il est souvent préférable </a:t>
            </a:r>
            <a:r>
              <a:rPr lang="fr-FR" sz="2000" b="1" dirty="0"/>
              <a:t>de procéder étape par étape car les freins sont forts </a:t>
            </a:r>
            <a:r>
              <a:rPr lang="fr-FR" sz="2000" dirty="0"/>
              <a:t>chez les paysans et les acteurs qui les entourent. </a:t>
            </a:r>
          </a:p>
        </p:txBody>
      </p:sp>
      <p:sp>
        <p:nvSpPr>
          <p:cNvPr id="4" name="Espace réservé du numéro de diapositive 3"/>
          <p:cNvSpPr>
            <a:spLocks noGrp="1"/>
          </p:cNvSpPr>
          <p:nvPr>
            <p:ph type="sldNum" sz="quarter" idx="12"/>
          </p:nvPr>
        </p:nvSpPr>
        <p:spPr>
          <a:xfrm>
            <a:off x="6876256" y="6381328"/>
            <a:ext cx="2133600" cy="365125"/>
          </a:xfrm>
        </p:spPr>
        <p:txBody>
          <a:bodyPr/>
          <a:lstStyle/>
          <a:p>
            <a:fld id="{CCABFAA6-E7A3-49D0-B000-4F6F964686B8}" type="slidenum">
              <a:rPr lang="fr-FR" smtClean="0"/>
              <a:t>3</a:t>
            </a:fld>
            <a:endParaRPr lang="fr-FR" dirty="0"/>
          </a:p>
        </p:txBody>
      </p:sp>
    </p:spTree>
    <p:extLst>
      <p:ext uri="{BB962C8B-B14F-4D97-AF65-F5344CB8AC3E}">
        <p14:creationId xmlns:p14="http://schemas.microsoft.com/office/powerpoint/2010/main" val="1504051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Introduction (suite)</a:t>
            </a:r>
          </a:p>
        </p:txBody>
      </p:sp>
      <p:sp>
        <p:nvSpPr>
          <p:cNvPr id="3" name="Espace réservé du contenu 2"/>
          <p:cNvSpPr>
            <a:spLocks noGrp="1"/>
          </p:cNvSpPr>
          <p:nvPr>
            <p:ph idx="1"/>
          </p:nvPr>
        </p:nvSpPr>
        <p:spPr>
          <a:xfrm>
            <a:off x="107504" y="620688"/>
            <a:ext cx="9036496" cy="6336704"/>
          </a:xfrm>
        </p:spPr>
        <p:txBody>
          <a:bodyPr>
            <a:normAutofit/>
          </a:bodyPr>
          <a:lstStyle/>
          <a:p>
            <a:pPr marL="0" indent="0">
              <a:buNone/>
            </a:pPr>
            <a:r>
              <a:rPr lang="fr-FR" sz="2000" b="1" dirty="0"/>
              <a:t>La nécessaire « sortie des pesticides » ne sera pas atteinte sans :</a:t>
            </a:r>
          </a:p>
          <a:p>
            <a:pPr marL="266700" lvl="0" indent="-180975">
              <a:spcBef>
                <a:spcPts val="1800"/>
              </a:spcBef>
            </a:pPr>
            <a:r>
              <a:rPr lang="fr-FR" sz="2000" dirty="0"/>
              <a:t>Le développement à grande échelle de formes d’</a:t>
            </a:r>
            <a:r>
              <a:rPr lang="fr-FR" sz="2000" b="1" dirty="0" err="1"/>
              <a:t>agroécologie</a:t>
            </a:r>
            <a:r>
              <a:rPr lang="fr-FR" sz="2000" dirty="0"/>
              <a:t> s’accompagnant de l’abandon des monocultures, des pollutions de l’eau et d’autres impacts négatifs des modèles de production agricole intensifs en intrants chimiques. </a:t>
            </a:r>
          </a:p>
          <a:p>
            <a:pPr marL="266700" lvl="0" indent="-180975">
              <a:spcBef>
                <a:spcPts val="1800"/>
              </a:spcBef>
            </a:pPr>
            <a:r>
              <a:rPr lang="fr-FR" sz="2000" dirty="0"/>
              <a:t>Une sensibilisation aux enjeux de l’</a:t>
            </a:r>
            <a:r>
              <a:rPr lang="fr-FR" sz="2000" dirty="0" err="1"/>
              <a:t>agroécologie</a:t>
            </a:r>
            <a:r>
              <a:rPr lang="fr-FR" sz="2000" dirty="0"/>
              <a:t> des paysans, consommateurs, citoyens, élus et acteurs des filières agroalimentaires.</a:t>
            </a:r>
          </a:p>
          <a:p>
            <a:pPr marL="266700" lvl="0" indent="-180975">
              <a:spcBef>
                <a:spcPts val="1800"/>
              </a:spcBef>
            </a:pPr>
            <a:r>
              <a:rPr lang="fr-FR" sz="2000" dirty="0"/>
              <a:t>Une remise en cause des orientations de </a:t>
            </a:r>
            <a:r>
              <a:rPr lang="fr-FR" sz="2000" b="1" dirty="0"/>
              <a:t>filières agricoles utilisant beaucoup d’intrants chimiques </a:t>
            </a:r>
            <a:r>
              <a:rPr lang="fr-FR" sz="2000" dirty="0"/>
              <a:t>et privilégiant l’économie à court terme aux dépends de la durabilité à moyen et à long terme. C’est par exemple le cas en Afrique de certaines filières coton mais aussi de filières maraîchères périurbaines impliquant en majorité des agricultures familiales.</a:t>
            </a:r>
          </a:p>
          <a:p>
            <a:pPr marL="85725" lvl="0" indent="0">
              <a:spcBef>
                <a:spcPts val="1800"/>
              </a:spcBef>
              <a:buNone/>
            </a:pPr>
            <a:r>
              <a:rPr lang="fr-FR" sz="2000" dirty="0"/>
              <a:t>Les mobilisations doivent aussi permettre de </a:t>
            </a:r>
            <a:r>
              <a:rPr lang="fr-FR" sz="2000" b="1" dirty="0"/>
              <a:t>lutter contre les pratiques de certaines firmes phytosanitaires </a:t>
            </a:r>
            <a:r>
              <a:rPr lang="fr-FR" sz="2000" b="1" i="1" dirty="0">
                <a:solidFill>
                  <a:schemeClr val="tx2">
                    <a:lumMod val="75000"/>
                  </a:schemeClr>
                </a:solidFill>
              </a:rPr>
              <a:t>(opacité sur la dangerosité des produits, informations insuffisantes pour les utilisateurs, études trop courtes et insuffisantes de la toxicité de leurs pesticides, etc.)</a:t>
            </a:r>
            <a:r>
              <a:rPr lang="fr-FR" sz="2000" b="1" dirty="0">
                <a:solidFill>
                  <a:schemeClr val="tx2">
                    <a:lumMod val="75000"/>
                  </a:schemeClr>
                </a:solidFill>
              </a:rPr>
              <a:t>.</a:t>
            </a:r>
          </a:p>
          <a:p>
            <a:pPr marL="0" indent="0">
              <a:spcBef>
                <a:spcPts val="1200"/>
              </a:spcBef>
              <a:buNone/>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6982916" y="6381328"/>
            <a:ext cx="2133600" cy="365125"/>
          </a:xfrm>
        </p:spPr>
        <p:txBody>
          <a:bodyPr/>
          <a:lstStyle/>
          <a:p>
            <a:fld id="{CCABFAA6-E7A3-49D0-B000-4F6F964686B8}" type="slidenum">
              <a:rPr lang="fr-FR" smtClean="0"/>
              <a:t>4</a:t>
            </a:fld>
            <a:endParaRPr lang="fr-FR"/>
          </a:p>
        </p:txBody>
      </p:sp>
    </p:spTree>
    <p:extLst>
      <p:ext uri="{BB962C8B-B14F-4D97-AF65-F5344CB8AC3E}">
        <p14:creationId xmlns:p14="http://schemas.microsoft.com/office/powerpoint/2010/main" val="1953421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 Introduction (débat)</a:t>
            </a:r>
          </a:p>
        </p:txBody>
      </p:sp>
      <p:sp>
        <p:nvSpPr>
          <p:cNvPr id="3" name="Espace réservé du contenu 2"/>
          <p:cNvSpPr>
            <a:spLocks noGrp="1"/>
          </p:cNvSpPr>
          <p:nvPr>
            <p:ph idx="1"/>
          </p:nvPr>
        </p:nvSpPr>
        <p:spPr>
          <a:xfrm>
            <a:off x="0" y="1052736"/>
            <a:ext cx="9144000" cy="3672408"/>
          </a:xfrm>
        </p:spPr>
        <p:txBody>
          <a:bodyPr>
            <a:normAutofit/>
          </a:bodyPr>
          <a:lstStyle/>
          <a:p>
            <a:pPr marL="0" indent="0" algn="ctr">
              <a:spcBef>
                <a:spcPts val="1200"/>
              </a:spcBef>
              <a:buNone/>
            </a:pPr>
            <a:r>
              <a:rPr lang="fr-FR" sz="2200" b="1" dirty="0">
                <a:solidFill>
                  <a:schemeClr val="accent3">
                    <a:lumMod val="50000"/>
                  </a:schemeClr>
                </a:solidFill>
              </a:rPr>
              <a:t>Premier temps de débat après l’introduction : </a:t>
            </a:r>
          </a:p>
          <a:p>
            <a:pPr marL="280988" indent="-280988">
              <a:spcBef>
                <a:spcPts val="1200"/>
              </a:spcBef>
              <a:buFont typeface="+mj-lt"/>
              <a:buAutoNum type="arabicPeriod"/>
            </a:pPr>
            <a:r>
              <a:rPr lang="fr-FR" sz="2000" b="1" dirty="0">
                <a:solidFill>
                  <a:schemeClr val="accent3">
                    <a:lumMod val="50000"/>
                  </a:schemeClr>
                </a:solidFill>
              </a:rPr>
              <a:t>Quelle est la situation des mobilisations citoyennes dans votre pays ?</a:t>
            </a:r>
          </a:p>
          <a:p>
            <a:pPr marL="280988" indent="-280988">
              <a:spcBef>
                <a:spcPts val="1200"/>
              </a:spcBef>
              <a:buFont typeface="+mj-lt"/>
              <a:buAutoNum type="arabicPeriod"/>
            </a:pPr>
            <a:r>
              <a:rPr lang="fr-FR" sz="2000" b="1" dirty="0">
                <a:solidFill>
                  <a:schemeClr val="accent3">
                    <a:lumMod val="50000"/>
                  </a:schemeClr>
                </a:solidFill>
              </a:rPr>
              <a:t>Quelles sont les positions des organisations paysannes sur le sujet des pesticides ?</a:t>
            </a:r>
          </a:p>
          <a:p>
            <a:pPr marL="280988" indent="-280988">
              <a:spcBef>
                <a:spcPts val="1200"/>
              </a:spcBef>
              <a:buFont typeface="+mj-lt"/>
              <a:buAutoNum type="arabicPeriod"/>
            </a:pPr>
            <a:r>
              <a:rPr lang="fr-FR" sz="2000" b="1" dirty="0">
                <a:solidFill>
                  <a:schemeClr val="accent3">
                    <a:lumMod val="50000"/>
                  </a:schemeClr>
                </a:solidFill>
              </a:rPr>
              <a:t>Vos gouvernements  prennent-ils en compte ces mobilisations ?</a:t>
            </a:r>
          </a:p>
          <a:p>
            <a:pPr marL="280988" indent="-280988">
              <a:spcBef>
                <a:spcPts val="1200"/>
              </a:spcBef>
              <a:buFont typeface="+mj-lt"/>
              <a:buAutoNum type="arabicPeriod"/>
            </a:pPr>
            <a:r>
              <a:rPr lang="fr-FR" sz="2000" b="1" dirty="0">
                <a:solidFill>
                  <a:schemeClr val="accent3">
                    <a:lumMod val="50000"/>
                  </a:schemeClr>
                </a:solidFill>
              </a:rPr>
              <a:t>Etes-vous, en votre nom personnel ou au nom d’</a:t>
            </a:r>
            <a:r>
              <a:rPr lang="fr-FR" sz="2000" b="1" dirty="0" err="1">
                <a:solidFill>
                  <a:schemeClr val="accent3">
                    <a:lumMod val="50000"/>
                  </a:schemeClr>
                </a:solidFill>
              </a:rPr>
              <a:t>Avsf</a:t>
            </a:r>
            <a:r>
              <a:rPr lang="fr-FR" sz="2000" b="1" dirty="0">
                <a:solidFill>
                  <a:schemeClr val="accent3">
                    <a:lumMod val="50000"/>
                  </a:schemeClr>
                </a:solidFill>
              </a:rPr>
              <a:t>, impliqué dans ces mobilisations et, si oui, de quelle manière ?</a:t>
            </a:r>
          </a:p>
          <a:p>
            <a:pPr>
              <a:spcBef>
                <a:spcPts val="1200"/>
              </a:spcBef>
              <a:buFont typeface="Arial" charset="0"/>
              <a:buChar char="•"/>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6876256" y="6381328"/>
            <a:ext cx="2133600" cy="365125"/>
          </a:xfrm>
        </p:spPr>
        <p:txBody>
          <a:bodyPr/>
          <a:lstStyle/>
          <a:p>
            <a:fld id="{CCABFAA6-E7A3-49D0-B000-4F6F964686B8}" type="slidenum">
              <a:rPr lang="fr-FR" smtClean="0"/>
              <a:t>5</a:t>
            </a:fld>
            <a:endParaRPr lang="fr-FR" dirty="0"/>
          </a:p>
        </p:txBody>
      </p:sp>
    </p:spTree>
    <p:extLst>
      <p:ext uri="{BB962C8B-B14F-4D97-AF65-F5344CB8AC3E}">
        <p14:creationId xmlns:p14="http://schemas.microsoft.com/office/powerpoint/2010/main" val="179533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 d’AVSF sur le sujet pesticides et promotion d’alternatives</a:t>
            </a:r>
          </a:p>
        </p:txBody>
      </p:sp>
      <p:sp>
        <p:nvSpPr>
          <p:cNvPr id="3" name="Espace réservé du contenu 2"/>
          <p:cNvSpPr>
            <a:spLocks noGrp="1"/>
          </p:cNvSpPr>
          <p:nvPr>
            <p:ph idx="1"/>
          </p:nvPr>
        </p:nvSpPr>
        <p:spPr>
          <a:xfrm>
            <a:off x="25287" y="537387"/>
            <a:ext cx="8958758" cy="6336704"/>
          </a:xfrm>
        </p:spPr>
        <p:txBody>
          <a:bodyPr>
            <a:normAutofit lnSpcReduction="10000"/>
          </a:bodyPr>
          <a:lstStyle/>
          <a:p>
            <a:pPr marL="85725" indent="0" algn="ctr">
              <a:spcBef>
                <a:spcPts val="1200"/>
              </a:spcBef>
              <a:buNone/>
            </a:pPr>
            <a:r>
              <a:rPr lang="fr-FR" sz="2000" dirty="0"/>
              <a:t>Depuis près de 20 ans, AVSF travaille sur ces sujets avec ses partenaires latino-américains et malgaches et, dès 2014, avec des OPA de 3 pays d’AO </a:t>
            </a:r>
            <a:r>
              <a:rPr lang="fr-FR" sz="2000" b="1" i="1" dirty="0">
                <a:solidFill>
                  <a:srgbClr val="0070C0"/>
                </a:solidFill>
              </a:rPr>
              <a:t>(cf. projets agroécologie financés par le FFEM et l’UE au Nord Togo et par l’AFD au Mali et au Sénégal)</a:t>
            </a:r>
            <a:r>
              <a:rPr lang="fr-FR" sz="2000" b="1" dirty="0">
                <a:solidFill>
                  <a:srgbClr val="0070C0"/>
                </a:solidFill>
              </a:rPr>
              <a:t> </a:t>
            </a:r>
          </a:p>
          <a:p>
            <a:pPr marL="266700" indent="-180975" algn="just">
              <a:spcBef>
                <a:spcPts val="1200"/>
              </a:spcBef>
            </a:pPr>
            <a:r>
              <a:rPr lang="fr-FR" sz="2000" dirty="0"/>
              <a:t>En 2014, AVSF participe à la 9</a:t>
            </a:r>
            <a:r>
              <a:rPr lang="fr-FR" sz="2000" baseline="30000" dirty="0"/>
              <a:t>ème</a:t>
            </a:r>
            <a:r>
              <a:rPr lang="fr-FR" sz="2000" dirty="0"/>
              <a:t> édition de la </a:t>
            </a:r>
            <a:r>
              <a:rPr lang="fr-FR" sz="2000" b="1" dirty="0"/>
              <a:t>Semaine pour les alternatives aux pesticides</a:t>
            </a:r>
            <a:r>
              <a:rPr lang="fr-FR" sz="2000" dirty="0"/>
              <a:t>. En mars 2015, AVSF lance une </a:t>
            </a:r>
            <a:r>
              <a:rPr lang="fr-FR" sz="2000" dirty="0">
                <a:hlinkClick r:id="rId3"/>
              </a:rPr>
              <a:t>campagne de communication </a:t>
            </a:r>
            <a:r>
              <a:rPr lang="fr-FR" sz="2000" dirty="0"/>
              <a:t>portant spécifiquement sur la réduction de l’utilisation dans les pays du Sud des pesticides les plus dangereux.</a:t>
            </a:r>
          </a:p>
          <a:p>
            <a:pPr marL="266700" indent="-180975" algn="just">
              <a:spcBef>
                <a:spcPts val="1200"/>
              </a:spcBef>
            </a:pPr>
            <a:r>
              <a:rPr lang="fr-FR" sz="2000" dirty="0"/>
              <a:t>En avril 2020 AVSF signe la pétition de </a:t>
            </a:r>
            <a:r>
              <a:rPr lang="fr-FR" sz="2000" dirty="0">
                <a:hlinkClick r:id="rId4"/>
              </a:rPr>
              <a:t>Foodwatch </a:t>
            </a:r>
            <a:r>
              <a:rPr lang="fr-FR" sz="2000" dirty="0"/>
              <a:t>adressée aux géants de l’industrie agrochimique : </a:t>
            </a:r>
            <a:r>
              <a:rPr lang="fr-FR" sz="2000" i="1" dirty="0"/>
              <a:t>Pesticides : stop au boomerang empoisonné ! Ni production, ni exportation de substances interdites </a:t>
            </a:r>
            <a:r>
              <a:rPr lang="fr-FR" sz="2000" dirty="0"/>
              <a:t>et salue l’interdiction du </a:t>
            </a:r>
            <a:r>
              <a:rPr lang="fr-FR" sz="2000" dirty="0">
                <a:hlinkClick r:id="rId5"/>
              </a:rPr>
              <a:t>Conseil Constitutionnel d’exporter des pesticides dangereux et interdits en France.</a:t>
            </a:r>
            <a:endParaRPr lang="fr-FR" sz="2000" dirty="0"/>
          </a:p>
          <a:p>
            <a:pPr marL="266700" indent="-180975" algn="just">
              <a:spcBef>
                <a:spcPts val="1200"/>
              </a:spcBef>
            </a:pPr>
            <a:r>
              <a:rPr lang="fr-FR" sz="2000" dirty="0"/>
              <a:t>Sur les terrains, plusieurs formations sur la réduction de l’usage des pesticides les plus dangereux et la promotion d’alternatives viables ont été réalisées en partenariat avec des OPA au Nord Togo </a:t>
            </a:r>
            <a:r>
              <a:rPr lang="fr-FR" sz="2000" b="1" i="1" dirty="0">
                <a:solidFill>
                  <a:srgbClr val="0070C0"/>
                </a:solidFill>
              </a:rPr>
              <a:t>(2015),</a:t>
            </a:r>
            <a:r>
              <a:rPr lang="fr-FR" sz="2000" b="1" dirty="0">
                <a:solidFill>
                  <a:srgbClr val="0070C0"/>
                </a:solidFill>
              </a:rPr>
              <a:t> </a:t>
            </a:r>
            <a:r>
              <a:rPr lang="fr-FR" sz="2000" dirty="0"/>
              <a:t>à Kolda au Sénégal </a:t>
            </a:r>
            <a:r>
              <a:rPr lang="fr-FR" sz="2000" b="1" i="1" dirty="0">
                <a:solidFill>
                  <a:srgbClr val="0070C0"/>
                </a:solidFill>
              </a:rPr>
              <a:t>(2016)</a:t>
            </a:r>
            <a:r>
              <a:rPr lang="fr-FR" sz="2000" b="1" dirty="0">
                <a:solidFill>
                  <a:srgbClr val="0070C0"/>
                </a:solidFill>
              </a:rPr>
              <a:t> </a:t>
            </a:r>
            <a:r>
              <a:rPr lang="fr-FR" sz="2000" dirty="0"/>
              <a:t>et à Kita au Mali </a:t>
            </a:r>
            <a:r>
              <a:rPr lang="fr-FR" sz="2000" b="1" i="1" dirty="0">
                <a:solidFill>
                  <a:srgbClr val="0070C0"/>
                </a:solidFill>
              </a:rPr>
              <a:t>(2016 et 2018)</a:t>
            </a:r>
            <a:r>
              <a:rPr lang="fr-FR" sz="2000" b="1" dirty="0">
                <a:solidFill>
                  <a:srgbClr val="0070C0"/>
                </a:solidFill>
              </a:rPr>
              <a:t>.</a:t>
            </a:r>
          </a:p>
          <a:p>
            <a:pPr marL="266700" indent="-180975" algn="just">
              <a:spcBef>
                <a:spcPts val="1200"/>
              </a:spcBef>
            </a:pPr>
            <a:r>
              <a:rPr lang="fr-FR" sz="2000" dirty="0"/>
              <a:t>En 2018, un </a:t>
            </a:r>
            <a:r>
              <a:rPr lang="fr-FR" sz="2000" b="1" dirty="0"/>
              <a:t>groupe de travail « pesticides, médicaments vétérinaires et alternatives » </a:t>
            </a:r>
            <a:r>
              <a:rPr lang="fr-FR" sz="2000" dirty="0"/>
              <a:t>a été créé au sein de l’ONG. Il comprend des agronomes, vétérinaires et agriculteurs. Ce groupe a finalisé en 2020 la rédaction du </a:t>
            </a:r>
            <a:r>
              <a:rPr lang="fr-FR" sz="2000" b="1" dirty="0"/>
              <a:t>guide de formation</a:t>
            </a:r>
            <a:endParaRPr lang="fr-FR" sz="2000" b="1" dirty="0">
              <a:solidFill>
                <a:srgbClr val="0070C0"/>
              </a:solidFill>
            </a:endParaRPr>
          </a:p>
          <a:p>
            <a:pPr>
              <a:spcBef>
                <a:spcPts val="1200"/>
              </a:spcBef>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7010400" y="6492875"/>
            <a:ext cx="2133600" cy="365125"/>
          </a:xfrm>
        </p:spPr>
        <p:txBody>
          <a:bodyPr/>
          <a:lstStyle/>
          <a:p>
            <a:fld id="{CCABFAA6-E7A3-49D0-B000-4F6F964686B8}" type="slidenum">
              <a:rPr lang="fr-FR" smtClean="0"/>
              <a:t>6</a:t>
            </a:fld>
            <a:endParaRPr lang="fr-FR" dirty="0"/>
          </a:p>
        </p:txBody>
      </p:sp>
    </p:spTree>
    <p:extLst>
      <p:ext uri="{BB962C8B-B14F-4D97-AF65-F5344CB8AC3E}">
        <p14:creationId xmlns:p14="http://schemas.microsoft.com/office/powerpoint/2010/main" val="66802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683890"/>
          </a:xfrm>
          <a:solidFill>
            <a:schemeClr val="accent6">
              <a:lumMod val="60000"/>
              <a:lumOff val="40000"/>
            </a:schemeClr>
          </a:solidFill>
        </p:spPr>
        <p:txBody>
          <a:bodyPr>
            <a:noAutofit/>
          </a:bodyPr>
          <a:lstStyle/>
          <a:p>
            <a:r>
              <a:rPr lang="fr-FR" sz="2000" b="1" dirty="0"/>
              <a:t>Module 6 : Mobilisations d’élus en Argentine et en France pour bannir les applications de pesticides dangereux près des habitations, écoles, centres de santé…</a:t>
            </a:r>
          </a:p>
        </p:txBody>
      </p:sp>
      <p:sp>
        <p:nvSpPr>
          <p:cNvPr id="3" name="Espace réservé du contenu 2"/>
          <p:cNvSpPr>
            <a:spLocks noGrp="1"/>
          </p:cNvSpPr>
          <p:nvPr>
            <p:ph idx="1"/>
          </p:nvPr>
        </p:nvSpPr>
        <p:spPr>
          <a:xfrm>
            <a:off x="3100" y="836712"/>
            <a:ext cx="9140899" cy="6336704"/>
          </a:xfrm>
        </p:spPr>
        <p:txBody>
          <a:bodyPr>
            <a:normAutofit/>
          </a:bodyPr>
          <a:lstStyle/>
          <a:p>
            <a:pPr marL="266700" indent="-257175"/>
            <a:r>
              <a:rPr lang="fr-FR" sz="2000" b="1" dirty="0"/>
              <a:t>En Argentine </a:t>
            </a:r>
            <a:r>
              <a:rPr lang="fr-FR" sz="2000" dirty="0"/>
              <a:t>où </a:t>
            </a:r>
            <a:r>
              <a:rPr lang="fr-FR" sz="2000" b="1" dirty="0"/>
              <a:t>l’application par avion </a:t>
            </a:r>
            <a:r>
              <a:rPr lang="fr-FR" sz="2000" dirty="0"/>
              <a:t>de pesticides est très fréquente, des dégâts collatéraux en termes de santé et de biodiversité ont été constatés par les populations et démontrés par de nombreux scientifiques. Ceci a induit depuis plus d’une décennie des mobilisations de nombreux acteurs de la société civile. </a:t>
            </a:r>
          </a:p>
          <a:p>
            <a:pPr marL="266700" indent="0">
              <a:buNone/>
            </a:pPr>
            <a:r>
              <a:rPr lang="fr-FR" sz="2000" dirty="0">
                <a:solidFill>
                  <a:schemeClr val="accent6">
                    <a:lumMod val="50000"/>
                  </a:schemeClr>
                </a:solidFill>
              </a:rPr>
              <a:t>Ces mobilisations ont été parfois prises en compte par des instances gouvernementales qui ont demandé une </a:t>
            </a:r>
            <a:r>
              <a:rPr lang="fr-FR" sz="2000" b="1" dirty="0">
                <a:solidFill>
                  <a:schemeClr val="accent6">
                    <a:lumMod val="50000"/>
                  </a:schemeClr>
                </a:solidFill>
              </a:rPr>
              <a:t>modification des normes afin que la protection des habitants soit mieux assurée. </a:t>
            </a:r>
          </a:p>
          <a:p>
            <a:pPr marL="266700" indent="-257175"/>
            <a:endParaRPr lang="fr-FR" sz="1200" b="1" dirty="0"/>
          </a:p>
          <a:p>
            <a:pPr marL="266700" indent="-257175"/>
            <a:r>
              <a:rPr lang="fr-FR" sz="2000" b="1" dirty="0"/>
              <a:t>En France </a:t>
            </a:r>
            <a:r>
              <a:rPr lang="fr-FR" sz="2000" dirty="0"/>
              <a:t>et dans quelques autres pays européens, l’intérêt pour la question de </a:t>
            </a:r>
            <a:r>
              <a:rPr lang="fr-FR" sz="2000" b="1" dirty="0"/>
              <a:t>l’exposition des riverains aux pesticides </a:t>
            </a:r>
            <a:r>
              <a:rPr lang="fr-FR" sz="2000" dirty="0"/>
              <a:t>est récent mais, chez les adultes comme chez les enfants, des données scientifiques mettent en évidence des </a:t>
            </a:r>
            <a:r>
              <a:rPr lang="fr-FR" sz="2000" b="1" dirty="0"/>
              <a:t>troubles neurologiques, l’asthme et des perturbations endocriniennes</a:t>
            </a:r>
            <a:r>
              <a:rPr lang="fr-FR" sz="2000" dirty="0"/>
              <a:t>. De fortes interrogations concernent également les </a:t>
            </a:r>
            <a:r>
              <a:rPr lang="fr-FR" sz="2000" b="1" dirty="0"/>
              <a:t>risques de leucémies et de tumeurs cérébrales chez les enfants</a:t>
            </a:r>
            <a:r>
              <a:rPr lang="fr-FR" sz="2000" dirty="0"/>
              <a:t> </a:t>
            </a:r>
            <a:r>
              <a:rPr lang="fr-FR" sz="1600" i="1" dirty="0"/>
              <a:t>(cf. étude INSERM ; </a:t>
            </a:r>
            <a:r>
              <a:rPr lang="fr-FR" sz="1600" i="1" u="sng" dirty="0">
                <a:hlinkClick r:id="rId2"/>
              </a:rPr>
              <a:t>http://www.pelagie-inserm.fr/</a:t>
            </a:r>
            <a:r>
              <a:rPr lang="fr-FR" sz="1600" i="1" dirty="0"/>
              <a:t>).</a:t>
            </a:r>
            <a:r>
              <a:rPr lang="fr-FR" sz="2000" i="1" dirty="0"/>
              <a:t> </a:t>
            </a:r>
          </a:p>
          <a:p>
            <a:pPr marL="266700" indent="0">
              <a:buNone/>
            </a:pPr>
            <a:r>
              <a:rPr lang="fr-FR" sz="2000" dirty="0">
                <a:solidFill>
                  <a:schemeClr val="accent6">
                    <a:lumMod val="50000"/>
                  </a:schemeClr>
                </a:solidFill>
              </a:rPr>
              <a:t>Face à ces données scientifiques inquiétantes, des associations de riverains, d’élus et de médecins se mobilisent pour mieux </a:t>
            </a:r>
            <a:r>
              <a:rPr lang="fr-FR" sz="2000" b="1" dirty="0">
                <a:solidFill>
                  <a:schemeClr val="accent6">
                    <a:lumMod val="50000"/>
                  </a:schemeClr>
                </a:solidFill>
              </a:rPr>
              <a:t>restreindre ou interdire les traitements à proximité des habitations</a:t>
            </a:r>
            <a:r>
              <a:rPr lang="fr-FR" sz="2000" dirty="0">
                <a:solidFill>
                  <a:schemeClr val="accent6">
                    <a:lumMod val="50000"/>
                  </a:schemeClr>
                </a:solidFill>
              </a:rPr>
              <a:t>. Le gouvernement français a certes augmenté les distances en fin 2019 mais elles restent </a:t>
            </a:r>
            <a:r>
              <a:rPr lang="fr-FR" sz="2000" dirty="0" err="1">
                <a:solidFill>
                  <a:schemeClr val="accent6">
                    <a:lumMod val="50000"/>
                  </a:schemeClr>
                </a:solidFill>
              </a:rPr>
              <a:t>bcp</a:t>
            </a:r>
            <a:r>
              <a:rPr lang="fr-FR" sz="2000" dirty="0">
                <a:solidFill>
                  <a:schemeClr val="accent6">
                    <a:lumMod val="50000"/>
                  </a:schemeClr>
                </a:solidFill>
              </a:rPr>
              <a:t> trop proches des habitations.</a:t>
            </a: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6993307" y="6492875"/>
            <a:ext cx="2133600" cy="365125"/>
          </a:xfrm>
        </p:spPr>
        <p:txBody>
          <a:bodyPr/>
          <a:lstStyle/>
          <a:p>
            <a:fld id="{CCABFAA6-E7A3-49D0-B000-4F6F964686B8}" type="slidenum">
              <a:rPr lang="fr-FR" smtClean="0"/>
              <a:t>7</a:t>
            </a:fld>
            <a:endParaRPr lang="fr-FR"/>
          </a:p>
        </p:txBody>
      </p:sp>
    </p:spTree>
    <p:extLst>
      <p:ext uri="{BB962C8B-B14F-4D97-AF65-F5344CB8AC3E}">
        <p14:creationId xmlns:p14="http://schemas.microsoft.com/office/powerpoint/2010/main" val="1953421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2" y="422"/>
            <a:ext cx="9146232" cy="576064"/>
          </a:xfrm>
          <a:solidFill>
            <a:schemeClr val="accent6">
              <a:lumMod val="60000"/>
              <a:lumOff val="40000"/>
            </a:schemeClr>
          </a:solidFill>
        </p:spPr>
        <p:txBody>
          <a:bodyPr>
            <a:noAutofit/>
          </a:bodyPr>
          <a:lstStyle/>
          <a:p>
            <a:r>
              <a:rPr lang="fr-FR" sz="2000" b="1" dirty="0"/>
              <a:t>Module 6 : Mobilisations citoyennes et scientifiques pour interdire dans l’UE des insecticides très toxiques </a:t>
            </a:r>
            <a:r>
              <a:rPr lang="fr-FR" sz="2000" b="1" i="1" dirty="0">
                <a:solidFill>
                  <a:schemeClr val="tx2">
                    <a:lumMod val="75000"/>
                  </a:schemeClr>
                </a:solidFill>
              </a:rPr>
              <a:t>(</a:t>
            </a:r>
            <a:r>
              <a:rPr lang="fr-FR" sz="2000" b="1" i="1" dirty="0" err="1">
                <a:solidFill>
                  <a:schemeClr val="tx2">
                    <a:lumMod val="75000"/>
                  </a:schemeClr>
                </a:solidFill>
              </a:rPr>
              <a:t>diméthoate</a:t>
            </a:r>
            <a:r>
              <a:rPr lang="fr-FR" sz="2000" b="1" i="1" dirty="0">
                <a:solidFill>
                  <a:schemeClr val="tx2">
                    <a:lumMod val="75000"/>
                  </a:schemeClr>
                </a:solidFill>
              </a:rPr>
              <a:t>, </a:t>
            </a:r>
            <a:r>
              <a:rPr lang="fr-FR" sz="2000" b="1" i="1" dirty="0" err="1">
                <a:solidFill>
                  <a:schemeClr val="tx2">
                    <a:lumMod val="75000"/>
                  </a:schemeClr>
                </a:solidFill>
              </a:rPr>
              <a:t>néonicotinoïdes</a:t>
            </a:r>
            <a:r>
              <a:rPr lang="fr-FR" sz="2000" b="1" i="1" dirty="0">
                <a:solidFill>
                  <a:schemeClr val="tx2">
                    <a:lumMod val="75000"/>
                  </a:schemeClr>
                </a:solidFill>
              </a:rPr>
              <a:t>, </a:t>
            </a:r>
            <a:r>
              <a:rPr lang="fr-FR" sz="2000" b="1" i="1" dirty="0" err="1">
                <a:solidFill>
                  <a:schemeClr val="tx2">
                    <a:lumMod val="75000"/>
                  </a:schemeClr>
                </a:solidFill>
              </a:rPr>
              <a:t>métam</a:t>
            </a:r>
            <a:r>
              <a:rPr lang="fr-FR" sz="2000" b="1" i="1" dirty="0">
                <a:solidFill>
                  <a:schemeClr val="tx2">
                    <a:lumMod val="75000"/>
                  </a:schemeClr>
                </a:solidFill>
              </a:rPr>
              <a:t>-sodium) </a:t>
            </a:r>
          </a:p>
        </p:txBody>
      </p:sp>
      <p:sp>
        <p:nvSpPr>
          <p:cNvPr id="3" name="Espace réservé du contenu 2"/>
          <p:cNvSpPr>
            <a:spLocks noGrp="1"/>
          </p:cNvSpPr>
          <p:nvPr>
            <p:ph idx="1"/>
          </p:nvPr>
        </p:nvSpPr>
        <p:spPr>
          <a:xfrm>
            <a:off x="12254" y="692696"/>
            <a:ext cx="9036496" cy="6264696"/>
          </a:xfrm>
        </p:spPr>
        <p:txBody>
          <a:bodyPr>
            <a:normAutofit/>
          </a:bodyPr>
          <a:lstStyle/>
          <a:p>
            <a:pPr marL="0" indent="0" algn="ctr">
              <a:buNone/>
            </a:pPr>
            <a:r>
              <a:rPr lang="fr-FR" sz="2200" b="1" dirty="0">
                <a:solidFill>
                  <a:schemeClr val="accent1">
                    <a:lumMod val="75000"/>
                  </a:schemeClr>
                </a:solidFill>
              </a:rPr>
              <a:t>Une avancée, l’interdiction du </a:t>
            </a:r>
            <a:r>
              <a:rPr lang="fr-FR" sz="2200" b="1" dirty="0" err="1">
                <a:solidFill>
                  <a:schemeClr val="accent1">
                    <a:lumMod val="75000"/>
                  </a:schemeClr>
                </a:solidFill>
              </a:rPr>
              <a:t>diméthoate</a:t>
            </a:r>
            <a:r>
              <a:rPr lang="fr-FR" sz="2200" b="1" dirty="0">
                <a:solidFill>
                  <a:schemeClr val="accent1">
                    <a:lumMod val="75000"/>
                  </a:schemeClr>
                </a:solidFill>
              </a:rPr>
              <a:t> dans </a:t>
            </a:r>
            <a:r>
              <a:rPr lang="fr-FR" sz="2200" b="1" dirty="0" err="1">
                <a:solidFill>
                  <a:schemeClr val="accent1">
                    <a:lumMod val="75000"/>
                  </a:schemeClr>
                </a:solidFill>
              </a:rPr>
              <a:t>bcp</a:t>
            </a:r>
            <a:r>
              <a:rPr lang="fr-FR" sz="2200" b="1" dirty="0">
                <a:solidFill>
                  <a:schemeClr val="accent1">
                    <a:lumMod val="75000"/>
                  </a:schemeClr>
                </a:solidFill>
              </a:rPr>
              <a:t> de pays de l’UE</a:t>
            </a:r>
            <a:endParaRPr lang="fr-FR" sz="2000" b="1" dirty="0">
              <a:solidFill>
                <a:schemeClr val="accent1">
                  <a:lumMod val="75000"/>
                </a:schemeClr>
              </a:solidFill>
            </a:endParaRPr>
          </a:p>
          <a:p>
            <a:pPr marL="180975" indent="-180975">
              <a:spcBef>
                <a:spcPts val="1200"/>
              </a:spcBef>
              <a:tabLst>
                <a:tab pos="180975" algn="l"/>
              </a:tabLst>
            </a:pPr>
            <a:r>
              <a:rPr lang="fr-FR" sz="2000" dirty="0"/>
              <a:t>En février 2016, craignant un scandale sanitaire, l’agence française de santé (ANSES) interdisait le </a:t>
            </a:r>
            <a:r>
              <a:rPr lang="fr-FR" sz="2000" dirty="0" err="1"/>
              <a:t>diméthoate</a:t>
            </a:r>
            <a:r>
              <a:rPr lang="fr-FR" sz="2000" dirty="0"/>
              <a:t> </a:t>
            </a:r>
            <a:r>
              <a:rPr lang="fr-FR" sz="2000" i="1" dirty="0"/>
              <a:t>(insecticide organophosphoré) </a:t>
            </a:r>
            <a:r>
              <a:rPr lang="fr-FR" sz="2000" dirty="0"/>
              <a:t>vu ses dangers pour la santé humaine. Ce vieil insecticide était très utilisé pour protéger les </a:t>
            </a:r>
            <a:r>
              <a:rPr lang="fr-FR" sz="2000" b="1" dirty="0"/>
              <a:t>cerises attaquées par un nouveau parasite, la mouche </a:t>
            </a:r>
            <a:r>
              <a:rPr lang="fr-FR" sz="2000" b="1" i="1" dirty="0"/>
              <a:t>« </a:t>
            </a:r>
            <a:r>
              <a:rPr lang="fr-FR" sz="2000" b="1" i="1" dirty="0" err="1"/>
              <a:t>Suzukii</a:t>
            </a:r>
            <a:r>
              <a:rPr lang="fr-FR" sz="2000" b="1" i="1" dirty="0"/>
              <a:t> ». </a:t>
            </a:r>
          </a:p>
          <a:p>
            <a:pPr marL="180975" indent="-180975">
              <a:spcBef>
                <a:spcPts val="1200"/>
              </a:spcBef>
            </a:pPr>
            <a:r>
              <a:rPr lang="fr-FR" sz="2000" dirty="0"/>
              <a:t>Malgré le </a:t>
            </a:r>
            <a:r>
              <a:rPr lang="fr-FR" sz="2000" dirty="0" err="1"/>
              <a:t>loobying</a:t>
            </a:r>
            <a:r>
              <a:rPr lang="fr-FR" sz="2000" dirty="0"/>
              <a:t> des responsables paysans de la filière cerise française, son interdiction était demandée par des scientifiques, des associations de consommateurs et un syndicat agricole, la Confédération Paysanne.</a:t>
            </a:r>
          </a:p>
          <a:p>
            <a:pPr marL="180975" indent="-180975">
              <a:spcBef>
                <a:spcPts val="1200"/>
              </a:spcBef>
            </a:pPr>
            <a:r>
              <a:rPr lang="fr-FR" sz="2000" dirty="0"/>
              <a:t>Pour protéger les producteurs français de cerises et empêcher une délocalisation de la production dans des pays concurrents, le gouvernement français a activé une </a:t>
            </a:r>
            <a:r>
              <a:rPr lang="fr-FR" sz="2000" b="1" dirty="0"/>
              <a:t>clause de sauvegarde</a:t>
            </a:r>
            <a:r>
              <a:rPr lang="fr-FR" sz="2000" dirty="0"/>
              <a:t> prévue dans la réglementation UE et cela lui a permis </a:t>
            </a:r>
            <a:r>
              <a:rPr lang="fr-FR" sz="2000" b="1" dirty="0"/>
              <a:t>d’interdire les importations de cerises traitées au </a:t>
            </a:r>
            <a:r>
              <a:rPr lang="fr-FR" sz="2000" b="1" dirty="0" err="1"/>
              <a:t>diméthoate</a:t>
            </a:r>
            <a:r>
              <a:rPr lang="fr-FR" sz="2000" dirty="0"/>
              <a:t>.</a:t>
            </a:r>
          </a:p>
          <a:p>
            <a:pPr marL="180975" indent="-180975">
              <a:spcBef>
                <a:spcPts val="1200"/>
              </a:spcBef>
            </a:pPr>
            <a:r>
              <a:rPr lang="fr-FR" sz="2000" dirty="0"/>
              <a:t>Contrairement à ce que promettaient les défenseurs de la libre circulation des marchandises, cette mesure protectionniste n’a pas déclenché de guerre commerciale. Mieux, la majorité des pays de l’UE producteurs de cerises ont à leur tour interdit le </a:t>
            </a:r>
            <a:r>
              <a:rPr lang="fr-FR" sz="2000" dirty="0" err="1"/>
              <a:t>diméthoate</a:t>
            </a:r>
            <a:r>
              <a:rPr lang="fr-FR" sz="2000" dirty="0"/>
              <a:t>.</a:t>
            </a:r>
          </a:p>
          <a:p>
            <a:pPr marL="266700" indent="0">
              <a:spcBef>
                <a:spcPts val="1200"/>
              </a:spcBef>
              <a:buNone/>
            </a:pPr>
            <a:r>
              <a:rPr lang="fr-FR" sz="2000" b="1" dirty="0">
                <a:solidFill>
                  <a:srgbClr val="C00000"/>
                </a:solidFill>
              </a:rPr>
              <a:t>=&gt; Le courage politique peut être porteur d’espoir ! </a:t>
            </a:r>
          </a:p>
          <a:p>
            <a:pPr marL="266700" indent="-257175">
              <a:buNone/>
            </a:pPr>
            <a:endParaRPr lang="fr-FR" sz="2000" b="1" dirty="0">
              <a:solidFill>
                <a:schemeClr val="accent1">
                  <a:lumMod val="75000"/>
                </a:schemeClr>
              </a:solidFill>
            </a:endParaRPr>
          </a:p>
        </p:txBody>
      </p:sp>
      <p:sp>
        <p:nvSpPr>
          <p:cNvPr id="4" name="Espace réservé du numéro de diapositive 3"/>
          <p:cNvSpPr>
            <a:spLocks noGrp="1"/>
          </p:cNvSpPr>
          <p:nvPr>
            <p:ph type="sldNum" sz="quarter" idx="12"/>
          </p:nvPr>
        </p:nvSpPr>
        <p:spPr>
          <a:xfrm>
            <a:off x="7010400" y="6381328"/>
            <a:ext cx="2133600" cy="365125"/>
          </a:xfrm>
        </p:spPr>
        <p:txBody>
          <a:bodyPr/>
          <a:lstStyle/>
          <a:p>
            <a:fld id="{CCABFAA6-E7A3-49D0-B000-4F6F964686B8}" type="slidenum">
              <a:rPr lang="fr-FR" smtClean="0"/>
              <a:t>8</a:t>
            </a:fld>
            <a:endParaRPr lang="fr-FR" dirty="0"/>
          </a:p>
        </p:txBody>
      </p:sp>
    </p:spTree>
    <p:extLst>
      <p:ext uri="{BB962C8B-B14F-4D97-AF65-F5344CB8AC3E}">
        <p14:creationId xmlns:p14="http://schemas.microsoft.com/office/powerpoint/2010/main" val="1953421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8806"/>
            <a:ext cx="9108504" cy="360041"/>
          </a:xfrm>
          <a:solidFill>
            <a:schemeClr val="accent6">
              <a:lumMod val="60000"/>
              <a:lumOff val="40000"/>
            </a:schemeClr>
          </a:solidFill>
        </p:spPr>
        <p:txBody>
          <a:bodyPr>
            <a:noAutofit/>
          </a:bodyPr>
          <a:lstStyle/>
          <a:p>
            <a:r>
              <a:rPr lang="fr-FR" sz="2000" b="1" dirty="0"/>
              <a:t>Module 6 : Mobilisations citoyennes contre les </a:t>
            </a:r>
            <a:r>
              <a:rPr lang="fr-FR" sz="2000" b="1" dirty="0" err="1"/>
              <a:t>néonicotinoïdes</a:t>
            </a:r>
            <a:r>
              <a:rPr lang="fr-FR" sz="2000" b="1" dirty="0"/>
              <a:t> (suite)</a:t>
            </a:r>
          </a:p>
        </p:txBody>
      </p:sp>
      <p:sp>
        <p:nvSpPr>
          <p:cNvPr id="3" name="Espace réservé du contenu 2"/>
          <p:cNvSpPr>
            <a:spLocks noGrp="1"/>
          </p:cNvSpPr>
          <p:nvPr>
            <p:ph idx="1"/>
          </p:nvPr>
        </p:nvSpPr>
        <p:spPr>
          <a:xfrm>
            <a:off x="0" y="476672"/>
            <a:ext cx="9144000" cy="6336704"/>
          </a:xfrm>
        </p:spPr>
        <p:txBody>
          <a:bodyPr>
            <a:normAutofit/>
          </a:bodyPr>
          <a:lstStyle/>
          <a:p>
            <a:pPr marL="0" indent="0" algn="ctr">
              <a:buNone/>
            </a:pPr>
            <a:r>
              <a:rPr lang="fr-FR" sz="2200" b="1" dirty="0">
                <a:solidFill>
                  <a:srgbClr val="0070C0"/>
                </a:solidFill>
              </a:rPr>
              <a:t>Interdiction des </a:t>
            </a:r>
            <a:r>
              <a:rPr lang="fr-FR" sz="2200" b="1" dirty="0" err="1">
                <a:solidFill>
                  <a:srgbClr val="0070C0"/>
                </a:solidFill>
              </a:rPr>
              <a:t>néonicotinoïdes</a:t>
            </a:r>
            <a:r>
              <a:rPr lang="fr-FR" sz="2200" b="1" dirty="0">
                <a:solidFill>
                  <a:srgbClr val="0070C0"/>
                </a:solidFill>
              </a:rPr>
              <a:t> </a:t>
            </a:r>
            <a:r>
              <a:rPr lang="fr-FR" sz="2200" b="1" i="1" dirty="0">
                <a:solidFill>
                  <a:srgbClr val="C00000"/>
                </a:solidFill>
              </a:rPr>
              <a:t>(mais ensuite octroi de dérogations…)</a:t>
            </a:r>
            <a:endParaRPr lang="fr-FR" sz="2200" i="1" dirty="0">
              <a:solidFill>
                <a:srgbClr val="C00000"/>
              </a:solidFill>
            </a:endParaRPr>
          </a:p>
          <a:p>
            <a:pPr marL="266700" indent="-266700">
              <a:spcBef>
                <a:spcPts val="1200"/>
              </a:spcBef>
            </a:pPr>
            <a:r>
              <a:rPr lang="fr-FR" sz="2000" dirty="0"/>
              <a:t>Suite à la mobilisation depuis plusieurs années d’apiculteurs, de scientifiques, d’associations de défense de l’environnement et de syndicats paysans promouvant les </a:t>
            </a:r>
            <a:r>
              <a:rPr lang="fr-FR" sz="2000" dirty="0" err="1"/>
              <a:t>agroécologies</a:t>
            </a:r>
            <a:r>
              <a:rPr lang="fr-FR" sz="2000" dirty="0"/>
              <a:t> paysannes </a:t>
            </a:r>
            <a:r>
              <a:rPr lang="fr-FR" sz="1800" i="1" dirty="0"/>
              <a:t>(dont Via </a:t>
            </a:r>
            <a:r>
              <a:rPr lang="fr-FR" sz="1800" i="1" dirty="0" err="1"/>
              <a:t>Campesina</a:t>
            </a:r>
            <a:r>
              <a:rPr lang="fr-FR" sz="1800" i="1" dirty="0"/>
              <a:t> Europe)</a:t>
            </a:r>
            <a:r>
              <a:rPr lang="fr-FR" sz="1800" dirty="0"/>
              <a:t>, </a:t>
            </a:r>
            <a:r>
              <a:rPr lang="fr-FR" sz="2000" dirty="0"/>
              <a:t>la forte toxicité des insecticides de la famille des </a:t>
            </a:r>
            <a:r>
              <a:rPr lang="fr-FR" sz="2000" dirty="0" err="1"/>
              <a:t>néonicotinoïdes</a:t>
            </a:r>
            <a:r>
              <a:rPr lang="fr-FR" sz="2000" dirty="0"/>
              <a:t> a enfin été prise en compte </a:t>
            </a:r>
            <a:r>
              <a:rPr lang="fr-FR" sz="2000" b="1" i="1" dirty="0">
                <a:solidFill>
                  <a:srgbClr val="0070C0"/>
                </a:solidFill>
              </a:rPr>
              <a:t>(appelés « tueurs d’abeilles », ils sont neurotoxiques et très persistants)</a:t>
            </a:r>
            <a:r>
              <a:rPr lang="fr-FR" sz="2000" b="1" dirty="0">
                <a:solidFill>
                  <a:srgbClr val="0070C0"/>
                </a:solidFill>
              </a:rPr>
              <a:t>.  </a:t>
            </a:r>
          </a:p>
          <a:p>
            <a:pPr marL="266700" indent="-266700">
              <a:spcBef>
                <a:spcPts val="1200"/>
              </a:spcBef>
            </a:pPr>
            <a:r>
              <a:rPr lang="fr-FR" sz="2000" dirty="0"/>
              <a:t>L’autorité européenne de sécurité des aliments (</a:t>
            </a:r>
            <a:r>
              <a:rPr lang="fr-FR" sz="2000" dirty="0" err="1"/>
              <a:t>Efsa</a:t>
            </a:r>
            <a:r>
              <a:rPr lang="fr-FR" sz="2000" dirty="0"/>
              <a:t>) a enfin admis, en février 2018, que ces </a:t>
            </a:r>
            <a:r>
              <a:rPr lang="fr-FR" sz="2000" dirty="0" err="1"/>
              <a:t>néonicotinoïdes</a:t>
            </a:r>
            <a:r>
              <a:rPr lang="fr-FR" sz="2000" dirty="0"/>
              <a:t> sont très toxiques pour les abeilles mellifères, les abeilles solitaires, les bourdons et autres insectes pollinisateurs. </a:t>
            </a:r>
          </a:p>
          <a:p>
            <a:pPr marL="266700" indent="-266700">
              <a:spcBef>
                <a:spcPts val="1200"/>
              </a:spcBef>
            </a:pPr>
            <a:r>
              <a:rPr lang="fr-FR" sz="2000" dirty="0"/>
              <a:t>Suite à ces mobilisations étayées par des preuves scientifiques, les représentants des Etats membres de l’UE ont, en avril 2018, décidé d’interdire l’utilisation sur toutes les cultures de </a:t>
            </a:r>
            <a:r>
              <a:rPr lang="fr-FR" sz="2000" dirty="0" err="1"/>
              <a:t>clothianidine</a:t>
            </a:r>
            <a:r>
              <a:rPr lang="fr-FR" sz="2000" dirty="0"/>
              <a:t>, d’imidaclopride et de </a:t>
            </a:r>
            <a:r>
              <a:rPr lang="fr-FR" sz="2000" dirty="0" err="1"/>
              <a:t>thiaméthoxame</a:t>
            </a:r>
            <a:r>
              <a:rPr lang="fr-FR" sz="2000" dirty="0"/>
              <a:t>, </a:t>
            </a:r>
            <a:r>
              <a:rPr lang="fr-FR" sz="2000" b="1" u="sng" dirty="0"/>
              <a:t>matières actives actuellement très utilisées sur les cotonniers en Afrique</a:t>
            </a:r>
            <a:r>
              <a:rPr lang="fr-FR" sz="2000" b="1" dirty="0"/>
              <a:t>…</a:t>
            </a:r>
          </a:p>
          <a:p>
            <a:pPr marL="266700" indent="-266700">
              <a:spcBef>
                <a:spcPts val="1200"/>
              </a:spcBef>
            </a:pPr>
            <a:r>
              <a:rPr lang="fr-FR" sz="2000" b="1" dirty="0">
                <a:solidFill>
                  <a:srgbClr val="C00000"/>
                </a:solidFill>
              </a:rPr>
              <a:t>Suite à l’octroi de dérogations, un retour en arrière </a:t>
            </a:r>
            <a:r>
              <a:rPr lang="fr-FR" sz="2000" dirty="0">
                <a:solidFill>
                  <a:srgbClr val="C00000"/>
                </a:solidFill>
              </a:rPr>
              <a:t>a cependant eu lieu dans plusieurs pays de l’UE </a:t>
            </a:r>
            <a:r>
              <a:rPr lang="fr-FR" sz="2000" i="1" dirty="0">
                <a:solidFill>
                  <a:srgbClr val="C00000"/>
                </a:solidFill>
              </a:rPr>
              <a:t>(en 2019 en Belgique et en 2020 en France) </a:t>
            </a:r>
            <a:r>
              <a:rPr lang="fr-FR" sz="2000" dirty="0">
                <a:solidFill>
                  <a:srgbClr val="C00000"/>
                </a:solidFill>
              </a:rPr>
              <a:t>suite à la pression des filières sucrières évoquant la virulence des </a:t>
            </a:r>
            <a:r>
              <a:rPr lang="fr-FR" sz="2000" b="1" dirty="0">
                <a:solidFill>
                  <a:srgbClr val="C00000"/>
                </a:solidFill>
              </a:rPr>
              <a:t>attaques de pucerons transmettant la jaunisse</a:t>
            </a:r>
            <a:r>
              <a:rPr lang="fr-FR" sz="2000" dirty="0">
                <a:solidFill>
                  <a:srgbClr val="C00000"/>
                </a:solidFill>
              </a:rPr>
              <a:t>, un virus réduisant la productivité des betteraves à sucre.</a:t>
            </a:r>
          </a:p>
        </p:txBody>
      </p:sp>
      <p:sp>
        <p:nvSpPr>
          <p:cNvPr id="4" name="Espace réservé du numéro de diapositive 3"/>
          <p:cNvSpPr>
            <a:spLocks noGrp="1"/>
          </p:cNvSpPr>
          <p:nvPr>
            <p:ph type="sldNum" sz="quarter" idx="12"/>
          </p:nvPr>
        </p:nvSpPr>
        <p:spPr>
          <a:xfrm>
            <a:off x="7002969" y="6453336"/>
            <a:ext cx="2133600" cy="365125"/>
          </a:xfrm>
        </p:spPr>
        <p:txBody>
          <a:bodyPr/>
          <a:lstStyle/>
          <a:p>
            <a:fld id="{CCABFAA6-E7A3-49D0-B000-4F6F964686B8}" type="slidenum">
              <a:rPr lang="fr-FR" smtClean="0"/>
              <a:t>9</a:t>
            </a:fld>
            <a:endParaRPr lang="fr-FR" dirty="0"/>
          </a:p>
        </p:txBody>
      </p:sp>
    </p:spTree>
    <p:extLst>
      <p:ext uri="{BB962C8B-B14F-4D97-AF65-F5344CB8AC3E}">
        <p14:creationId xmlns:p14="http://schemas.microsoft.com/office/powerpoint/2010/main" val="19534214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1721</TotalTime>
  <Words>2879</Words>
  <Application>Microsoft Office PowerPoint</Application>
  <PresentationFormat>Affichage à l'écran (4:3)</PresentationFormat>
  <Paragraphs>119</Paragraphs>
  <Slides>16</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Calibri</vt:lpstr>
      <vt:lpstr>Thème Office</vt:lpstr>
      <vt:lpstr>Module 6 : Informations et mobilisations citoyennes pour réduire l’usage des pesticides </vt:lpstr>
      <vt:lpstr>Module 6 : Mobilisations citoyennes – Objectifs et thèmes</vt:lpstr>
      <vt:lpstr>Module 6 : Mobilisations citoyennes – Introduction</vt:lpstr>
      <vt:lpstr>Module 6 : Mobilisations citoyennes – Introduction (suite)</vt:lpstr>
      <vt:lpstr>Module 6 : Mobilisations citoyennes – Introduction (débat)</vt:lpstr>
      <vt:lpstr>Module 6 : Mobilisation d’AVSF sur le sujet pesticides et promotion d’alternatives</vt:lpstr>
      <vt:lpstr>Module 6 : Mobilisations d’élus en Argentine et en France pour bannir les applications de pesticides dangereux près des habitations, écoles, centres de santé…</vt:lpstr>
      <vt:lpstr>Module 6 : Mobilisations citoyennes et scientifiques pour interdire dans l’UE des insecticides très toxiques (diméthoate, néonicotinoïdes, métam-sodium) </vt:lpstr>
      <vt:lpstr>Module 6 : Mobilisations citoyennes contre les néonicotinoïdes (suite)</vt:lpstr>
      <vt:lpstr>Module 6 : Mobilisations contre les pesticides en Afrique</vt:lpstr>
      <vt:lpstr>Module 6 : Toxicité ou non du glyphosate ? – Source : www.lemonde.fr/les-decodeurs/article/2019/06/28 </vt:lpstr>
      <vt:lpstr>Module 6 : Mobilisations citoyennes visant Bayer-Monsanto</vt:lpstr>
      <vt:lpstr>Module 6 : Tentatives d’interdictions de l’usage du glyphosate</vt:lpstr>
      <vt:lpstr>Module 6 : Mobilisations citoyennes – Débat sur le glyphosate</vt:lpstr>
      <vt:lpstr>Module 6 : Mobilisations citoyennes – Conventions internationales</vt:lpstr>
      <vt:lpstr>Module 6 : Mobilisations citoyennes – Débat sur les conventions internationales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 : Réduction de l’usage des herbicides</dc:title>
  <dc:creator>UTILISATEUR</dc:creator>
  <cp:lastModifiedBy>Bertrand Mathieu</cp:lastModifiedBy>
  <cp:revision>122</cp:revision>
  <cp:lastPrinted>2020-12-07T16:25:47Z</cp:lastPrinted>
  <dcterms:created xsi:type="dcterms:W3CDTF">2020-11-30T08:36:57Z</dcterms:created>
  <dcterms:modified xsi:type="dcterms:W3CDTF">2021-03-17T11:09:45Z</dcterms:modified>
</cp:coreProperties>
</file>