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0" r:id="rId4"/>
  </p:sldMasterIdLst>
  <p:notesMasterIdLst>
    <p:notesMasterId r:id="rId13"/>
  </p:notesMasterIdLst>
  <p:sldIdLst>
    <p:sldId id="269" r:id="rId5"/>
    <p:sldId id="270" r:id="rId6"/>
    <p:sldId id="278" r:id="rId7"/>
    <p:sldId id="279" r:id="rId8"/>
    <p:sldId id="273" r:id="rId9"/>
    <p:sldId id="276" r:id="rId10"/>
    <p:sldId id="274" r:id="rId11"/>
    <p:sldId id="277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848"/>
    <a:srgbClr val="A6DAEC"/>
    <a:srgbClr val="009F4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001" autoAdjust="0"/>
    <p:restoredTop sz="88889" autoAdjust="0"/>
  </p:normalViewPr>
  <p:slideViewPr>
    <p:cSldViewPr snapToGrid="0">
      <p:cViewPr varScale="1">
        <p:scale>
          <a:sx n="56" d="100"/>
          <a:sy n="56" d="100"/>
        </p:scale>
        <p:origin x="144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DEF324-F022-054E-AC0B-C2E53C8EA302}" type="datetimeFigureOut">
              <a:rPr lang="fr-FR" smtClean="0"/>
              <a:t>09/02/2026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Haga clic para modificar los estilos del texto de la máscara</a:t>
            </a:r>
          </a:p>
          <a:p>
            <a:pPr lvl="1"/>
            <a:r>
              <a:rPr lang="fr-FR"/>
              <a:t>Segundo nivel</a:t>
            </a:r>
          </a:p>
          <a:p>
            <a:pPr lvl="2"/>
            <a:r>
              <a:rPr lang="fr-FR"/>
              <a:t>Tercer nivel</a:t>
            </a:r>
          </a:p>
          <a:p>
            <a:pPr lvl="3"/>
            <a:r>
              <a:rPr lang="fr-FR"/>
              <a:t>Cuarto nivel</a:t>
            </a:r>
          </a:p>
          <a:p>
            <a:pPr lvl="4"/>
            <a:r>
              <a:rPr lang="fr-FR"/>
              <a:t>Quinto nivel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01D3CE-F8D7-0D44-A3ED-F1DC1463EF8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119250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r>
              <a:rPr lang="en-US" dirty="0"/>
              <a:t>El grupo de trabajo ALTERPESTIMED es:</a:t>
            </a:r>
          </a:p>
          <a:p>
            <a:r>
              <a:rPr lang="en-US" dirty="0"/>
              <a:t>Una voluntad conjunta de la CA, los empleados y los miembros para actuar de forma más sistemática ante los riesgos de los plaguicidas y los productos veterinarios.</a:t>
            </a:r>
          </a:p>
          <a:p>
            <a:r>
              <a:rPr lang="en-US" dirty="0"/>
              <a:t>Un grupo mixto de empleados y profesionales voluntarios creado en 20193 </a:t>
            </a:r>
          </a:p>
          <a:p>
            <a:r>
              <a:rPr lang="en-US" dirty="0"/>
              <a:t>Ámbito de actuación:</a:t>
            </a:r>
          </a:p>
          <a:p>
            <a:r>
              <a:rPr lang="en-US" dirty="0"/>
              <a:t>Formación sobre los riesgos de los plaguicidas y sus alternativas</a:t>
            </a:r>
          </a:p>
          <a:p>
            <a:r>
              <a:rPr lang="en-US" dirty="0"/>
              <a:t>Apoyo/desarrollo del tema en los proyectos de AVSF</a:t>
            </a:r>
          </a:p>
          <a:p>
            <a:r>
              <a:rPr lang="en-US" dirty="0"/>
              <a:t>Defensa, presión política</a:t>
            </a:r>
            <a:endParaRPr lang="fr-FR" dirty="0"/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701D3CE-F8D7-0D44-A3ED-F1DC1463EF89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040351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701D3CE-F8D7-0D44-A3ED-F1DC1463EF89}" type="slidenum">
              <a:rPr lang="fr-FR" smtClean="0"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010328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UVER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D7170D19-62EA-E841-16F8-D95CEE8AE54F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446583" y="2801428"/>
            <a:ext cx="4543425" cy="1413171"/>
          </a:xfrm>
          <a:prstGeom prst="rect">
            <a:avLst/>
          </a:prstGeom>
          <a:solidFill>
            <a:schemeClr val="bg1"/>
          </a:solidFill>
        </p:spPr>
        <p:txBody>
          <a:bodyPr tIns="144000" bIns="144000" anchor="ctr" anchorCtr="0">
            <a:spAutoFit/>
          </a:bodyPr>
          <a:lstStyle>
            <a:lvl1pPr>
              <a:defRPr sz="4000" baseline="0">
                <a:solidFill>
                  <a:srgbClr val="005848"/>
                </a:solidFill>
                <a:latin typeface="Geomanist-BlackItalic" panose="02000503000000020004" pitchFamily="2" charset="77"/>
              </a:defRPr>
            </a:lvl1pPr>
          </a:lstStyle>
          <a:p>
            <a:pPr lvl="0"/>
            <a:r>
              <a:rPr lang="fr-FR" dirty="0"/>
              <a:t>Titre principal</a:t>
            </a:r>
            <a:br>
              <a:rPr lang="fr-FR" dirty="0"/>
            </a:br>
            <a:r>
              <a:rPr lang="fr-FR" dirty="0"/>
              <a:t>de la présentation</a:t>
            </a:r>
          </a:p>
        </p:txBody>
      </p:sp>
      <p:sp>
        <p:nvSpPr>
          <p:cNvPr id="12" name="Espace réservé du texte 11">
            <a:extLst>
              <a:ext uri="{FF2B5EF4-FFF2-40B4-BE49-F238E27FC236}">
                <a16:creationId xmlns:a16="http://schemas.microsoft.com/office/drawing/2014/main" id="{C0F12F6A-8472-05EE-C77D-97F1F498EA5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446583" y="4340932"/>
            <a:ext cx="4543425" cy="573335"/>
          </a:xfrm>
          <a:prstGeom prst="rect">
            <a:avLst/>
          </a:prstGeom>
          <a:solidFill>
            <a:schemeClr val="bg1"/>
          </a:solidFill>
        </p:spPr>
        <p:txBody>
          <a:bodyPr lIns="108000" tIns="108000" rIns="108000" bIns="108000" anchor="ctr" anchorCtr="0">
            <a:spAutoFit/>
          </a:bodyPr>
          <a:lstStyle>
            <a:lvl1pPr>
              <a:defRPr baseline="0">
                <a:latin typeface="Geomanist-BlackItalic" panose="02000503000000020004" pitchFamily="2" charset="77"/>
              </a:defRPr>
            </a:lvl1pPr>
          </a:lstStyle>
          <a:p>
            <a:pPr lvl="0"/>
            <a:r>
              <a:rPr lang="fr-FR" dirty="0"/>
              <a:t>Sous-titre ou titre secondaire</a:t>
            </a:r>
          </a:p>
        </p:txBody>
      </p:sp>
    </p:spTree>
    <p:extLst>
      <p:ext uri="{BB962C8B-B14F-4D97-AF65-F5344CB8AC3E}">
        <p14:creationId xmlns:p14="http://schemas.microsoft.com/office/powerpoint/2010/main" val="35164355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bg object 16">
            <a:extLst>
              <a:ext uri="{FF2B5EF4-FFF2-40B4-BE49-F238E27FC236}">
                <a16:creationId xmlns:a16="http://schemas.microsoft.com/office/drawing/2014/main" id="{05FB77AF-7753-B798-3281-F4F23257587E}"/>
              </a:ext>
            </a:extLst>
          </p:cNvPr>
          <p:cNvSpPr/>
          <p:nvPr userDrawn="1"/>
        </p:nvSpPr>
        <p:spPr>
          <a:xfrm>
            <a:off x="0" y="1458097"/>
            <a:ext cx="9144000" cy="4886103"/>
          </a:xfrm>
          <a:custGeom>
            <a:avLst/>
            <a:gdLst/>
            <a:ahLst/>
            <a:cxnLst/>
            <a:rect l="l" t="t" r="r" b="b"/>
            <a:pathLst>
              <a:path w="10692130" h="5483225">
                <a:moveTo>
                  <a:pt x="10692003" y="0"/>
                </a:moveTo>
                <a:lnTo>
                  <a:pt x="0" y="0"/>
                </a:lnTo>
                <a:lnTo>
                  <a:pt x="0" y="5482793"/>
                </a:lnTo>
                <a:lnTo>
                  <a:pt x="10692003" y="5482793"/>
                </a:lnTo>
                <a:lnTo>
                  <a:pt x="10692003" y="0"/>
                </a:lnTo>
                <a:close/>
              </a:path>
            </a:pathLst>
          </a:custGeom>
          <a:solidFill>
            <a:srgbClr val="E2F4FD"/>
          </a:solidFill>
        </p:spPr>
        <p:txBody>
          <a:bodyPr wrap="square" lIns="0" tIns="0" rIns="0" bIns="0" rtlCol="0"/>
          <a:lstStyle/>
          <a:p>
            <a:endParaRPr sz="180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0" y="6474941"/>
            <a:ext cx="9143999" cy="383058"/>
          </a:xfrm>
          <a:prstGeom prst="rect">
            <a:avLst/>
          </a:prstGeom>
        </p:spPr>
        <p:txBody>
          <a:bodyPr anchor="t" anchorCtr="1"/>
          <a:lstStyle>
            <a:lvl1pPr>
              <a:defRPr sz="1200" baseline="0">
                <a:solidFill>
                  <a:srgbClr val="009F4D"/>
                </a:solidFill>
                <a:latin typeface="Geomanist-BlackItalic" panose="02000503000000020004" pitchFamily="2" charset="77"/>
              </a:defRPr>
            </a:lvl1pPr>
          </a:lstStyle>
          <a:p>
            <a:r>
              <a:rPr lang="fr-FR" dirty="0"/>
              <a:t>Mai </a:t>
            </a:r>
            <a:r>
              <a:rPr lang="fr-FR" spc="-20" dirty="0"/>
              <a:t>2022</a:t>
            </a:r>
          </a:p>
          <a:p>
            <a:endParaRPr lang="fr-FR" dirty="0"/>
          </a:p>
        </p:txBody>
      </p:sp>
      <p:sp>
        <p:nvSpPr>
          <p:cNvPr id="7" name="object 6">
            <a:extLst>
              <a:ext uri="{FF2B5EF4-FFF2-40B4-BE49-F238E27FC236}">
                <a16:creationId xmlns:a16="http://schemas.microsoft.com/office/drawing/2014/main" id="{0AD6452E-74D1-E765-5843-8021579A6D13}"/>
              </a:ext>
            </a:extLst>
          </p:cNvPr>
          <p:cNvSpPr/>
          <p:nvPr userDrawn="1"/>
        </p:nvSpPr>
        <p:spPr>
          <a:xfrm>
            <a:off x="0" y="2"/>
            <a:ext cx="9144000" cy="1458097"/>
          </a:xfrm>
          <a:custGeom>
            <a:avLst/>
            <a:gdLst/>
            <a:ahLst/>
            <a:cxnLst/>
            <a:rect l="l" t="t" r="r" b="b"/>
            <a:pathLst>
              <a:path w="10692130" h="1620520">
                <a:moveTo>
                  <a:pt x="10692003" y="0"/>
                </a:moveTo>
                <a:lnTo>
                  <a:pt x="0" y="0"/>
                </a:lnTo>
                <a:lnTo>
                  <a:pt x="0" y="1619999"/>
                </a:lnTo>
                <a:lnTo>
                  <a:pt x="10692003" y="1619999"/>
                </a:lnTo>
                <a:lnTo>
                  <a:pt x="10692003" y="0"/>
                </a:lnTo>
                <a:close/>
              </a:path>
            </a:pathLst>
          </a:custGeom>
          <a:solidFill>
            <a:srgbClr val="006352"/>
          </a:solidFill>
        </p:spPr>
        <p:txBody>
          <a:bodyPr wrap="square" lIns="0" tIns="0" rIns="0" bIns="0" rtlCol="0"/>
          <a:lstStyle>
            <a:defPPr>
              <a:defRPr kern="0"/>
            </a:defPPr>
          </a:lstStyle>
          <a:p>
            <a:endParaRPr sz="1800" dirty="0"/>
          </a:p>
        </p:txBody>
      </p:sp>
      <p:sp>
        <p:nvSpPr>
          <p:cNvPr id="17" name="Espace réservé du texte 16">
            <a:extLst>
              <a:ext uri="{FF2B5EF4-FFF2-40B4-BE49-F238E27FC236}">
                <a16:creationId xmlns:a16="http://schemas.microsoft.com/office/drawing/2014/main" id="{7127A5DC-335B-E1C0-790A-7644E4AD577A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689651" y="258680"/>
            <a:ext cx="6341786" cy="940740"/>
          </a:xfrm>
          <a:prstGeom prst="rect">
            <a:avLst/>
          </a:prstGeom>
        </p:spPr>
        <p:txBody>
          <a:bodyPr anchor="ctr" anchorCtr="0"/>
          <a:lstStyle>
            <a:lvl1pPr>
              <a:spcBef>
                <a:spcPts val="0"/>
              </a:spcBef>
              <a:defRPr sz="1800">
                <a:solidFill>
                  <a:schemeClr val="bg1"/>
                </a:solidFill>
                <a:latin typeface="Geomanist Bold" panose="02000503000000020004" pitchFamily="2" charset="77"/>
              </a:defRPr>
            </a:lvl1pPr>
            <a:lvl2pPr>
              <a:defRPr sz="1800">
                <a:solidFill>
                  <a:schemeClr val="bg1"/>
                </a:solidFill>
                <a:latin typeface="Geomanist Bold" panose="02000503000000020004" pitchFamily="2" charset="77"/>
              </a:defRPr>
            </a:lvl2pPr>
            <a:lvl3pPr>
              <a:defRPr sz="1800">
                <a:solidFill>
                  <a:schemeClr val="bg1"/>
                </a:solidFill>
                <a:latin typeface="Geomanist Bold" panose="02000503000000020004" pitchFamily="2" charset="77"/>
              </a:defRPr>
            </a:lvl3pPr>
            <a:lvl4pPr>
              <a:defRPr sz="1800">
                <a:solidFill>
                  <a:schemeClr val="bg1"/>
                </a:solidFill>
                <a:latin typeface="Geomanist Bold" panose="02000503000000020004" pitchFamily="2" charset="77"/>
              </a:defRPr>
            </a:lvl4pPr>
            <a:lvl5pPr>
              <a:defRPr sz="1800">
                <a:solidFill>
                  <a:schemeClr val="bg1"/>
                </a:solidFill>
                <a:latin typeface="Geomanist Bold" panose="02000503000000020004" pitchFamily="2" charset="77"/>
              </a:defRPr>
            </a:lvl5pPr>
          </a:lstStyle>
          <a:p>
            <a:pPr lvl="0"/>
            <a:r>
              <a:rPr lang="fr-FR" dirty="0"/>
              <a:t>Titre</a:t>
            </a:r>
          </a:p>
        </p:txBody>
      </p:sp>
    </p:spTree>
    <p:extLst>
      <p:ext uri="{BB962C8B-B14F-4D97-AF65-F5344CB8AC3E}">
        <p14:creationId xmlns:p14="http://schemas.microsoft.com/office/powerpoint/2010/main" val="2953977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010872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584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 8">
            <a:extLst>
              <a:ext uri="{FF2B5EF4-FFF2-40B4-BE49-F238E27FC236}">
                <a16:creationId xmlns:a16="http://schemas.microsoft.com/office/drawing/2014/main" id="{403D739F-800E-6CDD-70F4-985E93585291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367979" y="408295"/>
            <a:ext cx="2057400" cy="11124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38304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1" r:id="rId2"/>
    <p:sldLayoutId id="2147483666" r:id="rId3"/>
  </p:sldLayoutIdLst>
  <p:hf sldNum="0" hdr="0" dt="0"/>
  <p:txStyles>
    <p:titleStyle>
      <a:lvl1pPr marL="0" algn="l" defTabSz="914400" rtl="0" eaLnBrk="1" latinLnBrk="0" hangingPunct="1">
        <a:lnSpc>
          <a:spcPts val="3950"/>
        </a:lnSpc>
        <a:spcBef>
          <a:spcPts val="0"/>
        </a:spcBef>
        <a:buNone/>
        <a:defRPr sz="4400" kern="1200">
          <a:solidFill>
            <a:srgbClr val="005848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Tx/>
        <a:buNone/>
        <a:defRPr sz="2500" kern="1200" baseline="0">
          <a:solidFill>
            <a:srgbClr val="005848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4BC196D1-0E7A-2074-D094-7491F54A9C8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68756" y="5864740"/>
            <a:ext cx="8574256" cy="623211"/>
          </a:xfrm>
        </p:spPr>
        <p:txBody>
          <a:bodyPr/>
          <a:lstStyle/>
          <a:p>
            <a:pPr algn="ctr"/>
            <a:r>
              <a:rPr lang="fr-FR" sz="2400" b="1" dirty="0">
                <a:solidFill>
                  <a:schemeClr val="tx1"/>
                </a:solidFill>
                <a:latin typeface="Geomanist Medium" panose="02000503000000020004" pitchFamily="2" charset="77"/>
              </a:rPr>
              <a:t>Introducción a la guía de </a:t>
            </a:r>
            <a:r>
              <a:rPr lang="fr-FR" sz="2400" b="1" dirty="0" err="1">
                <a:solidFill>
                  <a:schemeClr val="tx1"/>
                </a:solidFill>
                <a:latin typeface="Geomanist Medium" panose="02000503000000020004" pitchFamily="2" charset="77"/>
              </a:rPr>
              <a:t>capacitación</a:t>
            </a:r>
            <a:r>
              <a:rPr lang="fr-FR" sz="2400" b="1" dirty="0">
                <a:solidFill>
                  <a:schemeClr val="tx1"/>
                </a:solidFill>
                <a:latin typeface="Geomanist Medium" panose="02000503000000020004" pitchFamily="2" charset="77"/>
              </a:rPr>
              <a:t> de AVSF 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3754A0FE-0F97-EEC2-7B27-6B0D67EEF5C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44070" y="148590"/>
            <a:ext cx="4382610" cy="5600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35431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7">
            <a:extLst>
              <a:ext uri="{FF2B5EF4-FFF2-40B4-BE49-F238E27FC236}">
                <a16:creationId xmlns:a16="http://schemas.microsoft.com/office/drawing/2014/main" id="{935F4C02-B3F5-F420-E7A2-FAD24B727667}"/>
              </a:ext>
            </a:extLst>
          </p:cNvPr>
          <p:cNvSpPr txBox="1">
            <a:spLocks/>
          </p:cNvSpPr>
          <p:nvPr/>
        </p:nvSpPr>
        <p:spPr>
          <a:xfrm>
            <a:off x="566056" y="329559"/>
            <a:ext cx="8577943" cy="705487"/>
          </a:xfrm>
          <a:prstGeom prst="rect">
            <a:avLst/>
          </a:prstGeom>
        </p:spPr>
        <p:txBody>
          <a:bodyPr vert="horz" wrap="square" lIns="0" tIns="108000" rIns="0" bIns="108000" rtlCol="0" anchor="ctr" anchorCtr="0">
            <a:spAutoFit/>
          </a:bodyPr>
          <a:lstStyle>
            <a:lvl1pPr marL="0" algn="l" defTabSz="914400" rtl="0" eaLnBrk="1" latinLnBrk="0" hangingPunct="1">
              <a:lnSpc>
                <a:spcPts val="3950"/>
              </a:lnSpc>
              <a:spcBef>
                <a:spcPts val="0"/>
              </a:spcBef>
              <a:buNone/>
              <a:defRPr sz="4400" kern="1200">
                <a:solidFill>
                  <a:srgbClr val="005848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38100"/>
            <a:r>
              <a:rPr lang="fr-FR" sz="2800" dirty="0" err="1">
                <a:solidFill>
                  <a:srgbClr val="FFFFFF"/>
                </a:solidFill>
                <a:latin typeface="Geomanist Bold" panose="02000503000000020004" pitchFamily="2" charset="77"/>
                <a:cs typeface="Geomanist-Black"/>
              </a:rPr>
              <a:t>¿Por qué esta </a:t>
            </a:r>
            <a:r>
              <a:rPr lang="fr-FR" sz="2800" dirty="0">
                <a:solidFill>
                  <a:srgbClr val="FFFFFF"/>
                </a:solidFill>
                <a:latin typeface="Geomanist Bold" panose="02000503000000020004" pitchFamily="2" charset="77"/>
                <a:cs typeface="Geomanist-Black"/>
              </a:rPr>
              <a:t>guía?</a:t>
            </a:r>
            <a:endParaRPr lang="fr-FR" sz="2800" dirty="0">
              <a:latin typeface="Geomanist Bold" panose="02000503000000020004" pitchFamily="2" charset="77"/>
              <a:cs typeface="Geomanist-Black"/>
            </a:endParaRP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81F28CBC-2110-6556-01C6-45F1D9A04BF3}"/>
              </a:ext>
            </a:extLst>
          </p:cNvPr>
          <p:cNvSpPr txBox="1"/>
          <p:nvPr/>
        </p:nvSpPr>
        <p:spPr>
          <a:xfrm>
            <a:off x="293914" y="1460388"/>
            <a:ext cx="8066315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975" indent="-180975">
              <a:buFont typeface="Arial" panose="020B0604020202020204" pitchFamily="34" charset="0"/>
              <a:buChar char="•"/>
              <a:tabLst>
                <a:tab pos="180975" algn="l"/>
              </a:tabLst>
            </a:pPr>
            <a:r>
              <a:rPr lang="en-US" dirty="0"/>
              <a:t>Elaborada por el grupo de trabajo «Alterpestimed» de AVSF desde 2019</a:t>
            </a:r>
          </a:p>
          <a:p>
            <a:pPr marL="180975" indent="-180975">
              <a:buFont typeface="Arial" panose="020B0604020202020204" pitchFamily="34" charset="0"/>
              <a:buChar char="•"/>
              <a:tabLst>
                <a:tab pos="180975" algn="l"/>
              </a:tabLst>
            </a:pPr>
            <a:endParaRPr lang="en-US" dirty="0"/>
          </a:p>
          <a:p>
            <a:pPr marL="180975" indent="-180975">
              <a:buFont typeface="Arial" panose="020B0604020202020204" pitchFamily="34" charset="0"/>
              <a:buChar char="•"/>
              <a:tabLst>
                <a:tab pos="180975" algn="l"/>
              </a:tabLst>
            </a:pPr>
            <a:r>
              <a:rPr lang="en-US" dirty="0"/>
              <a:t>Para formar a los equipos y socios </a:t>
            </a:r>
            <a:r>
              <a:rPr lang="en-US" dirty="0" err="1"/>
              <a:t>de AVSF </a:t>
            </a:r>
            <a:r>
              <a:rPr lang="en-US" dirty="0"/>
              <a:t>sobre estos temas como parte del enfoque «Una sola salud»</a:t>
            </a:r>
          </a:p>
          <a:p>
            <a:pPr marL="180975" indent="-180975">
              <a:buFont typeface="Arial" panose="020B0604020202020204" pitchFamily="34" charset="0"/>
              <a:buChar char="•"/>
              <a:tabLst>
                <a:tab pos="180975" algn="l"/>
              </a:tabLst>
            </a:pPr>
            <a:r>
              <a:rPr lang="en-US" dirty="0" err="1"/>
              <a:t>Elementos</a:t>
            </a:r>
            <a:r>
              <a:rPr lang="en-US" dirty="0"/>
              <a:t> clave para diagnosticar el uso y la aplicación de plaguicidas y productos veterinarios</a:t>
            </a:r>
          </a:p>
          <a:p>
            <a:pPr marL="180975" indent="-180975">
              <a:buFont typeface="Arial" panose="020B0604020202020204" pitchFamily="34" charset="0"/>
              <a:buChar char="•"/>
              <a:tabLst>
                <a:tab pos="180975" algn="l"/>
              </a:tabLst>
            </a:pPr>
            <a:r>
              <a:rPr lang="en-US" dirty="0" err="1"/>
              <a:t>Sensibilizar</a:t>
            </a:r>
            <a:r>
              <a:rPr lang="en-US" dirty="0"/>
              <a:t> sobre los riesgos asociados a estos usos</a:t>
            </a:r>
          </a:p>
          <a:p>
            <a:pPr marL="742950" lvl="1" indent="-285750">
              <a:buFont typeface="Calibri" panose="020F0502020204030204" pitchFamily="34" charset="0"/>
              <a:buChar char="→"/>
              <a:tabLst>
                <a:tab pos="180975" algn="l"/>
              </a:tabLst>
            </a:pPr>
            <a:r>
              <a:rPr lang="en-US" dirty="0"/>
              <a:t>Ilustrar la diversidad de alternativas agroecológicas (dar prioridad a las opciones accesibles para las pequeñas explotaciones agrícolas con pocos recursos).</a:t>
            </a:r>
          </a:p>
          <a:p>
            <a:pPr marL="742950" lvl="1" indent="-285750">
              <a:buFont typeface="Calibri" panose="020F0502020204030204" pitchFamily="34" charset="0"/>
              <a:buChar char="→"/>
              <a:tabLst>
                <a:tab pos="180975" algn="l"/>
              </a:tabLst>
            </a:pPr>
            <a:endParaRPr lang="en-US" dirty="0"/>
          </a:p>
          <a:p>
            <a:pPr marL="742950" lvl="1" indent="-285750">
              <a:buFont typeface="Calibri" panose="020F0502020204030204" pitchFamily="34" charset="0"/>
              <a:buChar char="→"/>
              <a:tabLst>
                <a:tab pos="180975" algn="l"/>
              </a:tabLst>
            </a:pPr>
            <a:r>
              <a:rPr lang="en-US" dirty="0"/>
              <a:t>Caja de herramientas para adaptar los materiales de formación al contexto/grupo destinatario</a:t>
            </a:r>
            <a:r>
              <a:rPr lang="en-US" dirty="0">
                <a:sym typeface="Wingdings" panose="05000000000000000000" pitchFamily="2" charset="2"/>
              </a:rPr>
              <a:t>  </a:t>
            </a:r>
            <a:r>
              <a:rPr lang="en-US" dirty="0"/>
              <a:t>guía para uso de técnicos y responsables de organizaciones de agricultores</a:t>
            </a:r>
          </a:p>
          <a:p>
            <a:pPr marL="180975" indent="-180975">
              <a:buFont typeface="Arial" panose="020B0604020202020204" pitchFamily="34" charset="0"/>
              <a:buChar char="•"/>
              <a:tabLst>
                <a:tab pos="180975" algn="l"/>
              </a:tabLst>
            </a:pPr>
            <a:endParaRPr lang="en-US" dirty="0"/>
          </a:p>
          <a:p>
            <a:pPr>
              <a:tabLst>
                <a:tab pos="180975" algn="l"/>
              </a:tabLst>
            </a:pPr>
            <a:r>
              <a:rPr lang="en-US" b="1" dirty="0"/>
              <a:t>Destinatarios de la formación</a:t>
            </a:r>
            <a:r>
              <a:rPr lang="en-US" dirty="0"/>
              <a:t>: grupos mixtos de agricultores, responsables de organizaciones de </a:t>
            </a:r>
            <a:r>
              <a:rPr lang="en-US" dirty="0" err="1"/>
              <a:t>agricultores</a:t>
            </a:r>
            <a:r>
              <a:rPr lang="en-US" dirty="0"/>
              <a:t>, técnicos de campo (responsables de la toma de decisiones, cargos electos locales y agentes del servicio público, incluidos los de </a:t>
            </a:r>
            <a:r>
              <a:rPr lang="en-US" dirty="0" err="1"/>
              <a:t>salud</a:t>
            </a:r>
            <a:r>
              <a:rPr lang="en-US" dirty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24050337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676852-0C54-6B8C-5ECE-EEA2930E5B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7">
            <a:extLst>
              <a:ext uri="{FF2B5EF4-FFF2-40B4-BE49-F238E27FC236}">
                <a16:creationId xmlns:a16="http://schemas.microsoft.com/office/drawing/2014/main" id="{BFA1542B-DF36-B076-A59F-291BCE0058F7}"/>
              </a:ext>
            </a:extLst>
          </p:cNvPr>
          <p:cNvSpPr txBox="1">
            <a:spLocks/>
          </p:cNvSpPr>
          <p:nvPr/>
        </p:nvSpPr>
        <p:spPr>
          <a:xfrm>
            <a:off x="566056" y="329559"/>
            <a:ext cx="8577943" cy="705487"/>
          </a:xfrm>
          <a:prstGeom prst="rect">
            <a:avLst/>
          </a:prstGeom>
        </p:spPr>
        <p:txBody>
          <a:bodyPr vert="horz" wrap="square" lIns="0" tIns="108000" rIns="0" bIns="108000" rtlCol="0" anchor="ctr" anchorCtr="0">
            <a:spAutoFit/>
          </a:bodyPr>
          <a:lstStyle>
            <a:lvl1pPr marL="0" algn="l" defTabSz="914400" rtl="0" eaLnBrk="1" latinLnBrk="0" hangingPunct="1">
              <a:lnSpc>
                <a:spcPts val="3950"/>
              </a:lnSpc>
              <a:spcBef>
                <a:spcPts val="0"/>
              </a:spcBef>
              <a:buNone/>
              <a:defRPr sz="4400" kern="1200">
                <a:solidFill>
                  <a:srgbClr val="005848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38100"/>
            <a:r>
              <a:rPr lang="fr-FR" sz="2800" dirty="0">
                <a:solidFill>
                  <a:srgbClr val="FFFFFF"/>
                </a:solidFill>
                <a:latin typeface="Geomanist Bold" panose="02000503000000020004" pitchFamily="2" charset="77"/>
                <a:cs typeface="Geomanist-Black"/>
              </a:rPr>
              <a:t>Estructura de la guía</a:t>
            </a:r>
            <a:endParaRPr lang="fr-FR" sz="2800" dirty="0">
              <a:latin typeface="Geomanist Bold" panose="02000503000000020004" pitchFamily="2" charset="77"/>
              <a:cs typeface="Geomanist-Black"/>
            </a:endParaRP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337D6C1A-571D-7F0C-4860-365F685228CF}"/>
              </a:ext>
            </a:extLst>
          </p:cNvPr>
          <p:cNvSpPr txBox="1"/>
          <p:nvPr/>
        </p:nvSpPr>
        <p:spPr>
          <a:xfrm>
            <a:off x="566057" y="1460388"/>
            <a:ext cx="8052164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975" indent="-180975">
              <a:buFont typeface="Arial" panose="020B0604020202020204" pitchFamily="34" charset="0"/>
              <a:buChar char="•"/>
              <a:tabLst>
                <a:tab pos="180975" algn="l"/>
              </a:tabLst>
            </a:pPr>
            <a:r>
              <a:rPr lang="en-US" sz="2000" dirty="0"/>
              <a:t>Un glosario con numerosas definiciones esenciales para comprender el contenido de los módulos.</a:t>
            </a:r>
          </a:p>
          <a:p>
            <a:pPr marL="180975" indent="-180975">
              <a:buFont typeface="Arial" panose="020B0604020202020204" pitchFamily="34" charset="0"/>
              <a:buChar char="•"/>
              <a:tabLst>
                <a:tab pos="180975" algn="l"/>
              </a:tabLst>
            </a:pPr>
            <a:endParaRPr lang="en-US" sz="2000" dirty="0"/>
          </a:p>
          <a:p>
            <a:pPr marL="180975" indent="-180975">
              <a:buFont typeface="Arial" panose="020B0604020202020204" pitchFamily="34" charset="0"/>
              <a:buChar char="•"/>
              <a:tabLst>
                <a:tab pos="180975" algn="l"/>
              </a:tabLst>
            </a:pPr>
            <a:r>
              <a:rPr lang="en-US" sz="2000" dirty="0"/>
              <a:t>Introducción: objetivos y cómo utilizar la guía</a:t>
            </a:r>
          </a:p>
          <a:p>
            <a:pPr marL="180975" indent="-180975">
              <a:buFont typeface="Arial" panose="020B0604020202020204" pitchFamily="34" charset="0"/>
              <a:buChar char="•"/>
              <a:tabLst>
                <a:tab pos="180975" algn="l"/>
              </a:tabLst>
            </a:pPr>
            <a:endParaRPr lang="en-US" sz="2000" dirty="0"/>
          </a:p>
          <a:p>
            <a:pPr marL="180975" indent="-180975">
              <a:buFont typeface="Arial" panose="020B0604020202020204" pitchFamily="34" charset="0"/>
              <a:buChar char="•"/>
              <a:tabLst>
                <a:tab pos="180975" algn="l"/>
              </a:tabLst>
            </a:pPr>
            <a:r>
              <a:rPr lang="en-US" sz="2000" dirty="0"/>
              <a:t>Algunas referencias sobre el uso de plaguicidas y determinados productos veterinarios en muchos países: una situación cada vez más alarmante</a:t>
            </a:r>
          </a:p>
          <a:p>
            <a:pPr marL="180975" indent="-180975">
              <a:buFont typeface="Arial" panose="020B0604020202020204" pitchFamily="34" charset="0"/>
              <a:buChar char="•"/>
              <a:tabLst>
                <a:tab pos="180975" algn="l"/>
              </a:tabLst>
            </a:pPr>
            <a:endParaRPr lang="en-US" sz="2000" dirty="0"/>
          </a:p>
          <a:p>
            <a:pPr marL="180975" indent="-180975">
              <a:buFont typeface="Arial" panose="020B0604020202020204" pitchFamily="34" charset="0"/>
              <a:buChar char="•"/>
              <a:tabLst>
                <a:tab pos="180975" algn="l"/>
              </a:tabLst>
            </a:pPr>
            <a:r>
              <a:rPr lang="en-US" sz="2000" dirty="0"/>
              <a:t>Los 6 módulos </a:t>
            </a:r>
          </a:p>
          <a:p>
            <a:pPr marL="180975" indent="-180975">
              <a:buFont typeface="Arial" panose="020B0604020202020204" pitchFamily="34" charset="0"/>
              <a:buChar char="•"/>
              <a:tabLst>
                <a:tab pos="180975" algn="l"/>
              </a:tabLst>
            </a:pPr>
            <a:endParaRPr lang="en-US" sz="2000" dirty="0"/>
          </a:p>
          <a:p>
            <a:pPr marL="180975" indent="-180975">
              <a:buFont typeface="Arial" panose="020B0604020202020204" pitchFamily="34" charset="0"/>
              <a:buChar char="•"/>
              <a:tabLst>
                <a:tab pos="180975" algn="l"/>
              </a:tabLst>
            </a:pPr>
            <a:r>
              <a:rPr lang="en-US" sz="2000" dirty="0"/>
              <a:t>Las estrategias que se pueden definir tras la formación</a:t>
            </a:r>
          </a:p>
          <a:p>
            <a:pPr marL="180975" indent="-180975">
              <a:buFont typeface="Arial" panose="020B0604020202020204" pitchFamily="34" charset="0"/>
              <a:buChar char="•"/>
              <a:tabLst>
                <a:tab pos="180975" algn="l"/>
              </a:tabLst>
            </a:pPr>
            <a:endParaRPr lang="en-US" sz="2000" dirty="0"/>
          </a:p>
          <a:p>
            <a:pPr marL="180975" indent="-180975">
              <a:buFont typeface="Arial" panose="020B0604020202020204" pitchFamily="34" charset="0"/>
              <a:buChar char="•"/>
              <a:tabLst>
                <a:tab pos="180975" algn="l"/>
              </a:tabLst>
            </a:pPr>
            <a:r>
              <a:rPr lang="en-US" sz="2000" dirty="0"/>
              <a:t>12 anexos</a:t>
            </a:r>
          </a:p>
          <a:p>
            <a:pPr>
              <a:tabLst>
                <a:tab pos="180975" algn="l"/>
              </a:tabLst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2230418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8A28C5-C6A5-B454-5BCE-67E3331990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7">
            <a:extLst>
              <a:ext uri="{FF2B5EF4-FFF2-40B4-BE49-F238E27FC236}">
                <a16:creationId xmlns:a16="http://schemas.microsoft.com/office/drawing/2014/main" id="{B0B40DE2-267E-0B28-4FA8-E3724F44218B}"/>
              </a:ext>
            </a:extLst>
          </p:cNvPr>
          <p:cNvSpPr txBox="1">
            <a:spLocks/>
          </p:cNvSpPr>
          <p:nvPr/>
        </p:nvSpPr>
        <p:spPr>
          <a:xfrm>
            <a:off x="566056" y="329559"/>
            <a:ext cx="8577943" cy="705487"/>
          </a:xfrm>
          <a:prstGeom prst="rect">
            <a:avLst/>
          </a:prstGeom>
        </p:spPr>
        <p:txBody>
          <a:bodyPr vert="horz" wrap="square" lIns="0" tIns="108000" rIns="0" bIns="108000" rtlCol="0" anchor="ctr" anchorCtr="0">
            <a:spAutoFit/>
          </a:bodyPr>
          <a:lstStyle>
            <a:lvl1pPr marL="0" algn="l" defTabSz="914400" rtl="0" eaLnBrk="1" latinLnBrk="0" hangingPunct="1">
              <a:lnSpc>
                <a:spcPts val="3950"/>
              </a:lnSpc>
              <a:spcBef>
                <a:spcPts val="0"/>
              </a:spcBef>
              <a:buNone/>
              <a:defRPr sz="4400" kern="1200">
                <a:solidFill>
                  <a:srgbClr val="005848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38100"/>
            <a:r>
              <a:rPr lang="fr-FR" sz="2800" dirty="0">
                <a:solidFill>
                  <a:srgbClr val="FFFFFF"/>
                </a:solidFill>
                <a:latin typeface="Geomanist Bold" panose="02000503000000020004" pitchFamily="2" charset="77"/>
                <a:cs typeface="Geomanist-Black"/>
              </a:rPr>
              <a:t>¿Cómo utilizar </a:t>
            </a:r>
            <a:r>
              <a:rPr lang="fr-FR" sz="2800" dirty="0" err="1">
                <a:solidFill>
                  <a:srgbClr val="FFFFFF"/>
                </a:solidFill>
                <a:latin typeface="Geomanist Bold" panose="02000503000000020004" pitchFamily="2" charset="77"/>
                <a:cs typeface="Geomanist-Black"/>
              </a:rPr>
              <a:t>esta </a:t>
            </a:r>
            <a:r>
              <a:rPr lang="fr-FR" sz="2800" dirty="0">
                <a:solidFill>
                  <a:srgbClr val="FFFFFF"/>
                </a:solidFill>
                <a:latin typeface="Geomanist Bold" panose="02000503000000020004" pitchFamily="2" charset="77"/>
                <a:cs typeface="Geomanist-Black"/>
              </a:rPr>
              <a:t>guía y diseñar sesiones de formación?</a:t>
            </a:r>
            <a:endParaRPr lang="fr-FR" sz="2800" dirty="0">
              <a:latin typeface="Geomanist Bold" panose="02000503000000020004" pitchFamily="2" charset="77"/>
              <a:cs typeface="Geomanist-Black"/>
            </a:endParaRP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0CA14F20-F096-B637-DE54-7DD1B9784D12}"/>
              </a:ext>
            </a:extLst>
          </p:cNvPr>
          <p:cNvSpPr txBox="1"/>
          <p:nvPr/>
        </p:nvSpPr>
        <p:spPr>
          <a:xfrm>
            <a:off x="293914" y="1460388"/>
            <a:ext cx="8577943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975" indent="-180975">
              <a:buFont typeface="Arial" panose="020B0604020202020204" pitchFamily="34" charset="0"/>
              <a:buChar char="•"/>
              <a:tabLst>
                <a:tab pos="180975" algn="l"/>
              </a:tabLst>
            </a:pPr>
            <a:endParaRPr lang="en-US" dirty="0"/>
          </a:p>
          <a:p>
            <a:pPr marL="342900" indent="-342900">
              <a:buFont typeface="+mj-lt"/>
              <a:buAutoNum type="arabicPeriod"/>
              <a:tabLst>
                <a:tab pos="180975" algn="l"/>
              </a:tabLst>
            </a:pPr>
            <a:r>
              <a:rPr lang="en-US" dirty="0"/>
              <a:t>Formación «sencilla» de grupos de entre 20 y 30 agricultores y técnicos</a:t>
            </a:r>
          </a:p>
          <a:p>
            <a:pPr marL="342900" indent="-342900">
              <a:buFont typeface="+mj-lt"/>
              <a:buAutoNum type="arabicPeriod"/>
              <a:tabLst>
                <a:tab pos="180975" algn="l"/>
              </a:tabLst>
            </a:pPr>
            <a:r>
              <a:rPr lang="en-US" dirty="0"/>
              <a:t>Formación de formadores</a:t>
            </a:r>
          </a:p>
          <a:p>
            <a:pPr marL="342900" indent="-342900">
              <a:buFont typeface="+mj-lt"/>
              <a:buAutoNum type="arabicPeriod"/>
              <a:tabLst>
                <a:tab pos="180975" algn="l"/>
              </a:tabLst>
            </a:pPr>
            <a:r>
              <a:rPr lang="en-US" dirty="0"/>
              <a:t>Autoformación de técnicos y asesores agrícolas</a:t>
            </a:r>
          </a:p>
          <a:p>
            <a:pPr marL="180975" indent="-180975">
              <a:buFont typeface="Arial" panose="020B0604020202020204" pitchFamily="34" charset="0"/>
              <a:buChar char="•"/>
              <a:tabLst>
                <a:tab pos="180975" algn="l"/>
              </a:tabLst>
            </a:pPr>
            <a:endParaRPr lang="en-US" dirty="0"/>
          </a:p>
          <a:p>
            <a:pPr marL="180975" indent="-180975">
              <a:buFont typeface="Arial" panose="020B0604020202020204" pitchFamily="34" charset="0"/>
              <a:buChar char="•"/>
              <a:tabLst>
                <a:tab pos="180975" algn="l"/>
              </a:tabLst>
            </a:pPr>
            <a:r>
              <a:rPr lang="en-US" dirty="0"/>
              <a:t>Acceso facilitado al contenido de la guía para permitir el desarrollo y la adaptación de materiales de formación:</a:t>
            </a:r>
          </a:p>
          <a:p>
            <a:pPr marL="742950" lvl="1" indent="-285750">
              <a:buFont typeface="Wingdings" panose="05000000000000000000" pitchFamily="2" charset="2"/>
              <a:buChar char="Ø"/>
              <a:tabLst>
                <a:tab pos="180975" algn="l"/>
              </a:tabLst>
            </a:pPr>
            <a:r>
              <a:rPr lang="en-US" dirty="0"/>
              <a:t>Licencia Creative Commons: CC BY-NC-SA</a:t>
            </a:r>
          </a:p>
          <a:p>
            <a:pPr marL="742950" lvl="1" indent="-285750">
              <a:buFont typeface="Wingdings" panose="05000000000000000000" pitchFamily="2" charset="2"/>
              <a:buChar char="Ø"/>
              <a:tabLst>
                <a:tab pos="180975" algn="l"/>
              </a:tabLst>
            </a:pPr>
            <a:r>
              <a:rPr lang="en-US" dirty="0"/>
              <a:t>Módulos descargables (versiones en Word con ilustraciones; presentaciones en ppt)</a:t>
            </a:r>
          </a:p>
          <a:p>
            <a:pPr marL="742950" lvl="1" indent="-285750">
              <a:buFont typeface="Wingdings" panose="05000000000000000000" pitchFamily="2" charset="2"/>
              <a:buChar char="Ø"/>
              <a:tabLst>
                <a:tab pos="180975" algn="l"/>
              </a:tabLst>
            </a:pPr>
            <a:endParaRPr lang="en-US" dirty="0"/>
          </a:p>
          <a:p>
            <a:pPr marL="180975" lvl="1" indent="-180975">
              <a:buFont typeface="Arial" panose="020B0604020202020204" pitchFamily="34" charset="0"/>
              <a:buChar char="•"/>
              <a:tabLst>
                <a:tab pos="180975" algn="l"/>
              </a:tabLst>
            </a:pPr>
            <a:r>
              <a:rPr lang="en-US" dirty="0"/>
              <a:t>Formación coordinada por AVSF o en apoyo de socios (GIZ, IRAM y CCFD, etc.)</a:t>
            </a:r>
          </a:p>
          <a:p>
            <a:pPr marL="180975" lvl="1" indent="-180975">
              <a:buFont typeface="Arial" panose="020B0604020202020204" pitchFamily="34" charset="0"/>
              <a:buChar char="•"/>
              <a:tabLst>
                <a:tab pos="180975" algn="l"/>
              </a:tabLst>
            </a:pPr>
            <a:endParaRPr lang="en-US" dirty="0"/>
          </a:p>
          <a:p>
            <a:pPr marL="180975" lvl="1" indent="-180975">
              <a:buFont typeface="Arial" panose="020B0604020202020204" pitchFamily="34" charset="0"/>
              <a:buChar char="•"/>
              <a:tabLst>
                <a:tab pos="180975" algn="l"/>
              </a:tabLst>
            </a:pPr>
            <a:r>
              <a:rPr lang="en-US" dirty="0"/>
              <a:t>Intentar abordar las cuestiones relacionadas con los plaguicidas y los productos veterinarios de manera conjunta y complementaria</a:t>
            </a:r>
          </a:p>
          <a:p>
            <a:pPr marL="0" lvl="1">
              <a:tabLst>
                <a:tab pos="180975" algn="l"/>
              </a:tabLst>
            </a:pPr>
            <a:endParaRPr lang="en-US" dirty="0"/>
          </a:p>
          <a:p>
            <a:pPr marL="0" lvl="1">
              <a:tabLst>
                <a:tab pos="180975" algn="l"/>
              </a:tabLst>
            </a:pP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b="1" dirty="0">
                <a:solidFill>
                  <a:srgbClr val="C00000"/>
                </a:solidFill>
                <a:sym typeface="Wingdings" panose="05000000000000000000" pitchFamily="2" charset="2"/>
              </a:rPr>
              <a:t></a:t>
            </a:r>
            <a:r>
              <a:rPr lang="en-US" b="1" dirty="0">
                <a:solidFill>
                  <a:srgbClr val="C00000"/>
                </a:solidFill>
              </a:rPr>
              <a:t>La formación como herramienta para aplicar el enfoque «Una sola salud» y como palanca para las transiciones agroecológicas</a:t>
            </a:r>
          </a:p>
        </p:txBody>
      </p:sp>
    </p:spTree>
    <p:extLst>
      <p:ext uri="{BB962C8B-B14F-4D97-AF65-F5344CB8AC3E}">
        <p14:creationId xmlns:p14="http://schemas.microsoft.com/office/powerpoint/2010/main" val="24127310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E45EE09-2144-F1E5-A1E0-9F2C2FC3A21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40676" y="258680"/>
            <a:ext cx="8671727" cy="940740"/>
          </a:xfrm>
        </p:spPr>
        <p:txBody>
          <a:bodyPr/>
          <a:lstStyle/>
          <a:p>
            <a:pPr algn="ctr"/>
            <a:r>
              <a:rPr lang="en-US" sz="2800" dirty="0"/>
              <a:t>Objetivos de los 6 módulos de la guía</a:t>
            </a:r>
            <a:r>
              <a:rPr lang="fr-FR" sz="2800" dirty="0"/>
              <a:t> 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96ACED4E-C312-AEC3-661F-B97509DE6368}"/>
              </a:ext>
            </a:extLst>
          </p:cNvPr>
          <p:cNvSpPr txBox="1"/>
          <p:nvPr/>
        </p:nvSpPr>
        <p:spPr>
          <a:xfrm>
            <a:off x="339165" y="1327981"/>
            <a:ext cx="8460675" cy="92333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fr-FR" b="1" dirty="0"/>
              <a:t>Módulo 1: Diagnóstico </a:t>
            </a:r>
            <a:r>
              <a:rPr lang="fr-FR" b="1" dirty="0" err="1"/>
              <a:t>participativo</a:t>
            </a:r>
            <a:r>
              <a:rPr lang="fr-FR" b="1" dirty="0"/>
              <a:t> preliminar</a:t>
            </a:r>
          </a:p>
          <a:p>
            <a:pPr marL="285750" indent="-285750">
              <a:buFont typeface="Wingdings" panose="05000000000000000000" pitchFamily="2" charset="2"/>
              <a:buChar char="à"/>
            </a:pPr>
            <a:r>
              <a:rPr lang="en-US" dirty="0"/>
              <a:t>Identificar los principales problemas que llevan al uso de plaguicidas en un territorio determinado y las alternativas ya conocidas por los agricultores.</a:t>
            </a:r>
            <a:endParaRPr lang="fr-FR" dirty="0"/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BDBDC941-95F7-2926-1657-7A5CDFF537F6}"/>
              </a:ext>
            </a:extLst>
          </p:cNvPr>
          <p:cNvSpPr txBox="1"/>
          <p:nvPr/>
        </p:nvSpPr>
        <p:spPr>
          <a:xfrm>
            <a:off x="339132" y="2269191"/>
            <a:ext cx="8438101" cy="92333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fr-FR" sz="1800" b="1" dirty="0"/>
              <a:t>Módulo 2</a:t>
            </a:r>
            <a:r>
              <a:rPr lang="fr-FR" b="1" dirty="0"/>
              <a:t>: Prevención de </a:t>
            </a:r>
            <a:r>
              <a:rPr lang="fr-FR" b="1" dirty="0" err="1"/>
              <a:t>los riesgos relacionados con </a:t>
            </a:r>
            <a:r>
              <a:rPr lang="fr-FR" b="1" dirty="0"/>
              <a:t>los plaguicidas</a:t>
            </a:r>
          </a:p>
          <a:p>
            <a:r>
              <a:rPr lang="fr-FR" sz="1800" dirty="0">
                <a:sym typeface="Wingdings" panose="05000000000000000000" pitchFamily="2" charset="2"/>
              </a:rPr>
              <a:t> </a:t>
            </a:r>
            <a:r>
              <a:rPr lang="en-US" sz="1800" dirty="0"/>
              <a:t>Prevenir y limitar los riesgos relacionados con el uso de plaguicidas y la gestión de sus envases</a:t>
            </a:r>
            <a:r>
              <a:rPr lang="fr-FR" sz="1800" dirty="0"/>
              <a:t>. </a:t>
            </a:r>
            <a:endParaRPr lang="fr-FR" dirty="0"/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CD5324FE-4819-3D4A-ED33-8A172535CD35}"/>
              </a:ext>
            </a:extLst>
          </p:cNvPr>
          <p:cNvSpPr txBox="1"/>
          <p:nvPr/>
        </p:nvSpPr>
        <p:spPr>
          <a:xfrm>
            <a:off x="331018" y="3243941"/>
            <a:ext cx="8420517" cy="646331"/>
          </a:xfrm>
          <a:prstGeom prst="rect">
            <a:avLst/>
          </a:prstGeom>
          <a:solidFill>
            <a:srgbClr val="92D050"/>
          </a:solidFill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fr-FR" sz="1800" b="1" dirty="0"/>
              <a:t>Módulo 3: </a:t>
            </a:r>
            <a:r>
              <a:rPr lang="en-US" sz="1800" b="1" dirty="0"/>
              <a:t>Promoción de alternativas a los plaguicidas basadas en la agroecología</a:t>
            </a:r>
          </a:p>
          <a:p>
            <a:pPr marL="0" indent="0">
              <a:buNone/>
            </a:pPr>
            <a:r>
              <a:rPr lang="fr-FR" sz="1800" dirty="0">
                <a:sym typeface="Wingdings" panose="05000000000000000000" pitchFamily="2" charset="2"/>
              </a:rPr>
              <a:t> </a:t>
            </a:r>
            <a:r>
              <a:rPr lang="en-US" sz="1800" dirty="0"/>
              <a:t>Identificar </a:t>
            </a:r>
            <a:r>
              <a:rPr lang="en-US" sz="1800" dirty="0" err="1"/>
              <a:t>los bioagresores</a:t>
            </a:r>
            <a:r>
              <a:rPr lang="en-US" sz="1800" dirty="0"/>
              <a:t>, prevenir su desarrollo y proponer alternativas.</a:t>
            </a:r>
            <a:endParaRPr lang="fr-FR" sz="1800" dirty="0"/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AA81EDAA-9E7C-3880-CD60-CE353A6760D9}"/>
              </a:ext>
            </a:extLst>
          </p:cNvPr>
          <p:cNvSpPr txBox="1"/>
          <p:nvPr/>
        </p:nvSpPr>
        <p:spPr>
          <a:xfrm>
            <a:off x="305320" y="3890272"/>
            <a:ext cx="8471912" cy="646331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r>
              <a:rPr lang="fr-FR" b="1" dirty="0"/>
              <a:t>Módulo 4: </a:t>
            </a:r>
            <a:r>
              <a:rPr lang="fr-FR" b="1" dirty="0" err="1"/>
              <a:t>Reducción del uso de </a:t>
            </a:r>
            <a:r>
              <a:rPr lang="fr-FR" b="1" dirty="0"/>
              <a:t>herbicidas</a:t>
            </a:r>
          </a:p>
          <a:p>
            <a:r>
              <a:rPr lang="fr-FR" dirty="0">
                <a:sym typeface="Wingdings" panose="05000000000000000000" pitchFamily="2" charset="2"/>
              </a:rPr>
              <a:t> </a:t>
            </a:r>
            <a:r>
              <a:rPr lang="en-US" dirty="0"/>
              <a:t>Proponer mejoras en la mecanización agrícola para gestionar las malas hierbas</a:t>
            </a:r>
            <a:endParaRPr lang="fr-FR" dirty="0"/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07884FB7-447B-617E-C4DC-BE92B08E58DC}"/>
              </a:ext>
            </a:extLst>
          </p:cNvPr>
          <p:cNvSpPr txBox="1"/>
          <p:nvPr/>
        </p:nvSpPr>
        <p:spPr>
          <a:xfrm>
            <a:off x="313434" y="4596964"/>
            <a:ext cx="8438101" cy="923330"/>
          </a:xfrm>
          <a:prstGeom prst="rect">
            <a:avLst/>
          </a:prstGeom>
          <a:solidFill>
            <a:srgbClr val="00B0F0"/>
          </a:solidFill>
        </p:spPr>
        <p:txBody>
          <a:bodyPr wrap="square">
            <a:spAutoFit/>
          </a:bodyPr>
          <a:lstStyle/>
          <a:p>
            <a:pPr algn="l"/>
            <a:r>
              <a:rPr lang="fr-FR" b="1" i="0" u="none" strike="noStrike" baseline="0" dirty="0"/>
              <a:t>Módulo 5: </a:t>
            </a:r>
            <a:r>
              <a:rPr lang="en-US" b="1" i="0" u="none" strike="noStrike" baseline="0" dirty="0"/>
              <a:t>Mejora del uso de productos veterinarios</a:t>
            </a:r>
            <a:endParaRPr lang="fr-FR" b="1" dirty="0"/>
          </a:p>
          <a:p>
            <a:pPr algn="l"/>
            <a:r>
              <a:rPr lang="fr-FR" i="0" u="none" strike="noStrike" baseline="0" dirty="0">
                <a:sym typeface="Wingdings" panose="05000000000000000000" pitchFamily="2" charset="2"/>
              </a:rPr>
              <a:t> </a:t>
            </a:r>
            <a:r>
              <a:rPr lang="en-US" i="0" u="none" strike="noStrike" baseline="0" dirty="0"/>
              <a:t>Prevenir los riesgos asociados a estos usos y recomendar prácticas de cría que permitan una reducción de estos productos en consonancia con el enfoque «Una </a:t>
            </a:r>
            <a:r>
              <a:rPr lang="en-US" i="0" u="none" strike="noStrike" baseline="0" dirty="0" err="1"/>
              <a:t>salud</a:t>
            </a:r>
            <a:r>
              <a:rPr lang="en-US" i="0" u="none" strike="noStrike" baseline="0" dirty="0"/>
              <a:t>».</a:t>
            </a:r>
            <a:endParaRPr lang="fr-FR" dirty="0"/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B2A05757-9B9B-C875-8DC7-44CEFD4E0FCB}"/>
              </a:ext>
            </a:extLst>
          </p:cNvPr>
          <p:cNvSpPr txBox="1"/>
          <p:nvPr/>
        </p:nvSpPr>
        <p:spPr>
          <a:xfrm>
            <a:off x="305321" y="5555866"/>
            <a:ext cx="8471912" cy="120032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l"/>
            <a:r>
              <a:rPr lang="fr-FR" sz="1800" b="1" i="0" u="none" strike="noStrike" baseline="0" dirty="0">
                <a:latin typeface="+mn-lt"/>
              </a:rPr>
              <a:t>Módulo 6: </a:t>
            </a:r>
            <a:r>
              <a:rPr lang="en-US" b="1" dirty="0"/>
              <a:t>Información y movilización de los ciudadanos</a:t>
            </a:r>
          </a:p>
          <a:p>
            <a:pPr algn="l"/>
            <a:r>
              <a:rPr lang="fr-FR" sz="1800" b="0" i="0" u="none" strike="noStrike" baseline="0" dirty="0">
                <a:latin typeface="+mn-lt"/>
              </a:rPr>
              <a:t> </a:t>
            </a:r>
            <a:r>
              <a:rPr lang="en-US" sz="1800" b="0" i="0" u="none" strike="noStrike" baseline="0" dirty="0">
                <a:latin typeface="+mn-lt"/>
              </a:rPr>
              <a:t>(1) la aplicación y el refuerzo de las leyes nacionales relativas a los plaguicidas; </a:t>
            </a:r>
          </a:p>
          <a:p>
            <a:pPr algn="l"/>
            <a:r>
              <a:rPr lang="en-US" sz="1800" b="0" i="0" u="none" strike="noStrike" baseline="0" dirty="0">
                <a:latin typeface="+mn-lt"/>
              </a:rPr>
              <a:t>(2) el cumplimiento de los convenios internacionales y regionales; (3) el apoyo a la aplicación de soluciones agroecológicas alternativas.</a:t>
            </a:r>
            <a:endParaRPr lang="fr-FR" sz="18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8870552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7">
            <a:extLst>
              <a:ext uri="{FF2B5EF4-FFF2-40B4-BE49-F238E27FC236}">
                <a16:creationId xmlns:a16="http://schemas.microsoft.com/office/drawing/2014/main" id="{935F4C02-B3F5-F420-E7A2-FAD24B727667}"/>
              </a:ext>
            </a:extLst>
          </p:cNvPr>
          <p:cNvSpPr txBox="1">
            <a:spLocks/>
          </p:cNvSpPr>
          <p:nvPr/>
        </p:nvSpPr>
        <p:spPr>
          <a:xfrm>
            <a:off x="95250" y="386402"/>
            <a:ext cx="9048750" cy="591801"/>
          </a:xfrm>
          <a:prstGeom prst="rect">
            <a:avLst/>
          </a:prstGeom>
        </p:spPr>
        <p:txBody>
          <a:bodyPr vert="horz" wrap="square" lIns="0" tIns="108000" rIns="0" bIns="108000" rtlCol="0" anchor="ctr" anchorCtr="0">
            <a:spAutoFit/>
          </a:bodyPr>
          <a:lstStyle>
            <a:lvl1pPr marL="0" algn="l" defTabSz="914400" rtl="0" eaLnBrk="1" latinLnBrk="0" hangingPunct="1">
              <a:lnSpc>
                <a:spcPts val="3950"/>
              </a:lnSpc>
              <a:spcBef>
                <a:spcPts val="0"/>
              </a:spcBef>
              <a:buNone/>
              <a:defRPr sz="4400" kern="1200">
                <a:solidFill>
                  <a:srgbClr val="005848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2700" algn="ctr">
              <a:lnSpc>
                <a:spcPts val="2900"/>
              </a:lnSpc>
              <a:spcBef>
                <a:spcPts val="600"/>
              </a:spcBef>
            </a:pPr>
            <a:r>
              <a:rPr lang="fr-FR" sz="2400" b="1" spc="-10" dirty="0">
                <a:solidFill>
                  <a:schemeClr val="bg1"/>
                </a:solidFill>
                <a:latin typeface="+mn-lt"/>
              </a:rPr>
              <a:t>Cursos de formación realizados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81F28CBC-2110-6556-01C6-45F1D9A04BF3}"/>
              </a:ext>
            </a:extLst>
          </p:cNvPr>
          <p:cNvSpPr txBox="1"/>
          <p:nvPr/>
        </p:nvSpPr>
        <p:spPr>
          <a:xfrm>
            <a:off x="508907" y="1608728"/>
            <a:ext cx="8416884" cy="40164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975" indent="-180975">
              <a:spcBef>
                <a:spcPts val="600"/>
              </a:spcBef>
              <a:buFont typeface="Arial" panose="020B0604020202020204" pitchFamily="34" charset="0"/>
              <a:buChar char="•"/>
              <a:tabLst>
                <a:tab pos="180975" algn="l"/>
              </a:tabLst>
            </a:pPr>
            <a:r>
              <a:rPr lang="en-US" dirty="0"/>
              <a:t>8 cursos de formación realizados hasta la fecha y aproximadamente 350 personas formadas, entre las que se incluyen: </a:t>
            </a:r>
            <a:r>
              <a:rPr lang="fr-FR" b="1" dirty="0"/>
              <a:t>dont : </a:t>
            </a:r>
          </a:p>
          <a:p>
            <a:pPr marL="742950" lvl="1" indent="-285750">
              <a:spcBef>
                <a:spcPts val="600"/>
              </a:spcBef>
              <a:buFont typeface="Wingdings" panose="05000000000000000000" pitchFamily="2" charset="2"/>
              <a:buChar char="Ø"/>
              <a:tabLst>
                <a:tab pos="180975" algn="l"/>
              </a:tabLst>
            </a:pPr>
            <a:r>
              <a:rPr lang="en-US" dirty="0"/>
              <a:t>Un centenar de agricultores </a:t>
            </a:r>
          </a:p>
          <a:p>
            <a:pPr marL="742950" lvl="1" indent="-285750">
              <a:spcBef>
                <a:spcPts val="600"/>
              </a:spcBef>
              <a:buFont typeface="Wingdings" panose="05000000000000000000" pitchFamily="2" charset="2"/>
              <a:buChar char="Ø"/>
              <a:tabLst>
                <a:tab pos="180975" algn="l"/>
              </a:tabLst>
            </a:pPr>
            <a:r>
              <a:rPr lang="en-US" dirty="0"/>
              <a:t>250 técnicos y agrónomos en producción vegetal, veterinarios y agentes de salud animal</a:t>
            </a:r>
            <a:endParaRPr lang="fr-FR" dirty="0"/>
          </a:p>
          <a:p>
            <a:pPr marL="742950" lvl="1" indent="-285750">
              <a:spcBef>
                <a:spcPts val="600"/>
              </a:spcBef>
              <a:buFont typeface="Wingdings" panose="05000000000000000000" pitchFamily="2" charset="2"/>
              <a:buChar char="Ø"/>
              <a:tabLst>
                <a:tab pos="180975" algn="l"/>
              </a:tabLst>
            </a:pPr>
            <a:r>
              <a:rPr lang="en-US" dirty="0"/>
              <a:t>Más de 25 socios (organizaciones de agricultores, ONG, centros de investigación, redes, etc.)</a:t>
            </a:r>
            <a:endParaRPr lang="fr-FR" dirty="0"/>
          </a:p>
          <a:p>
            <a:pPr marL="180975" indent="-180975">
              <a:spcBef>
                <a:spcPts val="600"/>
              </a:spcBef>
              <a:buFont typeface="Arial" panose="020B0604020202020204" pitchFamily="34" charset="0"/>
              <a:buChar char="•"/>
              <a:tabLst>
                <a:tab pos="180975" algn="l"/>
              </a:tabLst>
            </a:pPr>
            <a:endParaRPr lang="fr-FR" sz="1200" dirty="0"/>
          </a:p>
          <a:p>
            <a:pPr marL="180975" indent="-180975">
              <a:spcBef>
                <a:spcPts val="600"/>
              </a:spcBef>
              <a:buFont typeface="Arial" panose="020B0604020202020204" pitchFamily="34" charset="0"/>
              <a:buChar char="•"/>
              <a:tabLst>
                <a:tab pos="180975" algn="l"/>
              </a:tabLst>
            </a:pPr>
            <a:endParaRPr lang="en-US" dirty="0"/>
          </a:p>
          <a:p>
            <a:pPr marL="180975" indent="-180975">
              <a:spcBef>
                <a:spcPts val="600"/>
              </a:spcBef>
              <a:buFont typeface="Arial" panose="020B0604020202020204" pitchFamily="34" charset="0"/>
              <a:buChar char="•"/>
              <a:tabLst>
                <a:tab pos="180975" algn="l"/>
              </a:tabLst>
            </a:pPr>
            <a:endParaRPr lang="en-US" dirty="0"/>
          </a:p>
          <a:p>
            <a:pPr marL="180975" indent="-180975">
              <a:spcBef>
                <a:spcPts val="600"/>
              </a:spcBef>
              <a:buFont typeface="Arial" panose="020B0604020202020204" pitchFamily="34" charset="0"/>
              <a:buChar char="•"/>
              <a:tabLst>
                <a:tab pos="180975" algn="l"/>
              </a:tabLst>
            </a:pPr>
            <a:endParaRPr lang="fr-FR" dirty="0"/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fr-FR" dirty="0"/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650616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pied de page 8">
            <a:extLst>
              <a:ext uri="{FF2B5EF4-FFF2-40B4-BE49-F238E27FC236}">
                <a16:creationId xmlns:a16="http://schemas.microsoft.com/office/drawing/2014/main" id="{52E08423-49AC-D826-8254-A63D51211E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Balance de la formación Guía AlterpestiMed - 2021 - 2023</a:t>
            </a:r>
            <a:endParaRPr lang="fr-FR" spc="-20" dirty="0"/>
          </a:p>
          <a:p>
            <a:endParaRPr lang="fr-FR" dirty="0"/>
          </a:p>
        </p:txBody>
      </p:sp>
      <p:sp>
        <p:nvSpPr>
          <p:cNvPr id="10" name="object 7">
            <a:extLst>
              <a:ext uri="{FF2B5EF4-FFF2-40B4-BE49-F238E27FC236}">
                <a16:creationId xmlns:a16="http://schemas.microsoft.com/office/drawing/2014/main" id="{935F4C02-B3F5-F420-E7A2-FAD24B727667}"/>
              </a:ext>
            </a:extLst>
          </p:cNvPr>
          <p:cNvSpPr txBox="1">
            <a:spLocks/>
          </p:cNvSpPr>
          <p:nvPr/>
        </p:nvSpPr>
        <p:spPr>
          <a:xfrm>
            <a:off x="329890" y="212719"/>
            <a:ext cx="8345010" cy="1079884"/>
          </a:xfrm>
          <a:prstGeom prst="rect">
            <a:avLst/>
          </a:prstGeom>
        </p:spPr>
        <p:txBody>
          <a:bodyPr vert="horz" wrap="square" lIns="0" tIns="108000" rIns="0" bIns="108000" rtlCol="0" anchor="ctr" anchorCtr="0">
            <a:spAutoFit/>
          </a:bodyPr>
          <a:lstStyle>
            <a:lvl1pPr marL="0" algn="l" defTabSz="914400" rtl="0" eaLnBrk="1" latinLnBrk="0" hangingPunct="1">
              <a:lnSpc>
                <a:spcPts val="3950"/>
              </a:lnSpc>
              <a:spcBef>
                <a:spcPts val="0"/>
              </a:spcBef>
              <a:buNone/>
              <a:defRPr sz="4400" kern="1200">
                <a:solidFill>
                  <a:srgbClr val="005848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2700" algn="ctr">
              <a:lnSpc>
                <a:spcPct val="100000"/>
              </a:lnSpc>
            </a:pPr>
            <a:r>
              <a:rPr lang="fr-FR" sz="2800" dirty="0">
                <a:solidFill>
                  <a:schemeClr val="bg1"/>
                </a:solidFill>
                <a:latin typeface="Geomanist Bold" panose="02000503000000020004" pitchFamily="2" charset="77"/>
                <a:ea typeface="+mn-ea"/>
                <a:cs typeface="+mn-cs"/>
              </a:rPr>
              <a:t>Formación e intercambio de experiencias en 7 países</a:t>
            </a:r>
          </a:p>
          <a:p>
            <a:pPr marL="12700" algn="ctr">
              <a:lnSpc>
                <a:spcPct val="100000"/>
              </a:lnSpc>
            </a:pPr>
            <a:r>
              <a:rPr lang="fr-FR" sz="2800" dirty="0">
                <a:solidFill>
                  <a:schemeClr val="bg1"/>
                </a:solidFill>
                <a:latin typeface="Geomanist Bold" panose="02000503000000020004" pitchFamily="2" charset="77"/>
                <a:ea typeface="+mn-ea"/>
                <a:cs typeface="+mn-cs"/>
              </a:rPr>
              <a:t>(2021-2024)</a:t>
            </a:r>
          </a:p>
        </p:txBody>
      </p:sp>
      <p:pic>
        <p:nvPicPr>
          <p:cNvPr id="1026" name="Picture 2" descr="Vecteur gratuit illustration de l'icône globale">
            <a:extLst>
              <a:ext uri="{FF2B5EF4-FFF2-40B4-BE49-F238E27FC236}">
                <a16:creationId xmlns:a16="http://schemas.microsoft.com/office/drawing/2014/main" id="{8B8AB6F1-89DC-E677-EF0E-E5E5A8ADF6B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822" y="1456223"/>
            <a:ext cx="8345010" cy="5012339"/>
          </a:xfrm>
          <a:prstGeom prst="rect">
            <a:avLst/>
          </a:prstGeom>
          <a:noFill/>
          <a:ln>
            <a:solidFill>
              <a:srgbClr val="009F4D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Ellipse 10">
            <a:extLst>
              <a:ext uri="{FF2B5EF4-FFF2-40B4-BE49-F238E27FC236}">
                <a16:creationId xmlns:a16="http://schemas.microsoft.com/office/drawing/2014/main" id="{194A931F-2DBB-EF0F-9723-2D24A72DFE3E}"/>
              </a:ext>
            </a:extLst>
          </p:cNvPr>
          <p:cNvSpPr/>
          <p:nvPr/>
        </p:nvSpPr>
        <p:spPr>
          <a:xfrm>
            <a:off x="3701988" y="3781887"/>
            <a:ext cx="870012" cy="745725"/>
          </a:xfrm>
          <a:prstGeom prst="ellipse">
            <a:avLst/>
          </a:prstGeom>
          <a:noFill/>
          <a:ln w="19050"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Flèche : bas 12">
            <a:extLst>
              <a:ext uri="{FF2B5EF4-FFF2-40B4-BE49-F238E27FC236}">
                <a16:creationId xmlns:a16="http://schemas.microsoft.com/office/drawing/2014/main" id="{AD98CCB3-B526-9D43-A9CF-52BC8576F969}"/>
              </a:ext>
            </a:extLst>
          </p:cNvPr>
          <p:cNvSpPr/>
          <p:nvPr/>
        </p:nvSpPr>
        <p:spPr>
          <a:xfrm rot="5400000">
            <a:off x="2326239" y="4200667"/>
            <a:ext cx="120424" cy="726566"/>
          </a:xfrm>
          <a:prstGeom prst="down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Flèche : bas 13">
            <a:extLst>
              <a:ext uri="{FF2B5EF4-FFF2-40B4-BE49-F238E27FC236}">
                <a16:creationId xmlns:a16="http://schemas.microsoft.com/office/drawing/2014/main" id="{CD74D79B-60D3-1DAD-FB4B-38931ACCD503}"/>
              </a:ext>
            </a:extLst>
          </p:cNvPr>
          <p:cNvSpPr/>
          <p:nvPr/>
        </p:nvSpPr>
        <p:spPr>
          <a:xfrm>
            <a:off x="4083196" y="4563950"/>
            <a:ext cx="145579" cy="1079475"/>
          </a:xfrm>
          <a:prstGeom prst="downArrow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Flèche : bas 14">
            <a:extLst>
              <a:ext uri="{FF2B5EF4-FFF2-40B4-BE49-F238E27FC236}">
                <a16:creationId xmlns:a16="http://schemas.microsoft.com/office/drawing/2014/main" id="{972EDB5F-7347-DB60-F630-9CF15E42581D}"/>
              </a:ext>
            </a:extLst>
          </p:cNvPr>
          <p:cNvSpPr/>
          <p:nvPr/>
        </p:nvSpPr>
        <p:spPr>
          <a:xfrm rot="18289694" flipH="1">
            <a:off x="5351647" y="3946203"/>
            <a:ext cx="258264" cy="2083534"/>
          </a:xfrm>
          <a:prstGeom prst="downArrow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D74134C-E698-1A24-087A-BA211FC6D8CB}"/>
              </a:ext>
            </a:extLst>
          </p:cNvPr>
          <p:cNvSpPr/>
          <p:nvPr/>
        </p:nvSpPr>
        <p:spPr>
          <a:xfrm>
            <a:off x="35775" y="5701878"/>
            <a:ext cx="2583402" cy="1116929"/>
          </a:xfrm>
          <a:prstGeom prst="rect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fr-FR" sz="1600" b="1" u="sng" dirty="0">
                <a:solidFill>
                  <a:schemeClr val="tx1"/>
                </a:solidFill>
              </a:rPr>
              <a:t>MALI </a:t>
            </a:r>
          </a:p>
          <a:p>
            <a:r>
              <a:rPr lang="fr-FR" sz="1100" b="1" dirty="0">
                <a:solidFill>
                  <a:schemeClr val="tx1"/>
                </a:solidFill>
              </a:rPr>
              <a:t>- Octubre de 2021</a:t>
            </a:r>
          </a:p>
          <a:p>
            <a:r>
              <a:rPr lang="fr-FR" sz="1100" b="1" dirty="0">
                <a:solidFill>
                  <a:schemeClr val="tx1"/>
                </a:solidFill>
              </a:rPr>
              <a:t>- Financiación del proyecto FAIR SAHEL</a:t>
            </a:r>
          </a:p>
          <a:p>
            <a:r>
              <a:rPr lang="fr-FR" sz="1100" b="1" dirty="0">
                <a:solidFill>
                  <a:schemeClr val="tx1"/>
                </a:solidFill>
              </a:rPr>
              <a:t>- 32 personas formadas (9 mujeres), de las cuales 2/3 son investigadores y responsables agrícolas</a:t>
            </a:r>
          </a:p>
          <a:p>
            <a:r>
              <a:rPr lang="fr-FR" sz="1100" b="1" dirty="0">
                <a:solidFill>
                  <a:schemeClr val="tx1"/>
                </a:solidFill>
              </a:rPr>
              <a:t>- Módulos 1 a 4 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0FE127DE-C885-FFF0-FB09-E4382DD2822A}"/>
              </a:ext>
            </a:extLst>
          </p:cNvPr>
          <p:cNvSpPr/>
          <p:nvPr/>
        </p:nvSpPr>
        <p:spPr>
          <a:xfrm>
            <a:off x="6229430" y="5697619"/>
            <a:ext cx="2583402" cy="1125446"/>
          </a:xfrm>
          <a:prstGeom prst="rect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fr-FR" sz="1600" b="1" u="sng" dirty="0">
                <a:solidFill>
                  <a:schemeClr val="tx1"/>
                </a:solidFill>
              </a:rPr>
              <a:t>SENEGAL </a:t>
            </a:r>
          </a:p>
          <a:p>
            <a:r>
              <a:rPr lang="fr-FR" sz="1200" b="1" dirty="0">
                <a:solidFill>
                  <a:schemeClr val="tx1"/>
                </a:solidFill>
              </a:rPr>
              <a:t>- Febrero de 2022</a:t>
            </a:r>
          </a:p>
          <a:p>
            <a:r>
              <a:rPr lang="fr-FR" sz="1200" b="1" dirty="0">
                <a:solidFill>
                  <a:schemeClr val="tx1"/>
                </a:solidFill>
              </a:rPr>
              <a:t>- Financiación del proyecto THIELLAL</a:t>
            </a:r>
          </a:p>
          <a:p>
            <a:r>
              <a:rPr lang="fr-FR" sz="1200" b="1" dirty="0">
                <a:solidFill>
                  <a:schemeClr val="tx1"/>
                </a:solidFill>
              </a:rPr>
              <a:t>- 39 personas formadas: mayoría AVSF   </a:t>
            </a:r>
          </a:p>
          <a:p>
            <a:r>
              <a:rPr lang="fr-FR" sz="1200" b="1" dirty="0">
                <a:solidFill>
                  <a:schemeClr val="tx1"/>
                </a:solidFill>
              </a:rPr>
              <a:t>- Módulos 1 a 5 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7AE74726-E9C9-CBE7-A910-B0297F7CAE91}"/>
              </a:ext>
            </a:extLst>
          </p:cNvPr>
          <p:cNvSpPr/>
          <p:nvPr/>
        </p:nvSpPr>
        <p:spPr>
          <a:xfrm>
            <a:off x="6348845" y="1543061"/>
            <a:ext cx="2689453" cy="3398169"/>
          </a:xfrm>
          <a:prstGeom prst="rect">
            <a:avLst/>
          </a:prstGeom>
          <a:solidFill>
            <a:schemeClr val="bg1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fr-FR" sz="1600" b="1" u="sng" dirty="0">
                <a:solidFill>
                  <a:schemeClr val="accent6">
                    <a:lumMod val="50000"/>
                  </a:schemeClr>
                </a:solidFill>
              </a:rPr>
              <a:t>MADAGASCAR</a:t>
            </a:r>
          </a:p>
          <a:p>
            <a:r>
              <a:rPr lang="fr-FR" sz="1200" b="1" u="sng" dirty="0">
                <a:solidFill>
                  <a:schemeClr val="accent6">
                    <a:lumMod val="50000"/>
                  </a:schemeClr>
                </a:solidFill>
              </a:rPr>
              <a:t>SANUVA  </a:t>
            </a:r>
          </a:p>
          <a:p>
            <a:r>
              <a:rPr lang="fr-FR" sz="1100" b="1" dirty="0">
                <a:solidFill>
                  <a:schemeClr val="accent6">
                    <a:lumMod val="50000"/>
                  </a:schemeClr>
                </a:solidFill>
              </a:rPr>
              <a:t>- Octubre de 2022</a:t>
            </a:r>
          </a:p>
          <a:p>
            <a:r>
              <a:rPr lang="fr-FR" sz="1100" b="1" dirty="0">
                <a:solidFill>
                  <a:schemeClr val="accent6">
                    <a:lumMod val="50000"/>
                  </a:schemeClr>
                </a:solidFill>
              </a:rPr>
              <a:t>- Financiación: 1/2 Proyecto SANUVA, ½ AVSF CPP (ARC) + GIZ (billete Valentin) </a:t>
            </a:r>
          </a:p>
          <a:p>
            <a:r>
              <a:rPr lang="fr-FR" sz="1100" b="1" dirty="0">
                <a:solidFill>
                  <a:schemeClr val="accent6">
                    <a:lumMod val="50000"/>
                  </a:schemeClr>
                </a:solidFill>
              </a:rPr>
              <a:t>- 30 personas, en su mayoría equipos de proyecto + algunas instituciones y 1 Cirad, sin OP </a:t>
            </a:r>
          </a:p>
          <a:p>
            <a:r>
              <a:rPr lang="fr-FR" sz="1100" b="1" dirty="0">
                <a:solidFill>
                  <a:schemeClr val="accent6">
                    <a:lumMod val="50000"/>
                  </a:schemeClr>
                </a:solidFill>
              </a:rPr>
              <a:t>- Módulos 1 a 5 </a:t>
            </a:r>
          </a:p>
          <a:p>
            <a:endParaRPr lang="fr-FR" sz="1100" dirty="0">
              <a:solidFill>
                <a:schemeClr val="accent1"/>
              </a:solidFill>
            </a:endParaRPr>
          </a:p>
          <a:p>
            <a:r>
              <a:rPr lang="fr-FR" sz="1200" b="1" u="sng" dirty="0">
                <a:solidFill>
                  <a:schemeClr val="tx1"/>
                </a:solidFill>
              </a:rPr>
              <a:t>PROSOL GIZ </a:t>
            </a:r>
          </a:p>
          <a:p>
            <a:r>
              <a:rPr lang="fr-FR" sz="1100" dirty="0">
                <a:solidFill>
                  <a:schemeClr val="tx1"/>
                </a:solidFill>
              </a:rPr>
              <a:t>- Noviembre de 2022 y mayo de 2023</a:t>
            </a:r>
          </a:p>
          <a:p>
            <a:r>
              <a:rPr lang="fr-FR" sz="1100" dirty="0">
                <a:solidFill>
                  <a:schemeClr val="tx1"/>
                </a:solidFill>
              </a:rPr>
              <a:t>- Financiación GIZ </a:t>
            </a:r>
            <a:r>
              <a:rPr lang="fr-FR" sz="1100" dirty="0" err="1">
                <a:solidFill>
                  <a:schemeClr val="tx1"/>
                </a:solidFill>
              </a:rPr>
              <a:t>ProSol</a:t>
            </a:r>
            <a:r>
              <a:rPr lang="fr-FR" sz="1100" dirty="0">
                <a:solidFill>
                  <a:schemeClr val="tx1"/>
                </a:solidFill>
              </a:rPr>
              <a:t> </a:t>
            </a:r>
          </a:p>
          <a:p>
            <a:r>
              <a:rPr lang="fr-FR" sz="1100" dirty="0">
                <a:solidFill>
                  <a:schemeClr val="tx1"/>
                </a:solidFill>
              </a:rPr>
              <a:t>- 2022: Equipo Eco </a:t>
            </a:r>
            <a:r>
              <a:rPr lang="fr-FR" sz="1100" dirty="0" err="1">
                <a:solidFill>
                  <a:schemeClr val="tx1"/>
                </a:solidFill>
              </a:rPr>
              <a:t>concult </a:t>
            </a:r>
            <a:r>
              <a:rPr lang="fr-FR" sz="1100" dirty="0">
                <a:solidFill>
                  <a:schemeClr val="tx1"/>
                </a:solidFill>
              </a:rPr>
              <a:t>que gestiona el </a:t>
            </a:r>
            <a:r>
              <a:rPr lang="fr-FR" sz="1100" dirty="0" err="1">
                <a:solidFill>
                  <a:schemeClr val="tx1"/>
                </a:solidFill>
              </a:rPr>
              <a:t>prosol</a:t>
            </a:r>
            <a:r>
              <a:rPr lang="fr-FR" sz="1100" dirty="0">
                <a:solidFill>
                  <a:schemeClr val="tx1"/>
                </a:solidFill>
              </a:rPr>
              <a:t>, instituciones, algunos investigadores</a:t>
            </a:r>
          </a:p>
          <a:p>
            <a:r>
              <a:rPr lang="fr-FR" sz="1100" dirty="0">
                <a:solidFill>
                  <a:schemeClr val="tx1"/>
                </a:solidFill>
              </a:rPr>
              <a:t>- 2023:  30 personas de 4 ONG asociadas a </a:t>
            </a:r>
            <a:r>
              <a:rPr lang="fr-FR" sz="1100" dirty="0" err="1">
                <a:solidFill>
                  <a:schemeClr val="tx1"/>
                </a:solidFill>
              </a:rPr>
              <a:t>ProSol</a:t>
            </a:r>
            <a:endParaRPr lang="fr-FR" sz="1100" dirty="0">
              <a:solidFill>
                <a:schemeClr val="tx1"/>
              </a:solidFill>
            </a:endParaRPr>
          </a:p>
          <a:p>
            <a:r>
              <a:rPr lang="fr-FR" sz="1100" dirty="0">
                <a:solidFill>
                  <a:schemeClr val="tx1"/>
                </a:solidFill>
              </a:rPr>
              <a:t>- Apoyo general en agroecología y reducción del uso de pesticidas </a:t>
            </a:r>
            <a:endParaRPr lang="fr-FR" sz="1050" dirty="0">
              <a:solidFill>
                <a:schemeClr val="tx1"/>
              </a:solidFill>
            </a:endParaRPr>
          </a:p>
        </p:txBody>
      </p:sp>
      <p:sp>
        <p:nvSpPr>
          <p:cNvPr id="19" name="Flèche : bas 18">
            <a:extLst>
              <a:ext uri="{FF2B5EF4-FFF2-40B4-BE49-F238E27FC236}">
                <a16:creationId xmlns:a16="http://schemas.microsoft.com/office/drawing/2014/main" id="{93354E6F-12FA-E7BB-D3A6-D060F6FA9789}"/>
              </a:ext>
            </a:extLst>
          </p:cNvPr>
          <p:cNvSpPr/>
          <p:nvPr/>
        </p:nvSpPr>
        <p:spPr>
          <a:xfrm rot="14287996">
            <a:off x="5762713" y="3962366"/>
            <a:ext cx="165227" cy="1112345"/>
          </a:xfrm>
          <a:prstGeom prst="downArrow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6BAE436B-BAE2-BC0E-8BA5-421C685EDC0D}"/>
              </a:ext>
            </a:extLst>
          </p:cNvPr>
          <p:cNvSpPr/>
          <p:nvPr/>
        </p:nvSpPr>
        <p:spPr>
          <a:xfrm>
            <a:off x="3210694" y="5692248"/>
            <a:ext cx="2583402" cy="1116929"/>
          </a:xfrm>
          <a:prstGeom prst="rect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fr-FR" sz="1600" b="1" u="sng" dirty="0">
                <a:solidFill>
                  <a:schemeClr val="tx1"/>
                </a:solidFill>
              </a:rPr>
              <a:t>COSTA DE MARFIL</a:t>
            </a:r>
          </a:p>
          <a:p>
            <a:r>
              <a:rPr lang="fr-FR" sz="1100" b="1" dirty="0">
                <a:solidFill>
                  <a:schemeClr val="tx1"/>
                </a:solidFill>
              </a:rPr>
              <a:t>- Octubre de 2021</a:t>
            </a:r>
          </a:p>
          <a:p>
            <a:r>
              <a:rPr lang="fr-FR" sz="1100" b="1" dirty="0">
                <a:solidFill>
                  <a:schemeClr val="tx1"/>
                </a:solidFill>
              </a:rPr>
              <a:t>- Financiación AVSF RCI y AFD CPP</a:t>
            </a:r>
          </a:p>
          <a:p>
            <a:r>
              <a:rPr lang="fr-FR" sz="1100" b="1" dirty="0">
                <a:solidFill>
                  <a:schemeClr val="tx1"/>
                </a:solidFill>
              </a:rPr>
              <a:t>- 25 personas formadas, de las cuales el 80 % son socios y organizaciones de productores  </a:t>
            </a:r>
          </a:p>
          <a:p>
            <a:r>
              <a:rPr lang="fr-FR" sz="1100" b="1" dirty="0">
                <a:solidFill>
                  <a:schemeClr val="tx1"/>
                </a:solidFill>
              </a:rPr>
              <a:t>- Módulos 1 a 4 </a:t>
            </a:r>
          </a:p>
        </p:txBody>
      </p:sp>
      <p:sp>
        <p:nvSpPr>
          <p:cNvPr id="21" name="Flèche : bas 20">
            <a:extLst>
              <a:ext uri="{FF2B5EF4-FFF2-40B4-BE49-F238E27FC236}">
                <a16:creationId xmlns:a16="http://schemas.microsoft.com/office/drawing/2014/main" id="{D5D7A7CD-1947-D5FB-25D3-FF3D9E6BA5B0}"/>
              </a:ext>
            </a:extLst>
          </p:cNvPr>
          <p:cNvSpPr/>
          <p:nvPr/>
        </p:nvSpPr>
        <p:spPr>
          <a:xfrm rot="8579039">
            <a:off x="3386479" y="2842465"/>
            <a:ext cx="145579" cy="1079475"/>
          </a:xfrm>
          <a:prstGeom prst="downArrow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161FD729-790D-B1AD-C75A-461FE04D3A5F}"/>
              </a:ext>
            </a:extLst>
          </p:cNvPr>
          <p:cNvSpPr/>
          <p:nvPr/>
        </p:nvSpPr>
        <p:spPr>
          <a:xfrm>
            <a:off x="329890" y="1467140"/>
            <a:ext cx="3129379" cy="1296947"/>
          </a:xfrm>
          <a:prstGeom prst="rect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fr-FR" sz="1600" b="1" u="sng" dirty="0">
                <a:solidFill>
                  <a:schemeClr val="tx1"/>
                </a:solidFill>
              </a:rPr>
              <a:t>GUINEA CONAKRY</a:t>
            </a:r>
          </a:p>
          <a:p>
            <a:r>
              <a:rPr lang="fr-FR" sz="1200" dirty="0">
                <a:solidFill>
                  <a:schemeClr val="tx1"/>
                </a:solidFill>
              </a:rPr>
              <a:t>- Septiembre de 2023</a:t>
            </a:r>
          </a:p>
          <a:p>
            <a:r>
              <a:rPr lang="fr-FR" sz="1200" dirty="0">
                <a:solidFill>
                  <a:schemeClr val="tx1"/>
                </a:solidFill>
              </a:rPr>
              <a:t>- Financiación IRAM CCFD FPFD </a:t>
            </a:r>
          </a:p>
          <a:p>
            <a:r>
              <a:rPr lang="fr-FR" sz="1200" dirty="0">
                <a:solidFill>
                  <a:schemeClr val="tx1"/>
                </a:solidFill>
              </a:rPr>
              <a:t>-  40 responsables campesinos, 30 técnicos   </a:t>
            </a:r>
          </a:p>
          <a:p>
            <a:r>
              <a:rPr lang="fr-FR" sz="1200" dirty="0">
                <a:solidFill>
                  <a:schemeClr val="tx1"/>
                </a:solidFill>
              </a:rPr>
              <a:t>- Formación y sensibilización según los resultados de la encuesta del IRAM, elaboración de documentos de divulgación - Módulos 1, 2 y 3</a:t>
            </a:r>
          </a:p>
        </p:txBody>
      </p:sp>
      <p:sp>
        <p:nvSpPr>
          <p:cNvPr id="23" name="Ellipse 22">
            <a:extLst>
              <a:ext uri="{FF2B5EF4-FFF2-40B4-BE49-F238E27FC236}">
                <a16:creationId xmlns:a16="http://schemas.microsoft.com/office/drawing/2014/main" id="{C32447FB-FE4D-C1ED-A323-45B996089620}"/>
              </a:ext>
            </a:extLst>
          </p:cNvPr>
          <p:cNvSpPr/>
          <p:nvPr/>
        </p:nvSpPr>
        <p:spPr>
          <a:xfrm>
            <a:off x="3942372" y="3090047"/>
            <a:ext cx="629628" cy="532042"/>
          </a:xfrm>
          <a:prstGeom prst="ellipse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noFill/>
            </a:endParaRPr>
          </a:p>
        </p:txBody>
      </p:sp>
      <p:sp>
        <p:nvSpPr>
          <p:cNvPr id="24" name="Flèche : bas 23">
            <a:extLst>
              <a:ext uri="{FF2B5EF4-FFF2-40B4-BE49-F238E27FC236}">
                <a16:creationId xmlns:a16="http://schemas.microsoft.com/office/drawing/2014/main" id="{2C946F36-1C7B-33C6-FEE7-7F7E60F0DE8D}"/>
              </a:ext>
            </a:extLst>
          </p:cNvPr>
          <p:cNvSpPr/>
          <p:nvPr/>
        </p:nvSpPr>
        <p:spPr>
          <a:xfrm rot="10800000" flipH="1">
            <a:off x="4174172" y="2617250"/>
            <a:ext cx="149253" cy="412371"/>
          </a:xfrm>
          <a:prstGeom prst="downArrow">
            <a:avLst/>
          </a:prstGeom>
          <a:solidFill>
            <a:srgbClr val="00B0F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EB99C177-90B5-C585-E693-D1CC230D4ACC}"/>
              </a:ext>
            </a:extLst>
          </p:cNvPr>
          <p:cNvSpPr/>
          <p:nvPr/>
        </p:nvSpPr>
        <p:spPr>
          <a:xfrm>
            <a:off x="3531972" y="1478234"/>
            <a:ext cx="2768767" cy="1169320"/>
          </a:xfrm>
          <a:prstGeom prst="rect">
            <a:avLst/>
          </a:prstGeom>
          <a:solidFill>
            <a:schemeClr val="bg1"/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fr-FR" sz="1600" b="1" u="sng" dirty="0">
                <a:solidFill>
                  <a:schemeClr val="accent1">
                    <a:lumMod val="50000"/>
                  </a:schemeClr>
                </a:solidFill>
              </a:rPr>
              <a:t>FRANCIA </a:t>
            </a:r>
          </a:p>
          <a:p>
            <a:r>
              <a:rPr lang="fr-FR" sz="1100" dirty="0">
                <a:solidFill>
                  <a:schemeClr val="accent1">
                    <a:lumMod val="50000"/>
                  </a:schemeClr>
                </a:solidFill>
              </a:rPr>
              <a:t>- </a:t>
            </a:r>
            <a:r>
              <a:rPr lang="fr-FR" sz="1100" b="1" dirty="0">
                <a:solidFill>
                  <a:schemeClr val="accent1">
                    <a:lumMod val="50000"/>
                  </a:schemeClr>
                </a:solidFill>
              </a:rPr>
              <a:t>Septiembre de 2022</a:t>
            </a:r>
          </a:p>
          <a:p>
            <a:r>
              <a:rPr lang="fr-FR" sz="1100" b="1" dirty="0">
                <a:solidFill>
                  <a:schemeClr val="accent1">
                    <a:lumMod val="50000"/>
                  </a:schemeClr>
                </a:solidFill>
              </a:rPr>
              <a:t>- Financiación principalmente GRET </a:t>
            </a:r>
          </a:p>
          <a:p>
            <a:r>
              <a:rPr lang="fr-FR" sz="1100" b="1" dirty="0">
                <a:solidFill>
                  <a:schemeClr val="accent1">
                    <a:lumMod val="50000"/>
                  </a:schemeClr>
                </a:solidFill>
              </a:rPr>
              <a:t>- 22 personas formadas, 15 GRET (10 sobre el terreno), 5 GTALTPM (2 empleados AVSF), 1 IRAM</a:t>
            </a:r>
          </a:p>
          <a:p>
            <a:r>
              <a:rPr lang="fr-FR" sz="1100" b="1" dirty="0">
                <a:solidFill>
                  <a:schemeClr val="accent1">
                    <a:lumMod val="50000"/>
                  </a:schemeClr>
                </a:solidFill>
              </a:rPr>
              <a:t>- Módulos 1 a 6 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7F276883-66C9-1C69-B677-C4683ABE2092}"/>
              </a:ext>
            </a:extLst>
          </p:cNvPr>
          <p:cNvSpPr/>
          <p:nvPr/>
        </p:nvSpPr>
        <p:spPr>
          <a:xfrm>
            <a:off x="35776" y="3429001"/>
            <a:ext cx="1937474" cy="1453329"/>
          </a:xfrm>
          <a:prstGeom prst="rect">
            <a:avLst/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fr-FR" sz="1600" b="1" u="sng" dirty="0">
                <a:solidFill>
                  <a:schemeClr val="accent6">
                    <a:lumMod val="50000"/>
                  </a:schemeClr>
                </a:solidFill>
              </a:rPr>
              <a:t>ECUADOR  </a:t>
            </a:r>
          </a:p>
          <a:p>
            <a:r>
              <a:rPr lang="fr-FR" sz="1100" dirty="0">
                <a:solidFill>
                  <a:schemeClr val="accent6">
                    <a:lumMod val="50000"/>
                  </a:schemeClr>
                </a:solidFill>
              </a:rPr>
              <a:t>- </a:t>
            </a:r>
            <a:r>
              <a:rPr lang="fr-FR" sz="1100" b="1" dirty="0">
                <a:solidFill>
                  <a:schemeClr val="accent6">
                    <a:lumMod val="50000"/>
                  </a:schemeClr>
                </a:solidFill>
              </a:rPr>
              <a:t>Octubre de 2023</a:t>
            </a:r>
          </a:p>
          <a:p>
            <a:r>
              <a:rPr lang="fr-FR" sz="1100" b="1" dirty="0">
                <a:solidFill>
                  <a:schemeClr val="accent6">
                    <a:lumMod val="50000"/>
                  </a:schemeClr>
                </a:solidFill>
              </a:rPr>
              <a:t>- Financiación AVSF CPP </a:t>
            </a:r>
          </a:p>
          <a:p>
            <a:r>
              <a:rPr lang="fr-FR" sz="1100" b="1" dirty="0">
                <a:solidFill>
                  <a:schemeClr val="accent6">
                    <a:lumMod val="50000"/>
                  </a:schemeClr>
                </a:solidFill>
              </a:rPr>
              <a:t>- 32/35 formados, algunos campesinos, agrónomos, veterinarios, 3 peruanos, 4 colombianos</a:t>
            </a:r>
          </a:p>
          <a:p>
            <a:r>
              <a:rPr lang="fr-FR" sz="1100" b="1" dirty="0">
                <a:solidFill>
                  <a:schemeClr val="accent6">
                    <a:lumMod val="50000"/>
                  </a:schemeClr>
                </a:solidFill>
              </a:rPr>
              <a:t>- Módulos 1 a 6 (excepto el 4) </a:t>
            </a:r>
          </a:p>
        </p:txBody>
      </p:sp>
      <p:sp>
        <p:nvSpPr>
          <p:cNvPr id="27" name="Flèche : bas 26">
            <a:extLst>
              <a:ext uri="{FF2B5EF4-FFF2-40B4-BE49-F238E27FC236}">
                <a16:creationId xmlns:a16="http://schemas.microsoft.com/office/drawing/2014/main" id="{86825031-ED18-BDD9-5F00-16DF70B25355}"/>
              </a:ext>
            </a:extLst>
          </p:cNvPr>
          <p:cNvSpPr/>
          <p:nvPr/>
        </p:nvSpPr>
        <p:spPr>
          <a:xfrm rot="3105425">
            <a:off x="3020372" y="4194794"/>
            <a:ext cx="132028" cy="1763627"/>
          </a:xfrm>
          <a:prstGeom prst="downArrow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178342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7">
            <a:extLst>
              <a:ext uri="{FF2B5EF4-FFF2-40B4-BE49-F238E27FC236}">
                <a16:creationId xmlns:a16="http://schemas.microsoft.com/office/drawing/2014/main" id="{935F4C02-B3F5-F420-E7A2-FAD24B727667}"/>
              </a:ext>
            </a:extLst>
          </p:cNvPr>
          <p:cNvSpPr txBox="1">
            <a:spLocks/>
          </p:cNvSpPr>
          <p:nvPr/>
        </p:nvSpPr>
        <p:spPr>
          <a:xfrm>
            <a:off x="95250" y="386402"/>
            <a:ext cx="9048750" cy="591801"/>
          </a:xfrm>
          <a:prstGeom prst="rect">
            <a:avLst/>
          </a:prstGeom>
        </p:spPr>
        <p:txBody>
          <a:bodyPr vert="horz" wrap="square" lIns="0" tIns="108000" rIns="0" bIns="108000" rtlCol="0" anchor="ctr" anchorCtr="0">
            <a:spAutoFit/>
          </a:bodyPr>
          <a:lstStyle>
            <a:lvl1pPr marL="0" algn="l" defTabSz="914400" rtl="0" eaLnBrk="1" latinLnBrk="0" hangingPunct="1">
              <a:lnSpc>
                <a:spcPts val="3950"/>
              </a:lnSpc>
              <a:spcBef>
                <a:spcPts val="0"/>
              </a:spcBef>
              <a:buNone/>
              <a:defRPr sz="4400" kern="1200">
                <a:solidFill>
                  <a:srgbClr val="005848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2700" algn="ctr">
              <a:lnSpc>
                <a:spcPts val="2900"/>
              </a:lnSpc>
              <a:spcBef>
                <a:spcPts val="600"/>
              </a:spcBef>
            </a:pPr>
            <a:r>
              <a:rPr lang="fr-FR" sz="2800" b="1" dirty="0">
                <a:solidFill>
                  <a:schemeClr val="bg1"/>
                </a:solidFill>
                <a:latin typeface="+mn-lt"/>
              </a:rPr>
              <a:t>Perspectivas</a:t>
            </a:r>
            <a:endParaRPr lang="fr-FR" sz="2400" b="1" spc="-1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81F28CBC-2110-6556-01C6-45F1D9A04BF3}"/>
              </a:ext>
            </a:extLst>
          </p:cNvPr>
          <p:cNvSpPr txBox="1"/>
          <p:nvPr/>
        </p:nvSpPr>
        <p:spPr>
          <a:xfrm>
            <a:off x="370485" y="1732530"/>
            <a:ext cx="8498280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975" indent="-180975">
              <a:spcBef>
                <a:spcPts val="600"/>
              </a:spcBef>
              <a:buFont typeface="Arial" panose="020B0604020202020204" pitchFamily="34" charset="0"/>
              <a:buChar char="•"/>
              <a:tabLst>
                <a:tab pos="180975" algn="l"/>
              </a:tabLst>
            </a:pPr>
            <a:r>
              <a:rPr lang="en-US" b="1" dirty="0"/>
              <a:t>Identificar y reforzar las competencias de las personas clave en el tema </a:t>
            </a:r>
            <a:r>
              <a:rPr lang="en-US" b="1" dirty="0" err="1"/>
              <a:t>Alterpestimed </a:t>
            </a:r>
            <a:r>
              <a:rPr lang="en-US" b="1" dirty="0"/>
              <a:t>en los países o grandes regiones de cooperación</a:t>
            </a:r>
            <a:endParaRPr lang="fr-FR" b="1" dirty="0"/>
          </a:p>
          <a:p>
            <a:pPr marL="180975" indent="-180975">
              <a:spcBef>
                <a:spcPts val="1200"/>
              </a:spcBef>
              <a:buFont typeface="Arial" panose="020B0604020202020204" pitchFamily="34" charset="0"/>
              <a:buChar char="•"/>
              <a:tabLst>
                <a:tab pos="180975" algn="l"/>
              </a:tabLst>
            </a:pPr>
            <a:r>
              <a:rPr lang="en-US" b="1" dirty="0"/>
              <a:t>Multiplicar el esfuerzo de formación apoyándose en estas personas clave</a:t>
            </a:r>
            <a:r>
              <a:rPr lang="fr-FR" b="1" dirty="0"/>
              <a:t>:</a:t>
            </a:r>
          </a:p>
          <a:p>
            <a:pPr marL="539750" lvl="1" indent="-285750">
              <a:spcBef>
                <a:spcPts val="1200"/>
              </a:spcBef>
              <a:buFont typeface="Wingdings" panose="05000000000000000000" pitchFamily="2" charset="2"/>
              <a:buChar char="Ø"/>
              <a:tabLst>
                <a:tab pos="180975" algn="l"/>
              </a:tabLst>
            </a:pPr>
            <a:r>
              <a:rPr lang="en-US" dirty="0"/>
              <a:t>En respuesta a las solicitudes de los socios</a:t>
            </a:r>
            <a:endParaRPr lang="fr-FR" dirty="0">
              <a:latin typeface="Calibri-Bold"/>
            </a:endParaRPr>
          </a:p>
          <a:p>
            <a:pPr marL="539750" lvl="1" indent="-285750">
              <a:spcBef>
                <a:spcPts val="1200"/>
              </a:spcBef>
              <a:buFont typeface="Wingdings" panose="05000000000000000000" pitchFamily="2" charset="2"/>
              <a:buChar char="Ø"/>
              <a:tabLst>
                <a:tab pos="180975" algn="l"/>
              </a:tabLst>
            </a:pPr>
            <a:r>
              <a:rPr lang="en-US" dirty="0"/>
              <a:t>En proyectos con </a:t>
            </a:r>
            <a:r>
              <a:rPr lang="en-US" dirty="0" err="1"/>
              <a:t>componente</a:t>
            </a:r>
            <a:r>
              <a:rPr lang="en-US" dirty="0"/>
              <a:t> «One Health»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los</a:t>
            </a:r>
            <a:r>
              <a:rPr lang="en-US"/>
              <a:t> objetivos</a:t>
            </a:r>
            <a:r>
              <a:rPr lang="en-US" dirty="0"/>
              <a:t> y financiación para la formación de formadores</a:t>
            </a:r>
            <a:endParaRPr lang="fr-FR" dirty="0">
              <a:latin typeface="Calibri-Bold"/>
            </a:endParaRPr>
          </a:p>
          <a:p>
            <a:pPr marL="180975" indent="-180975">
              <a:spcBef>
                <a:spcPts val="1200"/>
              </a:spcBef>
              <a:buFont typeface="Arial" panose="020B0604020202020204" pitchFamily="34" charset="0"/>
              <a:buChar char="•"/>
              <a:tabLst>
                <a:tab pos="180975" algn="l"/>
              </a:tabLst>
            </a:pPr>
            <a:r>
              <a:rPr lang="en-US" b="1" dirty="0"/>
              <a:t>Mejorar el acceso y enriquecer la guía de formación, si es posible en colaboración con institutos de investigación</a:t>
            </a:r>
            <a:r>
              <a:rPr lang="fr-FR" b="1" dirty="0"/>
              <a:t>:</a:t>
            </a:r>
          </a:p>
          <a:p>
            <a:pPr marL="539750" indent="-271463">
              <a:spcBef>
                <a:spcPts val="1200"/>
              </a:spcBef>
              <a:buFont typeface="Wingdings" panose="05000000000000000000" pitchFamily="2" charset="2"/>
              <a:buChar char="Ø"/>
              <a:tabLst>
                <a:tab pos="0" algn="l"/>
                <a:tab pos="180975" algn="l"/>
              </a:tabLst>
            </a:pPr>
            <a:r>
              <a:rPr lang="en-US" dirty="0"/>
              <a:t>Enriquecer los módulos con más ejemplos y alternativas viables</a:t>
            </a:r>
          </a:p>
          <a:p>
            <a:pPr marL="539750" indent="-271463">
              <a:spcBef>
                <a:spcPts val="1200"/>
              </a:spcBef>
              <a:buFont typeface="Wingdings" panose="05000000000000000000" pitchFamily="2" charset="2"/>
              <a:buChar char="Ø"/>
              <a:tabLst>
                <a:tab pos="0" algn="l"/>
                <a:tab pos="180975" algn="l"/>
              </a:tabLst>
            </a:pPr>
            <a:r>
              <a:rPr lang="en-US" dirty="0"/>
              <a:t>Profundizar en las alternativas agroecológicas (ejemplos: método de preparación, condiciones de uso y eficacia de los bioproductos basados en microorganismos; preparación y difusión local de parasitoides, etc.)</a:t>
            </a:r>
            <a:endParaRPr lang="fr-FR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9C8C8862-8EFD-0D52-C226-DDF2F507DD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52400"/>
            <a:ext cx="9144000" cy="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fr-FR" altLang="fr-FR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Roboto" panose="02000000000000000000" pitchFamily="2" charset="0"/>
              </a:rPr>
            </a:br>
            <a:endParaRPr kumimoji="0" lang="fr-FR" altLang="fr-F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Roboto" panose="02000000000000000000" pitchFamily="2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FR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51B9F897-B395-A321-DB65-A413C528D1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52400"/>
            <a:ext cx="9144000" cy="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5FFA30C2-1950-14BD-56DB-F1A2DD8728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52400"/>
            <a:ext cx="9144000" cy="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D0DB4425-8B0C-4721-01CF-E46879DA8C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52400"/>
            <a:ext cx="9144000" cy="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20755323"/>
      </p:ext>
    </p:extLst>
  </p:cSld>
  <p:clrMapOvr>
    <a:masterClrMapping/>
  </p:clrMapOvr>
</p:sld>
</file>

<file path=ppt/theme/theme1.xml><?xml version="1.0" encoding="utf-8"?>
<a:theme xmlns:a="http://schemas.openxmlformats.org/drawingml/2006/main" name="AVSF-presentation">
  <a:themeElements>
    <a:clrScheme name="Thème Office 2013 – 202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 2013 – 2022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 2013 – 2022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ésentation1" id="{CB5AC465-81A4-4B4D-8FE6-78A10F251720}" vid="{B4F9E4F2-F615-394B-A6D3-B32E273EC25E}"/>
    </a:ext>
  </a:extLst>
</a:theme>
</file>

<file path=ppt/theme/theme2.xml><?xml version="1.0" encoding="utf-8"?>
<a:theme xmlns:a="http://schemas.openxmlformats.org/drawingml/2006/main" name="Thème Office 2013 – 2022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A3E6CA3794FAF43A1B1B2F3C9FF0252" ma:contentTypeVersion="14" ma:contentTypeDescription="Crée un document." ma:contentTypeScope="" ma:versionID="168ac6fe49f00d4cc95461653c22d64d">
  <xsd:schema xmlns:xsd="http://www.w3.org/2001/XMLSchema" xmlns:xs="http://www.w3.org/2001/XMLSchema" xmlns:p="http://schemas.microsoft.com/office/2006/metadata/properties" xmlns:ns2="f09b6fa0-22b4-47db-938f-b015a4652d4e" xmlns:ns3="b5484348-9108-425a-8368-2f497e68a38e" targetNamespace="http://schemas.microsoft.com/office/2006/metadata/properties" ma:root="true" ma:fieldsID="8f6c2df7fff0b32d9b0d2dc47ca55630" ns2:_="" ns3:_="">
    <xsd:import namespace="f09b6fa0-22b4-47db-938f-b015a4652d4e"/>
    <xsd:import namespace="b5484348-9108-425a-8368-2f497e68a38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09b6fa0-22b4-47db-938f-b015a4652d4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Balises d’images" ma:readOnly="false" ma:fieldId="{5cf76f15-5ced-4ddc-b409-7134ff3c332f}" ma:taxonomyMulti="true" ma:sspId="59afb672-b4ba-4b3f-b1ed-697a383fdf6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ObjectDetectorVersions" ma:index="17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5484348-9108-425a-8368-2f497e68a38e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5abd61a5-97c0-42a7-a255-f8bbfe10cc00}" ma:internalName="TaxCatchAll" ma:showField="CatchAllData" ma:web="b5484348-9108-425a-8368-2f497e68a38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8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b5484348-9108-425a-8368-2f497e68a38e" xsi:nil="true"/>
    <lcf76f155ced4ddcb4097134ff3c332f xmlns="f09b6fa0-22b4-47db-938f-b015a4652d4e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F03DE137-EA68-4DA0-8FEE-751A3D9F030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09b6fa0-22b4-47db-938f-b015a4652d4e"/>
    <ds:schemaRef ds:uri="b5484348-9108-425a-8368-2f497e68a38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1055EA9-7961-426D-94D9-321E73D954E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66A985A-20FD-4B24-8B71-6EBF2E249C9A}">
  <ds:schemaRefs>
    <ds:schemaRef ds:uri="http://schemas.microsoft.com/office/2006/metadata/properties"/>
    <ds:schemaRef ds:uri="http://schemas.microsoft.com/office/infopath/2007/PartnerControls"/>
    <ds:schemaRef ds:uri="b5484348-9108-425a-8368-2f497e68a38e"/>
    <ds:schemaRef ds:uri="f09b6fa0-22b4-47db-938f-b015a4652d4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AVSF-presentation</Template>
  <TotalTime>761</TotalTime>
  <Words>1139</Words>
  <Application>Microsoft Office PowerPoint</Application>
  <PresentationFormat>Affichage à l'écran (4:3)</PresentationFormat>
  <Paragraphs>129</Paragraphs>
  <Slides>8</Slides>
  <Notes>2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9" baseType="lpstr">
      <vt:lpstr>AVSF-presentation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Edouard COUTURIER</dc:creator>
  <cp:keywords>, docId:83194B79ABEBF8B7F5E6F1CF95C9673D</cp:keywords>
  <cp:lastModifiedBy>Bertrand MATHIEU</cp:lastModifiedBy>
  <cp:revision>30</cp:revision>
  <dcterms:created xsi:type="dcterms:W3CDTF">2023-01-10T17:08:28Z</dcterms:created>
  <dcterms:modified xsi:type="dcterms:W3CDTF">2026-02-09T10:23:33Z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0x010100EA3E6CA3794FAF43A1B1B2F3C9FF0252</vt:lpwstr>
  </property>
  <property fmtid="{D5CDD505-2E9C-101B-9397-08002B2CF9AE}" pid="3" name="MediaServiceImageTags">
    <vt:lpwstr/>
  </property>
</Properties>
</file>