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13"/>
  </p:notesMasterIdLst>
  <p:sldIdLst>
    <p:sldId id="269" r:id="rId5"/>
    <p:sldId id="270" r:id="rId6"/>
    <p:sldId id="278" r:id="rId7"/>
    <p:sldId id="279" r:id="rId8"/>
    <p:sldId id="273" r:id="rId9"/>
    <p:sldId id="276" r:id="rId10"/>
    <p:sldId id="274" r:id="rId11"/>
    <p:sldId id="277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848"/>
    <a:srgbClr val="A6DAEC"/>
    <a:srgbClr val="009F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01" autoAdjust="0"/>
    <p:restoredTop sz="75071" autoAdjust="0"/>
  </p:normalViewPr>
  <p:slideViewPr>
    <p:cSldViewPr snapToGrid="0">
      <p:cViewPr varScale="1">
        <p:scale>
          <a:sx n="47" d="100"/>
          <a:sy n="47" d="100"/>
        </p:scale>
        <p:origin x="170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rtrand MATHIEU" userId="3ad2500c-3c0e-43eb-b227-135d3a4c1d08" providerId="ADAL" clId="{03EC9F85-D77C-42CE-AB1F-EDF105C78B01}"/>
    <pc:docChg chg="modSld">
      <pc:chgData name="Bertrand MATHIEU" userId="3ad2500c-3c0e-43eb-b227-135d3a4c1d08" providerId="ADAL" clId="{03EC9F85-D77C-42CE-AB1F-EDF105C78B01}" dt="2026-02-04T14:31:02.242" v="1" actId="20577"/>
      <pc:docMkLst>
        <pc:docMk/>
      </pc:docMkLst>
      <pc:sldChg chg="modSp mod">
        <pc:chgData name="Bertrand MATHIEU" userId="3ad2500c-3c0e-43eb-b227-135d3a4c1d08" providerId="ADAL" clId="{03EC9F85-D77C-42CE-AB1F-EDF105C78B01}" dt="2026-02-04T14:31:02.242" v="1" actId="20577"/>
        <pc:sldMkLst>
          <pc:docMk/>
          <pc:sldMk cId="2520755323" sldId="277"/>
        </pc:sldMkLst>
        <pc:spChg chg="mod">
          <ac:chgData name="Bertrand MATHIEU" userId="3ad2500c-3c0e-43eb-b227-135d3a4c1d08" providerId="ADAL" clId="{03EC9F85-D77C-42CE-AB1F-EDF105C78B01}" dt="2026-02-04T14:31:02.242" v="1" actId="20577"/>
          <ac:spMkLst>
            <pc:docMk/>
            <pc:sldMk cId="2520755323" sldId="277"/>
            <ac:spMk id="3" creationId="{81F28CBC-2110-6556-01C6-45F1D9A04BF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DEF324-F022-054E-AC0B-C2E53C8EA302}" type="datetimeFigureOut">
              <a:rPr lang="fr-FR" smtClean="0"/>
              <a:t>04/02/2026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01D3CE-F8D7-0D44-A3ED-F1DC1463EF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1925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en-US" dirty="0"/>
              <a:t>The ALTERPESTIMED working group is:</a:t>
            </a:r>
          </a:p>
          <a:p>
            <a:r>
              <a:rPr lang="en-US" dirty="0"/>
              <a:t>A joint will of the CA, employees and members for more systematic action in the face of pesticide and veterinary product risks</a:t>
            </a:r>
          </a:p>
          <a:p>
            <a:r>
              <a:rPr lang="en-US" dirty="0"/>
              <a:t>A mixed employee/professional volunteer group formed since 20193 </a:t>
            </a:r>
          </a:p>
          <a:p>
            <a:r>
              <a:rPr lang="en-US" dirty="0"/>
              <a:t>Area of action:</a:t>
            </a:r>
          </a:p>
          <a:p>
            <a:r>
              <a:rPr lang="en-US" dirty="0"/>
              <a:t>Training on pesticide risks and alternatives</a:t>
            </a:r>
          </a:p>
          <a:p>
            <a:r>
              <a:rPr lang="en-US" dirty="0"/>
              <a:t>Supporting/developing the topic in AVSF projects</a:t>
            </a:r>
          </a:p>
          <a:p>
            <a:r>
              <a:rPr lang="en-US" dirty="0"/>
              <a:t>Advocacy, lobbying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01D3CE-F8D7-0D44-A3ED-F1DC1463EF89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4035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01D3CE-F8D7-0D44-A3ED-F1DC1463EF89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1032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D7170D19-62EA-E841-16F8-D95CEE8AE5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46583" y="2801428"/>
            <a:ext cx="4543425" cy="1413171"/>
          </a:xfrm>
          <a:prstGeom prst="rect">
            <a:avLst/>
          </a:prstGeom>
          <a:solidFill>
            <a:schemeClr val="bg1"/>
          </a:solidFill>
        </p:spPr>
        <p:txBody>
          <a:bodyPr tIns="144000" bIns="144000" anchor="ctr" anchorCtr="0">
            <a:spAutoFit/>
          </a:bodyPr>
          <a:lstStyle>
            <a:lvl1pPr>
              <a:defRPr sz="4000" baseline="0">
                <a:solidFill>
                  <a:srgbClr val="005848"/>
                </a:solidFill>
                <a:latin typeface="Geomanist-BlackItalic" panose="02000503000000020004" pitchFamily="2" charset="77"/>
              </a:defRPr>
            </a:lvl1pPr>
          </a:lstStyle>
          <a:p>
            <a:pPr lvl="0"/>
            <a:r>
              <a:rPr lang="fr-FR" dirty="0"/>
              <a:t>Titre principal</a:t>
            </a:r>
            <a:br>
              <a:rPr lang="fr-FR" dirty="0"/>
            </a:br>
            <a:r>
              <a:rPr lang="fr-FR" dirty="0"/>
              <a:t>de la présentation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C0F12F6A-8472-05EE-C77D-97F1F498EA5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46583" y="4340932"/>
            <a:ext cx="4543425" cy="573335"/>
          </a:xfrm>
          <a:prstGeom prst="rect">
            <a:avLst/>
          </a:prstGeom>
          <a:solidFill>
            <a:schemeClr val="bg1"/>
          </a:solidFill>
        </p:spPr>
        <p:txBody>
          <a:bodyPr lIns="108000" tIns="108000" rIns="108000" bIns="108000" anchor="ctr" anchorCtr="0">
            <a:spAutoFit/>
          </a:bodyPr>
          <a:lstStyle>
            <a:lvl1pPr>
              <a:defRPr baseline="0">
                <a:latin typeface="Geomanist-BlackItalic" panose="02000503000000020004" pitchFamily="2" charset="77"/>
              </a:defRPr>
            </a:lvl1pPr>
          </a:lstStyle>
          <a:p>
            <a:pPr lvl="0"/>
            <a:r>
              <a:rPr lang="fr-FR" dirty="0"/>
              <a:t>Sous-titre ou titre secondaire</a:t>
            </a:r>
          </a:p>
        </p:txBody>
      </p:sp>
    </p:spTree>
    <p:extLst>
      <p:ext uri="{BB962C8B-B14F-4D97-AF65-F5344CB8AC3E}">
        <p14:creationId xmlns:p14="http://schemas.microsoft.com/office/powerpoint/2010/main" val="3516435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g object 16">
            <a:extLst>
              <a:ext uri="{FF2B5EF4-FFF2-40B4-BE49-F238E27FC236}">
                <a16:creationId xmlns:a16="http://schemas.microsoft.com/office/drawing/2014/main" id="{05FB77AF-7753-B798-3281-F4F23257587E}"/>
              </a:ext>
            </a:extLst>
          </p:cNvPr>
          <p:cNvSpPr/>
          <p:nvPr userDrawn="1"/>
        </p:nvSpPr>
        <p:spPr>
          <a:xfrm>
            <a:off x="0" y="1458097"/>
            <a:ext cx="9144000" cy="4886103"/>
          </a:xfrm>
          <a:custGeom>
            <a:avLst/>
            <a:gdLst/>
            <a:ahLst/>
            <a:cxnLst/>
            <a:rect l="l" t="t" r="r" b="b"/>
            <a:pathLst>
              <a:path w="10692130" h="5483225">
                <a:moveTo>
                  <a:pt x="10692003" y="0"/>
                </a:moveTo>
                <a:lnTo>
                  <a:pt x="0" y="0"/>
                </a:lnTo>
                <a:lnTo>
                  <a:pt x="0" y="5482793"/>
                </a:lnTo>
                <a:lnTo>
                  <a:pt x="10692003" y="5482793"/>
                </a:lnTo>
                <a:lnTo>
                  <a:pt x="10692003" y="0"/>
                </a:lnTo>
                <a:close/>
              </a:path>
            </a:pathLst>
          </a:custGeom>
          <a:solidFill>
            <a:srgbClr val="E2F4FD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74941"/>
            <a:ext cx="9143999" cy="383058"/>
          </a:xfrm>
          <a:prstGeom prst="rect">
            <a:avLst/>
          </a:prstGeom>
        </p:spPr>
        <p:txBody>
          <a:bodyPr anchor="t" anchorCtr="1"/>
          <a:lstStyle>
            <a:lvl1pPr>
              <a:defRPr sz="1200" baseline="0">
                <a:solidFill>
                  <a:srgbClr val="009F4D"/>
                </a:solidFill>
                <a:latin typeface="Geomanist-BlackItalic" panose="02000503000000020004" pitchFamily="2" charset="77"/>
              </a:defRPr>
            </a:lvl1pPr>
          </a:lstStyle>
          <a:p>
            <a:r>
              <a:rPr lang="fr-FR" dirty="0"/>
              <a:t>Mai </a:t>
            </a:r>
            <a:r>
              <a:rPr lang="fr-FR" spc="-20" dirty="0"/>
              <a:t>2022</a:t>
            </a:r>
          </a:p>
          <a:p>
            <a:endParaRPr lang="fr-FR" dirty="0"/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0AD6452E-74D1-E765-5843-8021579A6D13}"/>
              </a:ext>
            </a:extLst>
          </p:cNvPr>
          <p:cNvSpPr/>
          <p:nvPr userDrawn="1"/>
        </p:nvSpPr>
        <p:spPr>
          <a:xfrm>
            <a:off x="0" y="2"/>
            <a:ext cx="9144000" cy="1458097"/>
          </a:xfrm>
          <a:custGeom>
            <a:avLst/>
            <a:gdLst/>
            <a:ahLst/>
            <a:cxnLst/>
            <a:rect l="l" t="t" r="r" b="b"/>
            <a:pathLst>
              <a:path w="10692130" h="1620520">
                <a:moveTo>
                  <a:pt x="10692003" y="0"/>
                </a:moveTo>
                <a:lnTo>
                  <a:pt x="0" y="0"/>
                </a:lnTo>
                <a:lnTo>
                  <a:pt x="0" y="1619999"/>
                </a:lnTo>
                <a:lnTo>
                  <a:pt x="10692003" y="1619999"/>
                </a:lnTo>
                <a:lnTo>
                  <a:pt x="10692003" y="0"/>
                </a:lnTo>
                <a:close/>
              </a:path>
            </a:pathLst>
          </a:custGeom>
          <a:solidFill>
            <a:srgbClr val="006352"/>
          </a:solidFill>
        </p:spPr>
        <p:txBody>
          <a:bodyPr wrap="square" lIns="0" tIns="0" rIns="0" bIns="0" rtlCol="0"/>
          <a:lstStyle>
            <a:defPPr>
              <a:defRPr kern="0"/>
            </a:defPPr>
          </a:lstStyle>
          <a:p>
            <a:endParaRPr sz="1800" dirty="0"/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7127A5DC-335B-E1C0-790A-7644E4AD577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89651" y="258680"/>
            <a:ext cx="6341786" cy="940740"/>
          </a:xfrm>
          <a:prstGeom prst="rect">
            <a:avLst/>
          </a:prstGeom>
        </p:spPr>
        <p:txBody>
          <a:bodyPr anchor="ctr" anchorCtr="0"/>
          <a:lstStyle>
            <a:lvl1pPr>
              <a:spcBef>
                <a:spcPts val="0"/>
              </a:spcBef>
              <a:defRPr sz="1800">
                <a:solidFill>
                  <a:schemeClr val="bg1"/>
                </a:solidFill>
                <a:latin typeface="Geomanist Bold" panose="02000503000000020004" pitchFamily="2" charset="77"/>
              </a:defRPr>
            </a:lvl1pPr>
            <a:lvl2pPr>
              <a:defRPr sz="1800">
                <a:solidFill>
                  <a:schemeClr val="bg1"/>
                </a:solidFill>
                <a:latin typeface="Geomanist Bold" panose="02000503000000020004" pitchFamily="2" charset="77"/>
              </a:defRPr>
            </a:lvl2pPr>
            <a:lvl3pPr>
              <a:defRPr sz="1800">
                <a:solidFill>
                  <a:schemeClr val="bg1"/>
                </a:solidFill>
                <a:latin typeface="Geomanist Bold" panose="02000503000000020004" pitchFamily="2" charset="77"/>
              </a:defRPr>
            </a:lvl3pPr>
            <a:lvl4pPr>
              <a:defRPr sz="1800">
                <a:solidFill>
                  <a:schemeClr val="bg1"/>
                </a:solidFill>
                <a:latin typeface="Geomanist Bold" panose="02000503000000020004" pitchFamily="2" charset="77"/>
              </a:defRPr>
            </a:lvl4pPr>
            <a:lvl5pPr>
              <a:defRPr sz="1800">
                <a:solidFill>
                  <a:schemeClr val="bg1"/>
                </a:solidFill>
                <a:latin typeface="Geomanist Bold" panose="02000503000000020004" pitchFamily="2" charset="77"/>
              </a:defRPr>
            </a:lvl5pPr>
          </a:lstStyle>
          <a:p>
            <a:pPr lvl="0"/>
            <a:r>
              <a:rPr lang="fr-FR" dirty="0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295397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1087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8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403D739F-800E-6CDD-70F4-985E9358529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67979" y="408295"/>
            <a:ext cx="2057400" cy="111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830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6" r:id="rId3"/>
  </p:sldLayoutIdLst>
  <p:hf sldNum="0" hdr="0" dt="0"/>
  <p:txStyles>
    <p:titleStyle>
      <a:lvl1pPr marL="0" algn="l" defTabSz="914400" rtl="0" eaLnBrk="1" latinLnBrk="0" hangingPunct="1">
        <a:lnSpc>
          <a:spcPts val="3950"/>
        </a:lnSpc>
        <a:spcBef>
          <a:spcPts val="0"/>
        </a:spcBef>
        <a:buNone/>
        <a:defRPr sz="4400" kern="1200">
          <a:solidFill>
            <a:srgbClr val="005848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500" kern="1200" baseline="0">
          <a:solidFill>
            <a:srgbClr val="00584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4BC196D1-0E7A-2074-D094-7491F54A9C8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5896" y="5716150"/>
            <a:ext cx="8574256" cy="623211"/>
          </a:xfrm>
        </p:spPr>
        <p:txBody>
          <a:bodyPr/>
          <a:lstStyle/>
          <a:p>
            <a:pPr algn="ctr"/>
            <a:r>
              <a:rPr lang="fr-FR" sz="2400" b="1" dirty="0">
                <a:solidFill>
                  <a:schemeClr val="tx1"/>
                </a:solidFill>
                <a:latin typeface="Geomanist Medium" panose="02000503000000020004" pitchFamily="2" charset="77"/>
              </a:rPr>
              <a:t>Introduction on AVSF Training guide 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C2A6BAA2-4B42-92D9-4C79-5B539AC133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7572" y="268255"/>
            <a:ext cx="4411542" cy="5263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543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7">
            <a:extLst>
              <a:ext uri="{FF2B5EF4-FFF2-40B4-BE49-F238E27FC236}">
                <a16:creationId xmlns:a16="http://schemas.microsoft.com/office/drawing/2014/main" id="{935F4C02-B3F5-F420-E7A2-FAD24B727667}"/>
              </a:ext>
            </a:extLst>
          </p:cNvPr>
          <p:cNvSpPr txBox="1">
            <a:spLocks/>
          </p:cNvSpPr>
          <p:nvPr/>
        </p:nvSpPr>
        <p:spPr>
          <a:xfrm>
            <a:off x="566056" y="329559"/>
            <a:ext cx="8577943" cy="705487"/>
          </a:xfrm>
          <a:prstGeom prst="rect">
            <a:avLst/>
          </a:prstGeom>
        </p:spPr>
        <p:txBody>
          <a:bodyPr vert="horz" wrap="square" lIns="0" tIns="108000" rIns="0" bIns="108000" rtlCol="0" anchor="ctr" anchorCtr="0">
            <a:spAutoFit/>
          </a:bodyPr>
          <a:lstStyle>
            <a:lvl1pPr marL="0" algn="l" defTabSz="914400" rtl="0" eaLnBrk="1" latinLnBrk="0" hangingPunct="1">
              <a:lnSpc>
                <a:spcPts val="3950"/>
              </a:lnSpc>
              <a:spcBef>
                <a:spcPts val="0"/>
              </a:spcBef>
              <a:buNone/>
              <a:defRPr sz="4400" kern="1200">
                <a:solidFill>
                  <a:srgbClr val="005848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8100"/>
            <a:r>
              <a:rPr lang="fr-FR" sz="2800" dirty="0" err="1">
                <a:solidFill>
                  <a:srgbClr val="FFFFFF"/>
                </a:solidFill>
                <a:latin typeface="Geomanist Bold" panose="02000503000000020004" pitchFamily="2" charset="77"/>
                <a:cs typeface="Geomanist-Black"/>
              </a:rPr>
              <a:t>Why</a:t>
            </a:r>
            <a:r>
              <a:rPr lang="fr-FR" sz="2800" dirty="0">
                <a:solidFill>
                  <a:srgbClr val="FFFFFF"/>
                </a:solidFill>
                <a:latin typeface="Geomanist Bold" panose="02000503000000020004" pitchFamily="2" charset="77"/>
                <a:cs typeface="Geomanist-Black"/>
              </a:rPr>
              <a:t> </a:t>
            </a:r>
            <a:r>
              <a:rPr lang="fr-FR" sz="2800" dirty="0" err="1">
                <a:solidFill>
                  <a:srgbClr val="FFFFFF"/>
                </a:solidFill>
                <a:latin typeface="Geomanist Bold" panose="02000503000000020004" pitchFamily="2" charset="77"/>
                <a:cs typeface="Geomanist-Black"/>
              </a:rPr>
              <a:t>this</a:t>
            </a:r>
            <a:r>
              <a:rPr lang="fr-FR" sz="2800" dirty="0">
                <a:solidFill>
                  <a:srgbClr val="FFFFFF"/>
                </a:solidFill>
                <a:latin typeface="Geomanist Bold" panose="02000503000000020004" pitchFamily="2" charset="77"/>
                <a:cs typeface="Geomanist-Black"/>
              </a:rPr>
              <a:t> guide?</a:t>
            </a:r>
            <a:endParaRPr lang="fr-FR" sz="2800" dirty="0">
              <a:latin typeface="Geomanist Bold" panose="02000503000000020004" pitchFamily="2" charset="77"/>
              <a:cs typeface="Geomanist-Black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1F28CBC-2110-6556-01C6-45F1D9A04BF3}"/>
              </a:ext>
            </a:extLst>
          </p:cNvPr>
          <p:cNvSpPr txBox="1"/>
          <p:nvPr/>
        </p:nvSpPr>
        <p:spPr>
          <a:xfrm>
            <a:off x="293914" y="1460388"/>
            <a:ext cx="806631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buFont typeface="Arial" panose="020B0604020202020204" pitchFamily="34" charset="0"/>
              <a:buChar char="•"/>
              <a:tabLst>
                <a:tab pos="180975" algn="l"/>
              </a:tabLst>
            </a:pPr>
            <a:r>
              <a:rPr lang="en-US" dirty="0"/>
              <a:t>Elaborated by “</a:t>
            </a:r>
            <a:r>
              <a:rPr lang="en-US" dirty="0" err="1"/>
              <a:t>Alterpestimed</a:t>
            </a:r>
            <a:r>
              <a:rPr lang="en-US" dirty="0"/>
              <a:t>” AVSF working group since 2019</a:t>
            </a:r>
          </a:p>
          <a:p>
            <a:pPr marL="180975" indent="-180975">
              <a:buFont typeface="Arial" panose="020B0604020202020204" pitchFamily="34" charset="0"/>
              <a:buChar char="•"/>
              <a:tabLst>
                <a:tab pos="180975" algn="l"/>
              </a:tabLst>
            </a:pPr>
            <a:endParaRPr lang="en-US" dirty="0"/>
          </a:p>
          <a:p>
            <a:pPr marL="180975" indent="-180975">
              <a:buFont typeface="Arial" panose="020B0604020202020204" pitchFamily="34" charset="0"/>
              <a:buChar char="•"/>
              <a:tabLst>
                <a:tab pos="180975" algn="l"/>
              </a:tabLst>
            </a:pPr>
            <a:r>
              <a:rPr lang="en-US" dirty="0"/>
              <a:t>To train </a:t>
            </a:r>
            <a:r>
              <a:rPr lang="en-US" dirty="0" err="1"/>
              <a:t>Avsf</a:t>
            </a:r>
            <a:r>
              <a:rPr lang="en-US" dirty="0"/>
              <a:t> teams and partners on these topics as part of “one health” approach</a:t>
            </a:r>
          </a:p>
          <a:p>
            <a:pPr marL="180975" indent="-180975">
              <a:buFont typeface="Arial" panose="020B0604020202020204" pitchFamily="34" charset="0"/>
              <a:buChar char="•"/>
              <a:tabLst>
                <a:tab pos="180975" algn="l"/>
              </a:tabLst>
            </a:pPr>
            <a:endParaRPr lang="en-US" dirty="0"/>
          </a:p>
          <a:p>
            <a:pPr marL="180975" indent="-180975">
              <a:buFont typeface="Arial" panose="020B0604020202020204" pitchFamily="34" charset="0"/>
              <a:buChar char="•"/>
              <a:tabLst>
                <a:tab pos="180975" algn="l"/>
              </a:tabLst>
            </a:pPr>
            <a:r>
              <a:rPr lang="en-US" dirty="0"/>
              <a:t>Key elements for diagnosing the use and application of pesticides and veterinary products</a:t>
            </a:r>
          </a:p>
          <a:p>
            <a:pPr marL="180975" indent="-180975">
              <a:buFont typeface="Arial" panose="020B0604020202020204" pitchFamily="34" charset="0"/>
              <a:buChar char="•"/>
              <a:tabLst>
                <a:tab pos="180975" algn="l"/>
              </a:tabLst>
            </a:pPr>
            <a:endParaRPr lang="en-US" dirty="0"/>
          </a:p>
          <a:p>
            <a:pPr marL="180975" indent="-180975">
              <a:buFont typeface="Arial" panose="020B0604020202020204" pitchFamily="34" charset="0"/>
              <a:buChar char="•"/>
              <a:tabLst>
                <a:tab pos="180975" algn="l"/>
              </a:tabLst>
            </a:pPr>
            <a:r>
              <a:rPr lang="en-US" dirty="0"/>
              <a:t>Raising awareness on the risks associated with these uses</a:t>
            </a:r>
          </a:p>
          <a:p>
            <a:pPr marL="742950" lvl="1" indent="-285750">
              <a:buFont typeface="Calibri" panose="020F0502020204030204" pitchFamily="34" charset="0"/>
              <a:buChar char="→"/>
              <a:tabLst>
                <a:tab pos="180975" algn="l"/>
              </a:tabLst>
            </a:pPr>
            <a:r>
              <a:rPr lang="en-US" dirty="0"/>
              <a:t>Illustrate the diversity of agroecological alternatives (give priority to options accessible to smallholder farms with few resources)</a:t>
            </a:r>
          </a:p>
          <a:p>
            <a:pPr marL="742950" lvl="1" indent="-285750">
              <a:buFont typeface="Calibri" panose="020F0502020204030204" pitchFamily="34" charset="0"/>
              <a:buChar char="→"/>
              <a:tabLst>
                <a:tab pos="180975" algn="l"/>
              </a:tabLst>
            </a:pPr>
            <a:endParaRPr lang="en-US" dirty="0"/>
          </a:p>
          <a:p>
            <a:pPr marL="742950" lvl="1" indent="-285750">
              <a:buFont typeface="Calibri" panose="020F0502020204030204" pitchFamily="34" charset="0"/>
              <a:buChar char="→"/>
              <a:tabLst>
                <a:tab pos="180975" algn="l"/>
              </a:tabLst>
            </a:pPr>
            <a:r>
              <a:rPr lang="en-US" dirty="0"/>
              <a:t>Toolbox to adapt training materials to the context/target group </a:t>
            </a:r>
            <a:r>
              <a:rPr lang="en-US" dirty="0">
                <a:sym typeface="Wingdings" panose="05000000000000000000" pitchFamily="2" charset="2"/>
              </a:rPr>
              <a:t> g</a:t>
            </a:r>
            <a:r>
              <a:rPr lang="en-US" dirty="0"/>
              <a:t>uide to be used by technicians and Farmers organization managers</a:t>
            </a:r>
          </a:p>
          <a:p>
            <a:pPr marL="180975" indent="-180975">
              <a:buFont typeface="Arial" panose="020B0604020202020204" pitchFamily="34" charset="0"/>
              <a:buChar char="•"/>
              <a:tabLst>
                <a:tab pos="180975" algn="l"/>
              </a:tabLst>
            </a:pPr>
            <a:endParaRPr lang="en-US" dirty="0"/>
          </a:p>
          <a:p>
            <a:pPr>
              <a:tabLst>
                <a:tab pos="180975" algn="l"/>
              </a:tabLst>
            </a:pPr>
            <a:r>
              <a:rPr lang="en-US" b="1" dirty="0"/>
              <a:t>Target for training</a:t>
            </a:r>
            <a:r>
              <a:rPr lang="en-US" dirty="0"/>
              <a:t>: mixed groups of farmers</a:t>
            </a:r>
            <a:r>
              <a:rPr lang="en-US"/>
              <a:t>, Farmers </a:t>
            </a:r>
            <a:r>
              <a:rPr lang="en-US" dirty="0"/>
              <a:t>organization managers, field technicians (decision-makers, local elected officials and public service agents including health).</a:t>
            </a:r>
          </a:p>
          <a:p>
            <a:pPr>
              <a:tabLst>
                <a:tab pos="180975" algn="l"/>
              </a:tabLs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033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676852-0C54-6B8C-5ECE-EEA2930E5B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7">
            <a:extLst>
              <a:ext uri="{FF2B5EF4-FFF2-40B4-BE49-F238E27FC236}">
                <a16:creationId xmlns:a16="http://schemas.microsoft.com/office/drawing/2014/main" id="{BFA1542B-DF36-B076-A59F-291BCE0058F7}"/>
              </a:ext>
            </a:extLst>
          </p:cNvPr>
          <p:cNvSpPr txBox="1">
            <a:spLocks/>
          </p:cNvSpPr>
          <p:nvPr/>
        </p:nvSpPr>
        <p:spPr>
          <a:xfrm>
            <a:off x="566056" y="329559"/>
            <a:ext cx="8577943" cy="705487"/>
          </a:xfrm>
          <a:prstGeom prst="rect">
            <a:avLst/>
          </a:prstGeom>
        </p:spPr>
        <p:txBody>
          <a:bodyPr vert="horz" wrap="square" lIns="0" tIns="108000" rIns="0" bIns="108000" rtlCol="0" anchor="ctr" anchorCtr="0">
            <a:spAutoFit/>
          </a:bodyPr>
          <a:lstStyle>
            <a:lvl1pPr marL="0" algn="l" defTabSz="914400" rtl="0" eaLnBrk="1" latinLnBrk="0" hangingPunct="1">
              <a:lnSpc>
                <a:spcPts val="3950"/>
              </a:lnSpc>
              <a:spcBef>
                <a:spcPts val="0"/>
              </a:spcBef>
              <a:buNone/>
              <a:defRPr sz="4400" kern="1200">
                <a:solidFill>
                  <a:srgbClr val="005848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8100"/>
            <a:r>
              <a:rPr lang="fr-FR" sz="2800" dirty="0">
                <a:solidFill>
                  <a:srgbClr val="FFFFFF"/>
                </a:solidFill>
                <a:latin typeface="Geomanist Bold" panose="02000503000000020004" pitchFamily="2" charset="77"/>
                <a:cs typeface="Geomanist-Black"/>
              </a:rPr>
              <a:t>Structure of the guide</a:t>
            </a:r>
            <a:endParaRPr lang="fr-FR" sz="2800" dirty="0">
              <a:latin typeface="Geomanist Bold" panose="02000503000000020004" pitchFamily="2" charset="77"/>
              <a:cs typeface="Geomanist-Black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37D6C1A-571D-7F0C-4860-365F685228CF}"/>
              </a:ext>
            </a:extLst>
          </p:cNvPr>
          <p:cNvSpPr txBox="1"/>
          <p:nvPr/>
        </p:nvSpPr>
        <p:spPr>
          <a:xfrm>
            <a:off x="293915" y="1460388"/>
            <a:ext cx="51598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buFont typeface="Arial" panose="020B0604020202020204" pitchFamily="34" charset="0"/>
              <a:buChar char="•"/>
              <a:tabLst>
                <a:tab pos="180975" algn="l"/>
              </a:tabLst>
            </a:pPr>
            <a:r>
              <a:rPr lang="en-US" dirty="0"/>
              <a:t>A glossary including many definitions essential for understanding the content of the modules</a:t>
            </a:r>
          </a:p>
          <a:p>
            <a:pPr marL="180975" indent="-180975">
              <a:buFont typeface="Arial" panose="020B0604020202020204" pitchFamily="34" charset="0"/>
              <a:buChar char="•"/>
              <a:tabLst>
                <a:tab pos="180975" algn="l"/>
              </a:tabLst>
            </a:pPr>
            <a:endParaRPr lang="en-US" dirty="0"/>
          </a:p>
          <a:p>
            <a:pPr marL="180975" indent="-180975">
              <a:buFont typeface="Arial" panose="020B0604020202020204" pitchFamily="34" charset="0"/>
              <a:buChar char="•"/>
              <a:tabLst>
                <a:tab pos="180975" algn="l"/>
              </a:tabLst>
            </a:pPr>
            <a:r>
              <a:rPr lang="en-US" dirty="0"/>
              <a:t>Introduction : objectives and how to use the guide</a:t>
            </a:r>
          </a:p>
          <a:p>
            <a:pPr marL="180975" indent="-180975">
              <a:buFont typeface="Arial" panose="020B0604020202020204" pitchFamily="34" charset="0"/>
              <a:buChar char="•"/>
              <a:tabLst>
                <a:tab pos="180975" algn="l"/>
              </a:tabLst>
            </a:pPr>
            <a:endParaRPr lang="en-US" dirty="0"/>
          </a:p>
          <a:p>
            <a:pPr marL="180975" indent="-180975">
              <a:buFont typeface="Arial" panose="020B0604020202020204" pitchFamily="34" charset="0"/>
              <a:buChar char="•"/>
              <a:tabLst>
                <a:tab pos="180975" algn="l"/>
              </a:tabLst>
            </a:pPr>
            <a:r>
              <a:rPr lang="en-US" dirty="0"/>
              <a:t>A few references on the use of pesticides and certain veterinary products in many countries: a situation that is more alarming every day</a:t>
            </a:r>
          </a:p>
          <a:p>
            <a:pPr marL="180975" indent="-180975">
              <a:buFont typeface="Arial" panose="020B0604020202020204" pitchFamily="34" charset="0"/>
              <a:buChar char="•"/>
              <a:tabLst>
                <a:tab pos="180975" algn="l"/>
              </a:tabLst>
            </a:pPr>
            <a:endParaRPr lang="en-US" dirty="0"/>
          </a:p>
          <a:p>
            <a:pPr marL="180975" indent="-180975">
              <a:buFont typeface="Arial" panose="020B0604020202020204" pitchFamily="34" charset="0"/>
              <a:buChar char="•"/>
              <a:tabLst>
                <a:tab pos="180975" algn="l"/>
              </a:tabLst>
            </a:pPr>
            <a:r>
              <a:rPr lang="en-US" dirty="0"/>
              <a:t>The 6 modules </a:t>
            </a:r>
          </a:p>
          <a:p>
            <a:pPr marL="180975" indent="-180975">
              <a:buFont typeface="Arial" panose="020B0604020202020204" pitchFamily="34" charset="0"/>
              <a:buChar char="•"/>
              <a:tabLst>
                <a:tab pos="180975" algn="l"/>
              </a:tabLst>
            </a:pPr>
            <a:endParaRPr lang="en-US" dirty="0"/>
          </a:p>
          <a:p>
            <a:pPr marL="180975" indent="-180975">
              <a:buFont typeface="Arial" panose="020B0604020202020204" pitchFamily="34" charset="0"/>
              <a:buChar char="•"/>
              <a:tabLst>
                <a:tab pos="180975" algn="l"/>
              </a:tabLst>
            </a:pPr>
            <a:r>
              <a:rPr lang="en-US" dirty="0"/>
              <a:t>The strategies that can be defined following the training</a:t>
            </a:r>
          </a:p>
          <a:p>
            <a:pPr marL="180975" indent="-180975">
              <a:buFont typeface="Arial" panose="020B0604020202020204" pitchFamily="34" charset="0"/>
              <a:buChar char="•"/>
              <a:tabLst>
                <a:tab pos="180975" algn="l"/>
              </a:tabLst>
            </a:pPr>
            <a:endParaRPr lang="en-US" dirty="0"/>
          </a:p>
          <a:p>
            <a:pPr marL="180975" indent="-180975">
              <a:buFont typeface="Arial" panose="020B0604020202020204" pitchFamily="34" charset="0"/>
              <a:buChar char="•"/>
              <a:tabLst>
                <a:tab pos="180975" algn="l"/>
              </a:tabLst>
            </a:pPr>
            <a:r>
              <a:rPr lang="en-US" dirty="0"/>
              <a:t>12 annexes</a:t>
            </a:r>
          </a:p>
          <a:p>
            <a:pPr>
              <a:tabLst>
                <a:tab pos="180975" algn="l"/>
              </a:tabLst>
            </a:pPr>
            <a:endParaRPr lang="en-US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45D11E1F-1CD7-D03F-F451-B4C578BC06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4922" y="739194"/>
            <a:ext cx="3373655" cy="5379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041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8A28C5-C6A5-B454-5BCE-67E3331990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7">
            <a:extLst>
              <a:ext uri="{FF2B5EF4-FFF2-40B4-BE49-F238E27FC236}">
                <a16:creationId xmlns:a16="http://schemas.microsoft.com/office/drawing/2014/main" id="{B0B40DE2-267E-0B28-4FA8-E3724F44218B}"/>
              </a:ext>
            </a:extLst>
          </p:cNvPr>
          <p:cNvSpPr txBox="1">
            <a:spLocks/>
          </p:cNvSpPr>
          <p:nvPr/>
        </p:nvSpPr>
        <p:spPr>
          <a:xfrm>
            <a:off x="566056" y="329559"/>
            <a:ext cx="8577943" cy="705487"/>
          </a:xfrm>
          <a:prstGeom prst="rect">
            <a:avLst/>
          </a:prstGeom>
        </p:spPr>
        <p:txBody>
          <a:bodyPr vert="horz" wrap="square" lIns="0" tIns="108000" rIns="0" bIns="108000" rtlCol="0" anchor="ctr" anchorCtr="0">
            <a:spAutoFit/>
          </a:bodyPr>
          <a:lstStyle>
            <a:lvl1pPr marL="0" algn="l" defTabSz="914400" rtl="0" eaLnBrk="1" latinLnBrk="0" hangingPunct="1">
              <a:lnSpc>
                <a:spcPts val="3950"/>
              </a:lnSpc>
              <a:spcBef>
                <a:spcPts val="0"/>
              </a:spcBef>
              <a:buNone/>
              <a:defRPr sz="4400" kern="1200">
                <a:solidFill>
                  <a:srgbClr val="005848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8100"/>
            <a:r>
              <a:rPr lang="fr-FR" sz="2800" dirty="0">
                <a:solidFill>
                  <a:srgbClr val="FFFFFF"/>
                </a:solidFill>
                <a:latin typeface="Geomanist Bold" panose="02000503000000020004" pitchFamily="2" charset="77"/>
                <a:cs typeface="Geomanist-Black"/>
              </a:rPr>
              <a:t>How to use </a:t>
            </a:r>
            <a:r>
              <a:rPr lang="fr-FR" sz="2800" dirty="0" err="1">
                <a:solidFill>
                  <a:srgbClr val="FFFFFF"/>
                </a:solidFill>
                <a:latin typeface="Geomanist Bold" panose="02000503000000020004" pitchFamily="2" charset="77"/>
                <a:cs typeface="Geomanist-Black"/>
              </a:rPr>
              <a:t>this</a:t>
            </a:r>
            <a:r>
              <a:rPr lang="fr-FR" sz="2800" dirty="0">
                <a:solidFill>
                  <a:srgbClr val="FFFFFF"/>
                </a:solidFill>
                <a:latin typeface="Geomanist Bold" panose="02000503000000020004" pitchFamily="2" charset="77"/>
                <a:cs typeface="Geomanist-Black"/>
              </a:rPr>
              <a:t> guide and design training sessions?</a:t>
            </a:r>
            <a:endParaRPr lang="fr-FR" sz="2800" dirty="0">
              <a:latin typeface="Geomanist Bold" panose="02000503000000020004" pitchFamily="2" charset="77"/>
              <a:cs typeface="Geomanist-Black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CA14F20-F096-B637-DE54-7DD1B9784D12}"/>
              </a:ext>
            </a:extLst>
          </p:cNvPr>
          <p:cNvSpPr txBox="1"/>
          <p:nvPr/>
        </p:nvSpPr>
        <p:spPr>
          <a:xfrm>
            <a:off x="293914" y="1460388"/>
            <a:ext cx="857794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buFont typeface="Arial" panose="020B0604020202020204" pitchFamily="34" charset="0"/>
              <a:buChar char="•"/>
              <a:tabLst>
                <a:tab pos="180975" algn="l"/>
              </a:tabLst>
            </a:pPr>
            <a:endParaRPr lang="en-US" dirty="0"/>
          </a:p>
          <a:p>
            <a:pPr marL="342900" indent="-342900">
              <a:buFont typeface="+mj-lt"/>
              <a:buAutoNum type="arabicPeriod"/>
              <a:tabLst>
                <a:tab pos="180975" algn="l"/>
              </a:tabLst>
            </a:pPr>
            <a:r>
              <a:rPr lang="en-US" dirty="0"/>
              <a:t>“Simple” training of groups of 20 to 30 farmers and technicians</a:t>
            </a:r>
          </a:p>
          <a:p>
            <a:pPr marL="342900" indent="-342900">
              <a:buFont typeface="+mj-lt"/>
              <a:buAutoNum type="arabicPeriod"/>
              <a:tabLst>
                <a:tab pos="180975" algn="l"/>
              </a:tabLst>
            </a:pPr>
            <a:r>
              <a:rPr lang="en-US" dirty="0"/>
              <a:t>Training of trainers</a:t>
            </a:r>
          </a:p>
          <a:p>
            <a:pPr marL="342900" indent="-342900">
              <a:buFont typeface="+mj-lt"/>
              <a:buAutoNum type="arabicPeriod"/>
              <a:tabLst>
                <a:tab pos="180975" algn="l"/>
              </a:tabLst>
            </a:pPr>
            <a:r>
              <a:rPr lang="en-US" dirty="0"/>
              <a:t>Self-training of technicians and farmers advisers</a:t>
            </a:r>
          </a:p>
          <a:p>
            <a:pPr marL="180975" indent="-180975">
              <a:buFont typeface="Arial" panose="020B0604020202020204" pitchFamily="34" charset="0"/>
              <a:buChar char="•"/>
              <a:tabLst>
                <a:tab pos="180975" algn="l"/>
              </a:tabLst>
            </a:pPr>
            <a:endParaRPr lang="en-US" dirty="0"/>
          </a:p>
          <a:p>
            <a:pPr marL="180975" indent="-180975">
              <a:buFont typeface="Arial" panose="020B0604020202020204" pitchFamily="34" charset="0"/>
              <a:buChar char="•"/>
              <a:tabLst>
                <a:tab pos="180975" algn="l"/>
              </a:tabLst>
            </a:pPr>
            <a:r>
              <a:rPr lang="en-US" dirty="0"/>
              <a:t>Facilitated access to the content of the guide to allow the development and adaptation of training materials:</a:t>
            </a:r>
          </a:p>
          <a:p>
            <a:pPr marL="742950" lvl="1" indent="-285750">
              <a:buFont typeface="Wingdings" panose="05000000000000000000" pitchFamily="2" charset="2"/>
              <a:buChar char="Ø"/>
              <a:tabLst>
                <a:tab pos="180975" algn="l"/>
              </a:tabLst>
            </a:pPr>
            <a:r>
              <a:rPr lang="en-US" dirty="0"/>
              <a:t>Creative Commons License: CC BY-NC-SA</a:t>
            </a:r>
          </a:p>
          <a:p>
            <a:pPr marL="742950" lvl="1" indent="-285750">
              <a:buFont typeface="Wingdings" panose="05000000000000000000" pitchFamily="2" charset="2"/>
              <a:buChar char="Ø"/>
              <a:tabLst>
                <a:tab pos="180975" algn="l"/>
              </a:tabLst>
            </a:pPr>
            <a:r>
              <a:rPr lang="en-US" dirty="0"/>
              <a:t>Downloadable modules (Word versions with illustrations; ppt presentations)</a:t>
            </a:r>
          </a:p>
          <a:p>
            <a:pPr marL="742950" lvl="1" indent="-285750">
              <a:buFont typeface="Wingdings" panose="05000000000000000000" pitchFamily="2" charset="2"/>
              <a:buChar char="Ø"/>
              <a:tabLst>
                <a:tab pos="180975" algn="l"/>
              </a:tabLst>
            </a:pPr>
            <a:endParaRPr lang="en-US" dirty="0"/>
          </a:p>
          <a:p>
            <a:pPr marL="180975" lvl="1" indent="-180975">
              <a:buFont typeface="Arial" panose="020B0604020202020204" pitchFamily="34" charset="0"/>
              <a:buChar char="•"/>
              <a:tabLst>
                <a:tab pos="180975" algn="l"/>
              </a:tabLst>
            </a:pPr>
            <a:r>
              <a:rPr lang="en-US" dirty="0"/>
              <a:t>Training coordinated by AVSF or in support of partners (GIZ, IRAM and CCFD, etc.)</a:t>
            </a:r>
          </a:p>
          <a:p>
            <a:pPr marL="180975" lvl="1" indent="-180975">
              <a:buFont typeface="Arial" panose="020B0604020202020204" pitchFamily="34" charset="0"/>
              <a:buChar char="•"/>
              <a:tabLst>
                <a:tab pos="180975" algn="l"/>
              </a:tabLst>
            </a:pPr>
            <a:endParaRPr lang="en-US" dirty="0"/>
          </a:p>
          <a:p>
            <a:pPr marL="180975" lvl="1" indent="-180975">
              <a:buFont typeface="Arial" panose="020B0604020202020204" pitchFamily="34" charset="0"/>
              <a:buChar char="•"/>
              <a:tabLst>
                <a:tab pos="180975" algn="l"/>
              </a:tabLst>
            </a:pPr>
            <a:r>
              <a:rPr lang="en-US" dirty="0"/>
              <a:t>Try to address the issues of pesticides and veterinary products in a joint and complementary manner</a:t>
            </a:r>
          </a:p>
          <a:p>
            <a:pPr marL="0" lvl="1">
              <a:tabLst>
                <a:tab pos="180975" algn="l"/>
              </a:tabLst>
            </a:pPr>
            <a:endParaRPr lang="en-US" dirty="0"/>
          </a:p>
          <a:p>
            <a:pPr marL="0" lvl="1">
              <a:tabLst>
                <a:tab pos="180975" algn="l"/>
              </a:tabLst>
            </a:pPr>
            <a:r>
              <a:rPr lang="en-US" b="1" dirty="0">
                <a:sym typeface="Wingdings" panose="05000000000000000000" pitchFamily="2" charset="2"/>
              </a:rPr>
              <a:t></a:t>
            </a:r>
            <a:r>
              <a:rPr lang="en-US" b="1" dirty="0">
                <a:solidFill>
                  <a:srgbClr val="C00000"/>
                </a:solidFill>
              </a:rPr>
              <a:t>Training as a tool for implementing the ‘One Health’ approach and as a lever for Agroecological Transitions</a:t>
            </a:r>
          </a:p>
        </p:txBody>
      </p:sp>
    </p:spTree>
    <p:extLst>
      <p:ext uri="{BB962C8B-B14F-4D97-AF65-F5344CB8AC3E}">
        <p14:creationId xmlns:p14="http://schemas.microsoft.com/office/powerpoint/2010/main" val="2412731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E45EE09-2144-F1E5-A1E0-9F2C2FC3A21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0676" y="258680"/>
            <a:ext cx="8671727" cy="940740"/>
          </a:xfrm>
        </p:spPr>
        <p:txBody>
          <a:bodyPr/>
          <a:lstStyle/>
          <a:p>
            <a:pPr algn="ctr"/>
            <a:r>
              <a:rPr lang="en-US" sz="2800" dirty="0"/>
              <a:t>Objectives of the 6 modules of the guide</a:t>
            </a:r>
            <a:r>
              <a:rPr lang="fr-FR" sz="2800" dirty="0"/>
              <a:t>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6ACED4E-C312-AEC3-661F-B97509DE6368}"/>
              </a:ext>
            </a:extLst>
          </p:cNvPr>
          <p:cNvSpPr txBox="1"/>
          <p:nvPr/>
        </p:nvSpPr>
        <p:spPr>
          <a:xfrm>
            <a:off x="339165" y="1327981"/>
            <a:ext cx="8460675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fr-FR" b="1" dirty="0"/>
              <a:t>Module 1 – Preliminary </a:t>
            </a:r>
            <a:r>
              <a:rPr lang="fr-FR" b="1" dirty="0" err="1"/>
              <a:t>participatory</a:t>
            </a:r>
            <a:r>
              <a:rPr lang="fr-FR" b="1" dirty="0"/>
              <a:t> diagnostics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dirty="0"/>
              <a:t>Identify the main problems leading to the use of pesticides in a given territory and the alternatives already known by farmers.</a:t>
            </a:r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DBDC941-95F7-2926-1657-7A5CDFF537F6}"/>
              </a:ext>
            </a:extLst>
          </p:cNvPr>
          <p:cNvSpPr txBox="1"/>
          <p:nvPr/>
        </p:nvSpPr>
        <p:spPr>
          <a:xfrm>
            <a:off x="339132" y="2269191"/>
            <a:ext cx="8438101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fr-FR" sz="1800" b="1" dirty="0"/>
              <a:t>Module 2 </a:t>
            </a:r>
            <a:r>
              <a:rPr lang="fr-FR" b="1" dirty="0"/>
              <a:t>: Prevention of pesticides </a:t>
            </a:r>
            <a:r>
              <a:rPr lang="fr-FR" b="1" dirty="0" err="1"/>
              <a:t>risks</a:t>
            </a:r>
            <a:endParaRPr lang="fr-FR" b="1" dirty="0"/>
          </a:p>
          <a:p>
            <a:r>
              <a:rPr lang="fr-FR" sz="1800" dirty="0">
                <a:sym typeface="Wingdings" panose="05000000000000000000" pitchFamily="2" charset="2"/>
              </a:rPr>
              <a:t> </a:t>
            </a:r>
            <a:r>
              <a:rPr lang="en-US" sz="1800" dirty="0"/>
              <a:t>Prevent and limit the risks related to pesticide use and management of their packaging</a:t>
            </a:r>
            <a:r>
              <a:rPr lang="fr-FR" sz="1800" dirty="0"/>
              <a:t>. </a:t>
            </a:r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CD5324FE-4819-3D4A-ED33-8A172535CD35}"/>
              </a:ext>
            </a:extLst>
          </p:cNvPr>
          <p:cNvSpPr txBox="1"/>
          <p:nvPr/>
        </p:nvSpPr>
        <p:spPr>
          <a:xfrm>
            <a:off x="331018" y="3243941"/>
            <a:ext cx="8420517" cy="646331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fr-FR" sz="1800" b="1" dirty="0"/>
              <a:t>Module 3 : </a:t>
            </a:r>
            <a:r>
              <a:rPr lang="en-US" sz="1800" b="1" dirty="0"/>
              <a:t>Promotion of alternatives to pesticides based on agroecology</a:t>
            </a:r>
          </a:p>
          <a:p>
            <a:pPr marL="0" indent="0">
              <a:buNone/>
            </a:pPr>
            <a:r>
              <a:rPr lang="fr-FR" sz="1800" dirty="0">
                <a:sym typeface="Wingdings" panose="05000000000000000000" pitchFamily="2" charset="2"/>
              </a:rPr>
              <a:t> </a:t>
            </a:r>
            <a:r>
              <a:rPr lang="en-US" sz="1800" dirty="0"/>
              <a:t>Identify </a:t>
            </a:r>
            <a:r>
              <a:rPr lang="en-US" sz="1800" dirty="0" err="1"/>
              <a:t>bioaggressors</a:t>
            </a:r>
            <a:r>
              <a:rPr lang="en-US" sz="1800" dirty="0"/>
              <a:t>, prevent their development and propose alternatives</a:t>
            </a:r>
            <a:endParaRPr lang="fr-FR" sz="1800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AA81EDAA-9E7C-3880-CD60-CE353A6760D9}"/>
              </a:ext>
            </a:extLst>
          </p:cNvPr>
          <p:cNvSpPr txBox="1"/>
          <p:nvPr/>
        </p:nvSpPr>
        <p:spPr>
          <a:xfrm>
            <a:off x="305320" y="3890272"/>
            <a:ext cx="8471912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fr-FR" b="1" dirty="0"/>
              <a:t>Module 4 : Herbicides </a:t>
            </a:r>
            <a:r>
              <a:rPr lang="fr-FR" b="1" dirty="0" err="1"/>
              <a:t>reduction</a:t>
            </a:r>
            <a:endParaRPr lang="fr-FR" b="1" dirty="0"/>
          </a:p>
          <a:p>
            <a:r>
              <a:rPr lang="fr-FR" dirty="0">
                <a:sym typeface="Wingdings" panose="05000000000000000000" pitchFamily="2" charset="2"/>
              </a:rPr>
              <a:t> </a:t>
            </a:r>
            <a:r>
              <a:rPr lang="en-US" dirty="0"/>
              <a:t>Propose improvements in agricultural mechanization to manage weeds</a:t>
            </a:r>
            <a:endParaRPr lang="fr-FR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07884FB7-447B-617E-C4DC-BE92B08E58DC}"/>
              </a:ext>
            </a:extLst>
          </p:cNvPr>
          <p:cNvSpPr txBox="1"/>
          <p:nvPr/>
        </p:nvSpPr>
        <p:spPr>
          <a:xfrm>
            <a:off x="313434" y="4596964"/>
            <a:ext cx="8438101" cy="923330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l"/>
            <a:r>
              <a:rPr lang="fr-FR" b="1" i="0" u="none" strike="noStrike" baseline="0" dirty="0"/>
              <a:t>Module 5 : </a:t>
            </a:r>
            <a:r>
              <a:rPr lang="en-US" b="1" i="0" u="none" strike="noStrike" baseline="0" dirty="0"/>
              <a:t>Improving the use of veterinary products</a:t>
            </a:r>
            <a:endParaRPr lang="fr-FR" b="1" dirty="0"/>
          </a:p>
          <a:p>
            <a:pPr algn="l"/>
            <a:r>
              <a:rPr lang="fr-FR" i="0" u="none" strike="noStrike" baseline="0" dirty="0">
                <a:sym typeface="Wingdings" panose="05000000000000000000" pitchFamily="2" charset="2"/>
              </a:rPr>
              <a:t> </a:t>
            </a:r>
            <a:r>
              <a:rPr lang="en-US" i="0" u="none" strike="noStrike" baseline="0" dirty="0"/>
              <a:t>Preventing the risks associated with these uses and recommending breeding practices that allow a reduction in these products in line with the “One Health” approach.</a:t>
            </a:r>
            <a:endParaRPr lang="fr-FR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B2A05757-9B9B-C875-8DC7-44CEFD4E0FCB}"/>
              </a:ext>
            </a:extLst>
          </p:cNvPr>
          <p:cNvSpPr txBox="1"/>
          <p:nvPr/>
        </p:nvSpPr>
        <p:spPr>
          <a:xfrm>
            <a:off x="305321" y="5555866"/>
            <a:ext cx="8471912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l"/>
            <a:r>
              <a:rPr lang="fr-FR" sz="1800" b="1" i="0" u="none" strike="noStrike" baseline="0" dirty="0">
                <a:latin typeface="+mn-lt"/>
              </a:rPr>
              <a:t>Module 6 : </a:t>
            </a:r>
            <a:r>
              <a:rPr lang="en-US" b="1" dirty="0"/>
              <a:t>Information and mobilization of citizens</a:t>
            </a:r>
          </a:p>
          <a:p>
            <a:pPr algn="l"/>
            <a:r>
              <a:rPr lang="fr-FR" sz="1800" b="0" i="0" u="none" strike="noStrike" baseline="0" dirty="0">
                <a:latin typeface="+mn-lt"/>
              </a:rPr>
              <a:t> </a:t>
            </a:r>
            <a:r>
              <a:rPr lang="en-US" sz="1800" b="0" i="0" u="none" strike="noStrike" baseline="0" dirty="0">
                <a:latin typeface="+mn-lt"/>
              </a:rPr>
              <a:t>(1) the application and reinforcement of national laws concerning pesticides; </a:t>
            </a:r>
          </a:p>
          <a:p>
            <a:pPr algn="l"/>
            <a:r>
              <a:rPr lang="en-US" sz="1800" b="0" i="0" u="none" strike="noStrike" baseline="0" dirty="0">
                <a:latin typeface="+mn-lt"/>
              </a:rPr>
              <a:t>(2) compliance with international and regional conventions; (3) support for the implementation of alternative agroecological solutions.</a:t>
            </a:r>
            <a:endParaRPr lang="fr-FR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87055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7">
            <a:extLst>
              <a:ext uri="{FF2B5EF4-FFF2-40B4-BE49-F238E27FC236}">
                <a16:creationId xmlns:a16="http://schemas.microsoft.com/office/drawing/2014/main" id="{935F4C02-B3F5-F420-E7A2-FAD24B727667}"/>
              </a:ext>
            </a:extLst>
          </p:cNvPr>
          <p:cNvSpPr txBox="1">
            <a:spLocks/>
          </p:cNvSpPr>
          <p:nvPr/>
        </p:nvSpPr>
        <p:spPr>
          <a:xfrm>
            <a:off x="95250" y="386402"/>
            <a:ext cx="9048750" cy="591801"/>
          </a:xfrm>
          <a:prstGeom prst="rect">
            <a:avLst/>
          </a:prstGeom>
        </p:spPr>
        <p:txBody>
          <a:bodyPr vert="horz" wrap="square" lIns="0" tIns="108000" rIns="0" bIns="108000" rtlCol="0" anchor="ctr" anchorCtr="0">
            <a:spAutoFit/>
          </a:bodyPr>
          <a:lstStyle>
            <a:lvl1pPr marL="0" algn="l" defTabSz="914400" rtl="0" eaLnBrk="1" latinLnBrk="0" hangingPunct="1">
              <a:lnSpc>
                <a:spcPts val="3950"/>
              </a:lnSpc>
              <a:spcBef>
                <a:spcPts val="0"/>
              </a:spcBef>
              <a:buNone/>
              <a:defRPr sz="4400" kern="1200">
                <a:solidFill>
                  <a:srgbClr val="005848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lnSpc>
                <a:spcPts val="2900"/>
              </a:lnSpc>
              <a:spcBef>
                <a:spcPts val="600"/>
              </a:spcBef>
            </a:pPr>
            <a:r>
              <a:rPr lang="fr-FR" sz="2400" b="1" spc="-10" dirty="0">
                <a:solidFill>
                  <a:schemeClr val="bg1"/>
                </a:solidFill>
                <a:latin typeface="+mn-lt"/>
              </a:rPr>
              <a:t>Training courses </a:t>
            </a:r>
            <a:r>
              <a:rPr lang="fr-FR" sz="2400" b="1" spc="-10" dirty="0" err="1">
                <a:solidFill>
                  <a:schemeClr val="bg1"/>
                </a:solidFill>
                <a:latin typeface="+mn-lt"/>
              </a:rPr>
              <a:t>carried</a:t>
            </a:r>
            <a:r>
              <a:rPr lang="fr-FR" sz="2400" b="1" spc="-10" dirty="0">
                <a:solidFill>
                  <a:schemeClr val="bg1"/>
                </a:solidFill>
                <a:latin typeface="+mn-lt"/>
              </a:rPr>
              <a:t> out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1F28CBC-2110-6556-01C6-45F1D9A04BF3}"/>
              </a:ext>
            </a:extLst>
          </p:cNvPr>
          <p:cNvSpPr txBox="1"/>
          <p:nvPr/>
        </p:nvSpPr>
        <p:spPr>
          <a:xfrm>
            <a:off x="508907" y="1608728"/>
            <a:ext cx="8416884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180975" algn="l"/>
              </a:tabLst>
            </a:pPr>
            <a:r>
              <a:rPr lang="en-US" dirty="0"/>
              <a:t>8 Training courses carried out to date and approximately 350 people trained including: </a:t>
            </a:r>
            <a:r>
              <a:rPr lang="fr-FR" b="1" dirty="0"/>
              <a:t>dont : </a:t>
            </a:r>
          </a:p>
          <a:p>
            <a:pPr marL="742950" lvl="1" indent="-285750">
              <a:spcBef>
                <a:spcPts val="600"/>
              </a:spcBef>
              <a:buFont typeface="Wingdings" panose="05000000000000000000" pitchFamily="2" charset="2"/>
              <a:buChar char="Ø"/>
              <a:tabLst>
                <a:tab pos="180975" algn="l"/>
              </a:tabLst>
            </a:pPr>
            <a:r>
              <a:rPr lang="en-US" dirty="0"/>
              <a:t>A hundred farmers </a:t>
            </a:r>
          </a:p>
          <a:p>
            <a:pPr marL="742950" lvl="1" indent="-285750">
              <a:spcBef>
                <a:spcPts val="600"/>
              </a:spcBef>
              <a:buFont typeface="Wingdings" panose="05000000000000000000" pitchFamily="2" charset="2"/>
              <a:buChar char="Ø"/>
              <a:tabLst>
                <a:tab pos="180975" algn="l"/>
              </a:tabLst>
            </a:pPr>
            <a:r>
              <a:rPr lang="en-US" dirty="0"/>
              <a:t>250 technicians and agronomists in plant production, veterinarians and animal health agents</a:t>
            </a:r>
            <a:endParaRPr lang="fr-FR" dirty="0"/>
          </a:p>
          <a:p>
            <a:pPr marL="742950" lvl="1" indent="-285750">
              <a:spcBef>
                <a:spcPts val="600"/>
              </a:spcBef>
              <a:buFont typeface="Wingdings" panose="05000000000000000000" pitchFamily="2" charset="2"/>
              <a:buChar char="Ø"/>
              <a:tabLst>
                <a:tab pos="180975" algn="l"/>
              </a:tabLst>
            </a:pPr>
            <a:r>
              <a:rPr lang="en-US" dirty="0"/>
              <a:t>More than 25 partners (FOs, NGOs, Research, Networks, </a:t>
            </a:r>
            <a:r>
              <a:rPr lang="en-US" dirty="0" err="1"/>
              <a:t>etc</a:t>
            </a:r>
            <a:r>
              <a:rPr lang="en-US" dirty="0"/>
              <a:t>…)</a:t>
            </a:r>
            <a:endParaRPr lang="fr-FR" dirty="0"/>
          </a:p>
          <a:p>
            <a:pPr marL="180975" indent="-180975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180975" algn="l"/>
              </a:tabLst>
            </a:pPr>
            <a:endParaRPr lang="fr-FR" sz="1200" dirty="0"/>
          </a:p>
          <a:p>
            <a:pPr marL="180975" indent="-180975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180975" algn="l"/>
              </a:tabLst>
            </a:pPr>
            <a:endParaRPr lang="en-US" dirty="0"/>
          </a:p>
          <a:p>
            <a:pPr marL="180975" indent="-180975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180975" algn="l"/>
              </a:tabLst>
            </a:pPr>
            <a:endParaRPr lang="en-US" dirty="0"/>
          </a:p>
          <a:p>
            <a:pPr marL="180975" indent="-180975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180975" algn="l"/>
              </a:tabLst>
            </a:pPr>
            <a:endParaRPr lang="fr-FR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5061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52E08423-49AC-D826-8254-A63D51211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Bilan des formation Guide </a:t>
            </a:r>
            <a:r>
              <a:rPr lang="fr-FR" dirty="0" err="1"/>
              <a:t>AlterpestiMed</a:t>
            </a:r>
            <a:r>
              <a:rPr lang="fr-FR" dirty="0"/>
              <a:t>- 2021 - 2023</a:t>
            </a:r>
            <a:endParaRPr lang="fr-FR" spc="-20" dirty="0"/>
          </a:p>
          <a:p>
            <a:endParaRPr lang="fr-FR" dirty="0"/>
          </a:p>
        </p:txBody>
      </p:sp>
      <p:sp>
        <p:nvSpPr>
          <p:cNvPr id="10" name="object 7">
            <a:extLst>
              <a:ext uri="{FF2B5EF4-FFF2-40B4-BE49-F238E27FC236}">
                <a16:creationId xmlns:a16="http://schemas.microsoft.com/office/drawing/2014/main" id="{935F4C02-B3F5-F420-E7A2-FAD24B727667}"/>
              </a:ext>
            </a:extLst>
          </p:cNvPr>
          <p:cNvSpPr txBox="1">
            <a:spLocks/>
          </p:cNvSpPr>
          <p:nvPr/>
        </p:nvSpPr>
        <p:spPr>
          <a:xfrm>
            <a:off x="329890" y="212719"/>
            <a:ext cx="8345010" cy="1079884"/>
          </a:xfrm>
          <a:prstGeom prst="rect">
            <a:avLst/>
          </a:prstGeom>
        </p:spPr>
        <p:txBody>
          <a:bodyPr vert="horz" wrap="square" lIns="0" tIns="108000" rIns="0" bIns="108000" rtlCol="0" anchor="ctr" anchorCtr="0">
            <a:spAutoFit/>
          </a:bodyPr>
          <a:lstStyle>
            <a:lvl1pPr marL="0" algn="l" defTabSz="914400" rtl="0" eaLnBrk="1" latinLnBrk="0" hangingPunct="1">
              <a:lnSpc>
                <a:spcPts val="3950"/>
              </a:lnSpc>
              <a:spcBef>
                <a:spcPts val="0"/>
              </a:spcBef>
              <a:buNone/>
              <a:defRPr sz="4400" kern="1200">
                <a:solidFill>
                  <a:srgbClr val="005848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lnSpc>
                <a:spcPct val="100000"/>
              </a:lnSpc>
            </a:pPr>
            <a:r>
              <a:rPr lang="fr-FR" sz="2800" dirty="0">
                <a:solidFill>
                  <a:schemeClr val="bg1"/>
                </a:solidFill>
                <a:latin typeface="Geomanist Bold" panose="02000503000000020004" pitchFamily="2" charset="77"/>
                <a:ea typeface="+mn-ea"/>
                <a:cs typeface="+mn-cs"/>
              </a:rPr>
              <a:t>Training &amp; expériences sharing in 7 countries</a:t>
            </a:r>
          </a:p>
          <a:p>
            <a:pPr marL="12700" algn="ctr">
              <a:lnSpc>
                <a:spcPct val="100000"/>
              </a:lnSpc>
            </a:pPr>
            <a:r>
              <a:rPr lang="fr-FR" sz="2800" dirty="0">
                <a:solidFill>
                  <a:schemeClr val="bg1"/>
                </a:solidFill>
                <a:latin typeface="Geomanist Bold" panose="02000503000000020004" pitchFamily="2" charset="77"/>
                <a:ea typeface="+mn-ea"/>
                <a:cs typeface="+mn-cs"/>
              </a:rPr>
              <a:t>(2021 -2024)</a:t>
            </a:r>
          </a:p>
        </p:txBody>
      </p:sp>
      <p:pic>
        <p:nvPicPr>
          <p:cNvPr id="1026" name="Picture 2" descr="Vecteur gratuit illustration de l'icône globale">
            <a:extLst>
              <a:ext uri="{FF2B5EF4-FFF2-40B4-BE49-F238E27FC236}">
                <a16:creationId xmlns:a16="http://schemas.microsoft.com/office/drawing/2014/main" id="{8B8AB6F1-89DC-E677-EF0E-E5E5A8ADF6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22" y="1456223"/>
            <a:ext cx="8345010" cy="5012339"/>
          </a:xfrm>
          <a:prstGeom prst="rect">
            <a:avLst/>
          </a:prstGeom>
          <a:noFill/>
          <a:ln>
            <a:solidFill>
              <a:srgbClr val="009F4D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Ellipse 10">
            <a:extLst>
              <a:ext uri="{FF2B5EF4-FFF2-40B4-BE49-F238E27FC236}">
                <a16:creationId xmlns:a16="http://schemas.microsoft.com/office/drawing/2014/main" id="{194A931F-2DBB-EF0F-9723-2D24A72DFE3E}"/>
              </a:ext>
            </a:extLst>
          </p:cNvPr>
          <p:cNvSpPr/>
          <p:nvPr/>
        </p:nvSpPr>
        <p:spPr>
          <a:xfrm>
            <a:off x="3701988" y="3781887"/>
            <a:ext cx="870012" cy="745725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lèche : bas 12">
            <a:extLst>
              <a:ext uri="{FF2B5EF4-FFF2-40B4-BE49-F238E27FC236}">
                <a16:creationId xmlns:a16="http://schemas.microsoft.com/office/drawing/2014/main" id="{AD98CCB3-B526-9D43-A9CF-52BC8576F969}"/>
              </a:ext>
            </a:extLst>
          </p:cNvPr>
          <p:cNvSpPr/>
          <p:nvPr/>
        </p:nvSpPr>
        <p:spPr>
          <a:xfrm rot="5400000">
            <a:off x="2326239" y="4200667"/>
            <a:ext cx="120424" cy="726566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lèche : bas 13">
            <a:extLst>
              <a:ext uri="{FF2B5EF4-FFF2-40B4-BE49-F238E27FC236}">
                <a16:creationId xmlns:a16="http://schemas.microsoft.com/office/drawing/2014/main" id="{CD74D79B-60D3-1DAD-FB4B-38931ACCD503}"/>
              </a:ext>
            </a:extLst>
          </p:cNvPr>
          <p:cNvSpPr/>
          <p:nvPr/>
        </p:nvSpPr>
        <p:spPr>
          <a:xfrm>
            <a:off x="4083196" y="4563950"/>
            <a:ext cx="145579" cy="1079475"/>
          </a:xfrm>
          <a:prstGeom prst="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lèche : bas 14">
            <a:extLst>
              <a:ext uri="{FF2B5EF4-FFF2-40B4-BE49-F238E27FC236}">
                <a16:creationId xmlns:a16="http://schemas.microsoft.com/office/drawing/2014/main" id="{972EDB5F-7347-DB60-F630-9CF15E42581D}"/>
              </a:ext>
            </a:extLst>
          </p:cNvPr>
          <p:cNvSpPr/>
          <p:nvPr/>
        </p:nvSpPr>
        <p:spPr>
          <a:xfrm rot="18289694" flipH="1">
            <a:off x="5351647" y="3946203"/>
            <a:ext cx="258264" cy="2083534"/>
          </a:xfrm>
          <a:prstGeom prst="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D74134C-E698-1A24-087A-BA211FC6D8CB}"/>
              </a:ext>
            </a:extLst>
          </p:cNvPr>
          <p:cNvSpPr/>
          <p:nvPr/>
        </p:nvSpPr>
        <p:spPr>
          <a:xfrm>
            <a:off x="35775" y="5701878"/>
            <a:ext cx="2583402" cy="1116929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1600" b="1" u="sng" dirty="0">
                <a:solidFill>
                  <a:schemeClr val="tx1"/>
                </a:solidFill>
              </a:rPr>
              <a:t>MALI </a:t>
            </a:r>
          </a:p>
          <a:p>
            <a:r>
              <a:rPr lang="fr-FR" sz="1100" b="1" dirty="0">
                <a:solidFill>
                  <a:schemeClr val="tx1"/>
                </a:solidFill>
              </a:rPr>
              <a:t>- Octobre 2021</a:t>
            </a:r>
          </a:p>
          <a:p>
            <a:r>
              <a:rPr lang="fr-FR" sz="1100" b="1" dirty="0">
                <a:solidFill>
                  <a:schemeClr val="tx1"/>
                </a:solidFill>
              </a:rPr>
              <a:t>- Financement Projet FAIR SAHEL</a:t>
            </a:r>
          </a:p>
          <a:p>
            <a:r>
              <a:rPr lang="fr-FR" sz="1100" b="1" dirty="0">
                <a:solidFill>
                  <a:schemeClr val="tx1"/>
                </a:solidFill>
              </a:rPr>
              <a:t>- 32 formés (9 femmes) dont 2/3 de chercheurs et Responsables paysans</a:t>
            </a:r>
          </a:p>
          <a:p>
            <a:r>
              <a:rPr lang="fr-FR" sz="1100" b="1" dirty="0">
                <a:solidFill>
                  <a:schemeClr val="tx1"/>
                </a:solidFill>
              </a:rPr>
              <a:t>- Modules 1 à 4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FE127DE-C885-FFF0-FB09-E4382DD2822A}"/>
              </a:ext>
            </a:extLst>
          </p:cNvPr>
          <p:cNvSpPr/>
          <p:nvPr/>
        </p:nvSpPr>
        <p:spPr>
          <a:xfrm>
            <a:off x="6229430" y="5697619"/>
            <a:ext cx="2583402" cy="1125446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1600" b="1" u="sng" dirty="0">
                <a:solidFill>
                  <a:schemeClr val="tx1"/>
                </a:solidFill>
              </a:rPr>
              <a:t>SENEGAL </a:t>
            </a:r>
          </a:p>
          <a:p>
            <a:r>
              <a:rPr lang="fr-FR" sz="1200" b="1" dirty="0">
                <a:solidFill>
                  <a:schemeClr val="tx1"/>
                </a:solidFill>
              </a:rPr>
              <a:t>- Février 2022</a:t>
            </a:r>
          </a:p>
          <a:p>
            <a:r>
              <a:rPr lang="fr-FR" sz="1200" b="1" dirty="0">
                <a:solidFill>
                  <a:schemeClr val="tx1"/>
                </a:solidFill>
              </a:rPr>
              <a:t>- Financement Projet THIELLAL</a:t>
            </a:r>
          </a:p>
          <a:p>
            <a:r>
              <a:rPr lang="fr-FR" sz="1200" b="1" dirty="0">
                <a:solidFill>
                  <a:schemeClr val="tx1"/>
                </a:solidFill>
              </a:rPr>
              <a:t>- 39 formés : majorité AVSF   </a:t>
            </a:r>
          </a:p>
          <a:p>
            <a:r>
              <a:rPr lang="fr-FR" sz="1200" b="1" dirty="0">
                <a:solidFill>
                  <a:schemeClr val="tx1"/>
                </a:solidFill>
              </a:rPr>
              <a:t>- Modules 1 à 5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AE74726-E9C9-CBE7-A910-B0297F7CAE91}"/>
              </a:ext>
            </a:extLst>
          </p:cNvPr>
          <p:cNvSpPr/>
          <p:nvPr/>
        </p:nvSpPr>
        <p:spPr>
          <a:xfrm>
            <a:off x="6348845" y="1543061"/>
            <a:ext cx="2689453" cy="3398169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1600" b="1" u="sng" dirty="0">
                <a:solidFill>
                  <a:schemeClr val="accent6">
                    <a:lumMod val="50000"/>
                  </a:schemeClr>
                </a:solidFill>
              </a:rPr>
              <a:t>MADAGASCAR</a:t>
            </a:r>
          </a:p>
          <a:p>
            <a:r>
              <a:rPr lang="fr-FR" sz="1200" b="1" u="sng" dirty="0">
                <a:solidFill>
                  <a:schemeClr val="accent6">
                    <a:lumMod val="50000"/>
                  </a:schemeClr>
                </a:solidFill>
              </a:rPr>
              <a:t>SANUVA  </a:t>
            </a:r>
          </a:p>
          <a:p>
            <a:r>
              <a:rPr lang="fr-FR" sz="1100" b="1" dirty="0">
                <a:solidFill>
                  <a:schemeClr val="accent6">
                    <a:lumMod val="50000"/>
                  </a:schemeClr>
                </a:solidFill>
              </a:rPr>
              <a:t>- Octobre 2022</a:t>
            </a:r>
          </a:p>
          <a:p>
            <a:r>
              <a:rPr lang="fr-FR" sz="1100" b="1" dirty="0">
                <a:solidFill>
                  <a:schemeClr val="accent6">
                    <a:lumMod val="50000"/>
                  </a:schemeClr>
                </a:solidFill>
              </a:rPr>
              <a:t>- Financement: 1/2 Projet SANUVA, ½ AVSF CPP (ARC) + GIZ (billet Valentin) </a:t>
            </a:r>
          </a:p>
          <a:p>
            <a:r>
              <a:rPr lang="fr-FR" sz="1100" b="1" dirty="0">
                <a:solidFill>
                  <a:schemeClr val="accent6">
                    <a:lumMod val="50000"/>
                  </a:schemeClr>
                </a:solidFill>
              </a:rPr>
              <a:t>- 30 personnes, majoritairement équipes projet + quelques institutionnels et 1 Cirad, pas d’OP </a:t>
            </a:r>
          </a:p>
          <a:p>
            <a:r>
              <a:rPr lang="fr-FR" sz="1100" b="1" dirty="0">
                <a:solidFill>
                  <a:schemeClr val="accent6">
                    <a:lumMod val="50000"/>
                  </a:schemeClr>
                </a:solidFill>
              </a:rPr>
              <a:t>- Modules 1 à 5 </a:t>
            </a:r>
          </a:p>
          <a:p>
            <a:endParaRPr lang="fr-FR" sz="1100" dirty="0">
              <a:solidFill>
                <a:schemeClr val="accent1"/>
              </a:solidFill>
            </a:endParaRPr>
          </a:p>
          <a:p>
            <a:r>
              <a:rPr lang="fr-FR" sz="1200" b="1" u="sng" dirty="0">
                <a:solidFill>
                  <a:schemeClr val="tx1"/>
                </a:solidFill>
              </a:rPr>
              <a:t>PROSOL GIZ </a:t>
            </a:r>
          </a:p>
          <a:p>
            <a:r>
              <a:rPr lang="fr-FR" sz="1100" dirty="0">
                <a:solidFill>
                  <a:schemeClr val="tx1"/>
                </a:solidFill>
              </a:rPr>
              <a:t>- Novembre 2022 et Mai 2023</a:t>
            </a:r>
          </a:p>
          <a:p>
            <a:r>
              <a:rPr lang="fr-FR" sz="1100" dirty="0">
                <a:solidFill>
                  <a:schemeClr val="tx1"/>
                </a:solidFill>
              </a:rPr>
              <a:t>- Financement GIZ </a:t>
            </a:r>
            <a:r>
              <a:rPr lang="fr-FR" sz="1100" dirty="0" err="1">
                <a:solidFill>
                  <a:schemeClr val="tx1"/>
                </a:solidFill>
              </a:rPr>
              <a:t>ProSol</a:t>
            </a:r>
            <a:r>
              <a:rPr lang="fr-FR" sz="1100" dirty="0">
                <a:solidFill>
                  <a:schemeClr val="tx1"/>
                </a:solidFill>
              </a:rPr>
              <a:t> </a:t>
            </a:r>
          </a:p>
          <a:p>
            <a:r>
              <a:rPr lang="fr-FR" sz="1100" dirty="0">
                <a:solidFill>
                  <a:schemeClr val="tx1"/>
                </a:solidFill>
              </a:rPr>
              <a:t>- 2022 : Equipe Eco </a:t>
            </a:r>
            <a:r>
              <a:rPr lang="fr-FR" sz="1100" dirty="0" err="1">
                <a:solidFill>
                  <a:schemeClr val="tx1"/>
                </a:solidFill>
              </a:rPr>
              <a:t>concult</a:t>
            </a:r>
            <a:r>
              <a:rPr lang="fr-FR" sz="1100" dirty="0">
                <a:solidFill>
                  <a:schemeClr val="tx1"/>
                </a:solidFill>
              </a:rPr>
              <a:t> gérant le </a:t>
            </a:r>
            <a:r>
              <a:rPr lang="fr-FR" sz="1100" dirty="0" err="1">
                <a:solidFill>
                  <a:schemeClr val="tx1"/>
                </a:solidFill>
              </a:rPr>
              <a:t>prosol</a:t>
            </a:r>
            <a:r>
              <a:rPr lang="fr-FR" sz="1100" dirty="0">
                <a:solidFill>
                  <a:schemeClr val="tx1"/>
                </a:solidFill>
              </a:rPr>
              <a:t>, institutionnels, qqs chercheurs</a:t>
            </a:r>
          </a:p>
          <a:p>
            <a:r>
              <a:rPr lang="fr-FR" sz="1100" dirty="0">
                <a:solidFill>
                  <a:schemeClr val="tx1"/>
                </a:solidFill>
              </a:rPr>
              <a:t>- 2023 :  30 personnes de 4 ONG partenaires de </a:t>
            </a:r>
            <a:r>
              <a:rPr lang="fr-FR" sz="1100" dirty="0" err="1">
                <a:solidFill>
                  <a:schemeClr val="tx1"/>
                </a:solidFill>
              </a:rPr>
              <a:t>ProSol</a:t>
            </a:r>
            <a:endParaRPr lang="fr-FR" sz="1100" dirty="0">
              <a:solidFill>
                <a:schemeClr val="tx1"/>
              </a:solidFill>
            </a:endParaRPr>
          </a:p>
          <a:p>
            <a:r>
              <a:rPr lang="fr-FR" sz="1100" dirty="0">
                <a:solidFill>
                  <a:schemeClr val="tx1"/>
                </a:solidFill>
              </a:rPr>
              <a:t>- appuis généraux en Agroécologie et réduction usage des pesticides </a:t>
            </a:r>
            <a:endParaRPr lang="fr-FR" sz="1050" dirty="0">
              <a:solidFill>
                <a:schemeClr val="tx1"/>
              </a:solidFill>
            </a:endParaRPr>
          </a:p>
        </p:txBody>
      </p:sp>
      <p:sp>
        <p:nvSpPr>
          <p:cNvPr id="19" name="Flèche : bas 18">
            <a:extLst>
              <a:ext uri="{FF2B5EF4-FFF2-40B4-BE49-F238E27FC236}">
                <a16:creationId xmlns:a16="http://schemas.microsoft.com/office/drawing/2014/main" id="{93354E6F-12FA-E7BB-D3A6-D060F6FA9789}"/>
              </a:ext>
            </a:extLst>
          </p:cNvPr>
          <p:cNvSpPr/>
          <p:nvPr/>
        </p:nvSpPr>
        <p:spPr>
          <a:xfrm rot="14287996">
            <a:off x="5762713" y="3962366"/>
            <a:ext cx="165227" cy="1112345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BAE436B-BAE2-BC0E-8BA5-421C685EDC0D}"/>
              </a:ext>
            </a:extLst>
          </p:cNvPr>
          <p:cNvSpPr/>
          <p:nvPr/>
        </p:nvSpPr>
        <p:spPr>
          <a:xfrm>
            <a:off x="3210694" y="5692248"/>
            <a:ext cx="2583402" cy="1116929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1600" b="1" u="sng" dirty="0">
                <a:solidFill>
                  <a:schemeClr val="tx1"/>
                </a:solidFill>
              </a:rPr>
              <a:t>COTE D’IVOIRE</a:t>
            </a:r>
          </a:p>
          <a:p>
            <a:r>
              <a:rPr lang="fr-FR" sz="1100" b="1" dirty="0">
                <a:solidFill>
                  <a:schemeClr val="tx1"/>
                </a:solidFill>
              </a:rPr>
              <a:t>- Octobre 2021</a:t>
            </a:r>
          </a:p>
          <a:p>
            <a:r>
              <a:rPr lang="fr-FR" sz="1100" b="1" dirty="0">
                <a:solidFill>
                  <a:schemeClr val="tx1"/>
                </a:solidFill>
              </a:rPr>
              <a:t>- Financement AVSF RCI et AFD CPP</a:t>
            </a:r>
          </a:p>
          <a:p>
            <a:r>
              <a:rPr lang="fr-FR" sz="1100" b="1" dirty="0">
                <a:solidFill>
                  <a:schemeClr val="tx1"/>
                </a:solidFill>
              </a:rPr>
              <a:t>- 25 formés dont 80% partenaires et OP  </a:t>
            </a:r>
          </a:p>
          <a:p>
            <a:r>
              <a:rPr lang="fr-FR" sz="1100" b="1" dirty="0">
                <a:solidFill>
                  <a:schemeClr val="tx1"/>
                </a:solidFill>
              </a:rPr>
              <a:t>- Modules 1 à 4 </a:t>
            </a:r>
          </a:p>
        </p:txBody>
      </p:sp>
      <p:sp>
        <p:nvSpPr>
          <p:cNvPr id="21" name="Flèche : bas 20">
            <a:extLst>
              <a:ext uri="{FF2B5EF4-FFF2-40B4-BE49-F238E27FC236}">
                <a16:creationId xmlns:a16="http://schemas.microsoft.com/office/drawing/2014/main" id="{D5D7A7CD-1947-D5FB-25D3-FF3D9E6BA5B0}"/>
              </a:ext>
            </a:extLst>
          </p:cNvPr>
          <p:cNvSpPr/>
          <p:nvPr/>
        </p:nvSpPr>
        <p:spPr>
          <a:xfrm rot="8579039">
            <a:off x="3386479" y="2842465"/>
            <a:ext cx="145579" cy="1079475"/>
          </a:xfrm>
          <a:prstGeom prst="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61FD729-790D-B1AD-C75A-461FE04D3A5F}"/>
              </a:ext>
            </a:extLst>
          </p:cNvPr>
          <p:cNvSpPr/>
          <p:nvPr/>
        </p:nvSpPr>
        <p:spPr>
          <a:xfrm>
            <a:off x="329890" y="1467140"/>
            <a:ext cx="3129379" cy="1296947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1600" b="1" u="sng" dirty="0">
                <a:solidFill>
                  <a:schemeClr val="tx1"/>
                </a:solidFill>
              </a:rPr>
              <a:t>GUINEE CONAKRY</a:t>
            </a:r>
          </a:p>
          <a:p>
            <a:r>
              <a:rPr lang="fr-FR" sz="1200" dirty="0">
                <a:solidFill>
                  <a:schemeClr val="tx1"/>
                </a:solidFill>
              </a:rPr>
              <a:t>- Septembre 2023</a:t>
            </a:r>
          </a:p>
          <a:p>
            <a:r>
              <a:rPr lang="fr-FR" sz="1200" dirty="0">
                <a:solidFill>
                  <a:schemeClr val="tx1"/>
                </a:solidFill>
              </a:rPr>
              <a:t>- Financement IRAM CCFD FPFD </a:t>
            </a:r>
          </a:p>
          <a:p>
            <a:r>
              <a:rPr lang="fr-FR" sz="1200" dirty="0">
                <a:solidFill>
                  <a:schemeClr val="tx1"/>
                </a:solidFill>
              </a:rPr>
              <a:t>-  40 responsables paysans, 30 techniciens   </a:t>
            </a:r>
          </a:p>
          <a:p>
            <a:r>
              <a:rPr lang="fr-FR" sz="1200" dirty="0">
                <a:solidFill>
                  <a:schemeClr val="tx1"/>
                </a:solidFill>
              </a:rPr>
              <a:t>- formation et sensibilisation d’après résultats d’enquête IRAM , conception de documents de vulgarisation  - Modules 1, 2 et 3</a:t>
            </a:r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C32447FB-FE4D-C1ED-A323-45B996089620}"/>
              </a:ext>
            </a:extLst>
          </p:cNvPr>
          <p:cNvSpPr/>
          <p:nvPr/>
        </p:nvSpPr>
        <p:spPr>
          <a:xfrm>
            <a:off x="3942372" y="3090047"/>
            <a:ext cx="629628" cy="532042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noFill/>
            </a:endParaRPr>
          </a:p>
        </p:txBody>
      </p:sp>
      <p:sp>
        <p:nvSpPr>
          <p:cNvPr id="24" name="Flèche : bas 23">
            <a:extLst>
              <a:ext uri="{FF2B5EF4-FFF2-40B4-BE49-F238E27FC236}">
                <a16:creationId xmlns:a16="http://schemas.microsoft.com/office/drawing/2014/main" id="{2C946F36-1C7B-33C6-FEE7-7F7E60F0DE8D}"/>
              </a:ext>
            </a:extLst>
          </p:cNvPr>
          <p:cNvSpPr/>
          <p:nvPr/>
        </p:nvSpPr>
        <p:spPr>
          <a:xfrm rot="10800000" flipH="1">
            <a:off x="4174172" y="2617250"/>
            <a:ext cx="149253" cy="412371"/>
          </a:xfrm>
          <a:prstGeom prst="downArrow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B99C177-90B5-C585-E693-D1CC230D4ACC}"/>
              </a:ext>
            </a:extLst>
          </p:cNvPr>
          <p:cNvSpPr/>
          <p:nvPr/>
        </p:nvSpPr>
        <p:spPr>
          <a:xfrm>
            <a:off x="3531972" y="1478234"/>
            <a:ext cx="2768767" cy="116932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1600" b="1" u="sng" dirty="0">
                <a:solidFill>
                  <a:schemeClr val="accent1">
                    <a:lumMod val="50000"/>
                  </a:schemeClr>
                </a:solidFill>
              </a:rPr>
              <a:t>FRANCE </a:t>
            </a:r>
          </a:p>
          <a:p>
            <a:r>
              <a:rPr lang="fr-FR" sz="1100" dirty="0">
                <a:solidFill>
                  <a:schemeClr val="accent1">
                    <a:lumMod val="50000"/>
                  </a:schemeClr>
                </a:solidFill>
              </a:rPr>
              <a:t>- </a:t>
            </a:r>
            <a:r>
              <a:rPr lang="fr-FR" sz="1100" b="1" dirty="0">
                <a:solidFill>
                  <a:schemeClr val="accent1">
                    <a:lumMod val="50000"/>
                  </a:schemeClr>
                </a:solidFill>
              </a:rPr>
              <a:t>Septembre 2022</a:t>
            </a:r>
          </a:p>
          <a:p>
            <a:r>
              <a:rPr lang="fr-FR" sz="1100" b="1" dirty="0">
                <a:solidFill>
                  <a:schemeClr val="accent1">
                    <a:lumMod val="50000"/>
                  </a:schemeClr>
                </a:solidFill>
              </a:rPr>
              <a:t>- Financement majoritairement GRET </a:t>
            </a:r>
          </a:p>
          <a:p>
            <a:r>
              <a:rPr lang="fr-FR" sz="1100" b="1" dirty="0">
                <a:solidFill>
                  <a:schemeClr val="accent1">
                    <a:lumMod val="50000"/>
                  </a:schemeClr>
                </a:solidFill>
              </a:rPr>
              <a:t>-  22 formés, 15 GRET (10 de terrain) , 5 GTALTPM (2 salariés AVSF) , 1 IRAM</a:t>
            </a:r>
          </a:p>
          <a:p>
            <a:r>
              <a:rPr lang="fr-FR" sz="1100" b="1" dirty="0">
                <a:solidFill>
                  <a:schemeClr val="accent1">
                    <a:lumMod val="50000"/>
                  </a:schemeClr>
                </a:solidFill>
              </a:rPr>
              <a:t>- Modules 1 à 6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F276883-66C9-1C69-B677-C4683ABE2092}"/>
              </a:ext>
            </a:extLst>
          </p:cNvPr>
          <p:cNvSpPr/>
          <p:nvPr/>
        </p:nvSpPr>
        <p:spPr>
          <a:xfrm>
            <a:off x="35776" y="3429001"/>
            <a:ext cx="1937474" cy="1453329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1600" b="1" u="sng" dirty="0">
                <a:solidFill>
                  <a:schemeClr val="accent6">
                    <a:lumMod val="50000"/>
                  </a:schemeClr>
                </a:solidFill>
              </a:rPr>
              <a:t>EQUATEUR  </a:t>
            </a:r>
          </a:p>
          <a:p>
            <a:r>
              <a:rPr lang="fr-FR" sz="1100" dirty="0">
                <a:solidFill>
                  <a:schemeClr val="accent6">
                    <a:lumMod val="50000"/>
                  </a:schemeClr>
                </a:solidFill>
              </a:rPr>
              <a:t>- </a:t>
            </a:r>
            <a:r>
              <a:rPr lang="fr-FR" sz="1100" b="1" dirty="0">
                <a:solidFill>
                  <a:schemeClr val="accent6">
                    <a:lumMod val="50000"/>
                  </a:schemeClr>
                </a:solidFill>
              </a:rPr>
              <a:t>Octobre 2023</a:t>
            </a:r>
          </a:p>
          <a:p>
            <a:r>
              <a:rPr lang="fr-FR" sz="1100" b="1" dirty="0">
                <a:solidFill>
                  <a:schemeClr val="accent6">
                    <a:lumMod val="50000"/>
                  </a:schemeClr>
                </a:solidFill>
              </a:rPr>
              <a:t>- Financement AVSF CPP </a:t>
            </a:r>
          </a:p>
          <a:p>
            <a:r>
              <a:rPr lang="fr-FR" sz="1100" b="1" dirty="0">
                <a:solidFill>
                  <a:schemeClr val="accent6">
                    <a:lumMod val="50000"/>
                  </a:schemeClr>
                </a:solidFill>
              </a:rPr>
              <a:t>- 32/35 formés , qqs paysans, agros , vetos, 3 péruviens, 4 colombiens</a:t>
            </a:r>
          </a:p>
          <a:p>
            <a:r>
              <a:rPr lang="fr-FR" sz="1100" b="1" dirty="0">
                <a:solidFill>
                  <a:schemeClr val="accent6">
                    <a:lumMod val="50000"/>
                  </a:schemeClr>
                </a:solidFill>
              </a:rPr>
              <a:t>- Modules 1 à 6 (sauf 4) </a:t>
            </a:r>
          </a:p>
        </p:txBody>
      </p:sp>
      <p:sp>
        <p:nvSpPr>
          <p:cNvPr id="27" name="Flèche : bas 26">
            <a:extLst>
              <a:ext uri="{FF2B5EF4-FFF2-40B4-BE49-F238E27FC236}">
                <a16:creationId xmlns:a16="http://schemas.microsoft.com/office/drawing/2014/main" id="{86825031-ED18-BDD9-5F00-16DF70B25355}"/>
              </a:ext>
            </a:extLst>
          </p:cNvPr>
          <p:cNvSpPr/>
          <p:nvPr/>
        </p:nvSpPr>
        <p:spPr>
          <a:xfrm rot="3105425">
            <a:off x="3020372" y="4194794"/>
            <a:ext cx="132028" cy="1763627"/>
          </a:xfrm>
          <a:prstGeom prst="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78342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7">
            <a:extLst>
              <a:ext uri="{FF2B5EF4-FFF2-40B4-BE49-F238E27FC236}">
                <a16:creationId xmlns:a16="http://schemas.microsoft.com/office/drawing/2014/main" id="{935F4C02-B3F5-F420-E7A2-FAD24B727667}"/>
              </a:ext>
            </a:extLst>
          </p:cNvPr>
          <p:cNvSpPr txBox="1">
            <a:spLocks/>
          </p:cNvSpPr>
          <p:nvPr/>
        </p:nvSpPr>
        <p:spPr>
          <a:xfrm>
            <a:off x="95250" y="386402"/>
            <a:ext cx="9048750" cy="591801"/>
          </a:xfrm>
          <a:prstGeom prst="rect">
            <a:avLst/>
          </a:prstGeom>
        </p:spPr>
        <p:txBody>
          <a:bodyPr vert="horz" wrap="square" lIns="0" tIns="108000" rIns="0" bIns="108000" rtlCol="0" anchor="ctr" anchorCtr="0">
            <a:spAutoFit/>
          </a:bodyPr>
          <a:lstStyle>
            <a:lvl1pPr marL="0" algn="l" defTabSz="914400" rtl="0" eaLnBrk="1" latinLnBrk="0" hangingPunct="1">
              <a:lnSpc>
                <a:spcPts val="3950"/>
              </a:lnSpc>
              <a:spcBef>
                <a:spcPts val="0"/>
              </a:spcBef>
              <a:buNone/>
              <a:defRPr sz="4400" kern="1200">
                <a:solidFill>
                  <a:srgbClr val="005848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lnSpc>
                <a:spcPts val="2900"/>
              </a:lnSpc>
              <a:spcBef>
                <a:spcPts val="600"/>
              </a:spcBef>
            </a:pPr>
            <a:r>
              <a:rPr lang="fr-FR" sz="2800" b="1" dirty="0">
                <a:solidFill>
                  <a:schemeClr val="bg1"/>
                </a:solidFill>
                <a:latin typeface="+mn-lt"/>
              </a:rPr>
              <a:t>Perspectives</a:t>
            </a:r>
            <a:endParaRPr lang="fr-FR" sz="2400" b="1" spc="-1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1F28CBC-2110-6556-01C6-45F1D9A04BF3}"/>
              </a:ext>
            </a:extLst>
          </p:cNvPr>
          <p:cNvSpPr txBox="1"/>
          <p:nvPr/>
        </p:nvSpPr>
        <p:spPr>
          <a:xfrm>
            <a:off x="370485" y="1732530"/>
            <a:ext cx="849828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180975" algn="l"/>
              </a:tabLst>
            </a:pPr>
            <a:r>
              <a:rPr lang="en-US" b="1" dirty="0"/>
              <a:t>Identify and strengthen the skills of key people on the </a:t>
            </a:r>
            <a:r>
              <a:rPr lang="en-US" b="1" dirty="0" err="1"/>
              <a:t>Alterpestimed</a:t>
            </a:r>
            <a:r>
              <a:rPr lang="en-US" b="1" dirty="0"/>
              <a:t> theme in the countries or major regions of cooperation</a:t>
            </a:r>
            <a:endParaRPr lang="fr-FR" b="1" dirty="0"/>
          </a:p>
          <a:p>
            <a:pPr marL="180975" indent="-180975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180975" algn="l"/>
              </a:tabLst>
            </a:pPr>
            <a:r>
              <a:rPr lang="en-US" b="1" dirty="0"/>
              <a:t>Multiply the training effort by relying on these key people</a:t>
            </a:r>
            <a:r>
              <a:rPr lang="fr-FR" b="1" dirty="0"/>
              <a:t> :</a:t>
            </a:r>
          </a:p>
          <a:p>
            <a:pPr marL="539750" lvl="1" indent="-285750">
              <a:spcBef>
                <a:spcPts val="1200"/>
              </a:spcBef>
              <a:buFont typeface="Wingdings" panose="05000000000000000000" pitchFamily="2" charset="2"/>
              <a:buChar char="Ø"/>
              <a:tabLst>
                <a:tab pos="180975" algn="l"/>
              </a:tabLst>
            </a:pPr>
            <a:r>
              <a:rPr lang="en-US" dirty="0"/>
              <a:t>In response to requests from partners</a:t>
            </a:r>
            <a:endParaRPr lang="fr-FR" dirty="0">
              <a:latin typeface="Calibri-Bold"/>
            </a:endParaRPr>
          </a:p>
          <a:p>
            <a:pPr marL="539750" lvl="1" indent="-285750">
              <a:spcBef>
                <a:spcPts val="1200"/>
              </a:spcBef>
              <a:buFont typeface="Wingdings" panose="05000000000000000000" pitchFamily="2" charset="2"/>
              <a:buChar char="Ø"/>
              <a:tabLst>
                <a:tab pos="180975" algn="l"/>
              </a:tabLst>
            </a:pPr>
            <a:r>
              <a:rPr lang="en-US" dirty="0"/>
              <a:t>In projects with this ‘One Health’ component in these objectives and funding for the training of trainers</a:t>
            </a:r>
            <a:endParaRPr lang="fr-FR" dirty="0">
              <a:latin typeface="Calibri-Bold"/>
            </a:endParaRPr>
          </a:p>
          <a:p>
            <a:pPr marL="180975" indent="-180975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180975" algn="l"/>
              </a:tabLst>
            </a:pPr>
            <a:r>
              <a:rPr lang="en-US" b="1" dirty="0"/>
              <a:t>Improve access and enrich the training guide, if possible in partnership with research institutes </a:t>
            </a:r>
            <a:r>
              <a:rPr lang="fr-FR" b="1" dirty="0"/>
              <a:t>:</a:t>
            </a:r>
          </a:p>
          <a:p>
            <a:pPr marL="539750" indent="-271463">
              <a:spcBef>
                <a:spcPts val="1200"/>
              </a:spcBef>
              <a:buFont typeface="Wingdings" panose="05000000000000000000" pitchFamily="2" charset="2"/>
              <a:buChar char="Ø"/>
              <a:tabLst>
                <a:tab pos="0" algn="l"/>
                <a:tab pos="180975" algn="l"/>
              </a:tabLst>
            </a:pPr>
            <a:r>
              <a:rPr lang="en-US" dirty="0"/>
              <a:t>Enrich modules with more examples and viable alternatives</a:t>
            </a:r>
          </a:p>
          <a:p>
            <a:pPr marL="539750" indent="-271463">
              <a:spcBef>
                <a:spcPts val="1200"/>
              </a:spcBef>
              <a:buFont typeface="Wingdings" panose="05000000000000000000" pitchFamily="2" charset="2"/>
              <a:buChar char="Ø"/>
              <a:tabLst>
                <a:tab pos="0" algn="l"/>
                <a:tab pos="180975" algn="l"/>
              </a:tabLst>
            </a:pPr>
            <a:r>
              <a:rPr lang="en-US" dirty="0"/>
              <a:t>Deepen agroecological alternatives (examples: preparation method, conditions of use and effectiveness of bio-products based on micro-organisms; local preparation and diffusion of parasitoids, etc.)</a:t>
            </a:r>
            <a:endParaRPr lang="fr-FR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C8C8862-8EFD-0D52-C226-DDF2F507DD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</a:rPr>
            </a:b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Roboto" panose="020000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1B9F897-B395-A321-DB65-A413C528D1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FFA30C2-1950-14BD-56DB-F1A2DD8728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D0DB4425-8B0C-4721-01CF-E46879DA8C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0755323"/>
      </p:ext>
    </p:extLst>
  </p:cSld>
  <p:clrMapOvr>
    <a:masterClrMapping/>
  </p:clrMapOvr>
</p:sld>
</file>

<file path=ppt/theme/theme1.xml><?xml version="1.0" encoding="utf-8"?>
<a:theme xmlns:a="http://schemas.openxmlformats.org/drawingml/2006/main" name="AVSF-presentation">
  <a:themeElements>
    <a:clrScheme name="Thème Office 2013 –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 2013 – 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 2013 – 2022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1" id="{CB5AC465-81A4-4B4D-8FE6-78A10F251720}" vid="{B4F9E4F2-F615-394B-A6D3-B32E273EC25E}"/>
    </a:ext>
  </a:extLst>
</a:theme>
</file>

<file path=ppt/theme/theme2.xml><?xml version="1.0" encoding="utf-8"?>
<a:theme xmlns:a="http://schemas.openxmlformats.org/drawingml/2006/main" name="Thème Office 2013 –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A3E6CA3794FAF43A1B1B2F3C9FF0252" ma:contentTypeVersion="14" ma:contentTypeDescription="Crée un document." ma:contentTypeScope="" ma:versionID="168ac6fe49f00d4cc95461653c22d64d">
  <xsd:schema xmlns:xsd="http://www.w3.org/2001/XMLSchema" xmlns:xs="http://www.w3.org/2001/XMLSchema" xmlns:p="http://schemas.microsoft.com/office/2006/metadata/properties" xmlns:ns2="f09b6fa0-22b4-47db-938f-b015a4652d4e" xmlns:ns3="b5484348-9108-425a-8368-2f497e68a38e" targetNamespace="http://schemas.microsoft.com/office/2006/metadata/properties" ma:root="true" ma:fieldsID="8f6c2df7fff0b32d9b0d2dc47ca55630" ns2:_="" ns3:_="">
    <xsd:import namespace="f09b6fa0-22b4-47db-938f-b015a4652d4e"/>
    <xsd:import namespace="b5484348-9108-425a-8368-2f497e68a38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9b6fa0-22b4-47db-938f-b015a4652d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Balises d’images" ma:readOnly="false" ma:fieldId="{5cf76f15-5ced-4ddc-b409-7134ff3c332f}" ma:taxonomyMulti="true" ma:sspId="59afb672-b4ba-4b3f-b1ed-697a383fdf6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484348-9108-425a-8368-2f497e68a38e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5abd61a5-97c0-42a7-a255-f8bbfe10cc00}" ma:internalName="TaxCatchAll" ma:showField="CatchAllData" ma:web="b5484348-9108-425a-8368-2f497e68a38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5484348-9108-425a-8368-2f497e68a38e" xsi:nil="true"/>
    <lcf76f155ced4ddcb4097134ff3c332f xmlns="f09b6fa0-22b4-47db-938f-b015a4652d4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03DE137-EA68-4DA0-8FEE-751A3D9F030E}"/>
</file>

<file path=customXml/itemProps2.xml><?xml version="1.0" encoding="utf-8"?>
<ds:datastoreItem xmlns:ds="http://schemas.openxmlformats.org/officeDocument/2006/customXml" ds:itemID="{51055EA9-7961-426D-94D9-321E73D954E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66A985A-20FD-4B24-8B71-6EBF2E249C9A}">
  <ds:schemaRefs>
    <ds:schemaRef ds:uri="http://schemas.microsoft.com/office/2006/metadata/properties"/>
    <ds:schemaRef ds:uri="http://schemas.microsoft.com/office/infopath/2007/PartnerControls"/>
    <ds:schemaRef ds:uri="b5484348-9108-425a-8368-2f497e68a38e"/>
    <ds:schemaRef ds:uri="f09b6fa0-22b4-47db-938f-b015a4652d4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AVSF-presentation</Template>
  <TotalTime>755</TotalTime>
  <Words>1003</Words>
  <Application>Microsoft Office PowerPoint</Application>
  <PresentationFormat>Affichage à l'écran (4:3)</PresentationFormat>
  <Paragraphs>131</Paragraphs>
  <Slides>8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7" baseType="lpstr">
      <vt:lpstr>Arial</vt:lpstr>
      <vt:lpstr>Calibri</vt:lpstr>
      <vt:lpstr>Calibri-Bold</vt:lpstr>
      <vt:lpstr>Geomanist Bold</vt:lpstr>
      <vt:lpstr>Geomanist Medium</vt:lpstr>
      <vt:lpstr>Geomanist-BlackItalic</vt:lpstr>
      <vt:lpstr>Roboto</vt:lpstr>
      <vt:lpstr>Wingdings</vt:lpstr>
      <vt:lpstr>AVSF-presentation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Edouard COUTURIER</dc:creator>
  <cp:lastModifiedBy>Bertrand MATHIEU</cp:lastModifiedBy>
  <cp:revision>28</cp:revision>
  <dcterms:created xsi:type="dcterms:W3CDTF">2023-01-10T17:08:28Z</dcterms:created>
  <dcterms:modified xsi:type="dcterms:W3CDTF">2026-02-04T14:31:08Z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0x010100EA3E6CA3794FAF43A1B1B2F3C9FF0252</vt:lpwstr>
  </property>
  <property fmtid="{D5CDD505-2E9C-101B-9397-08002B2CF9AE}" pid="3" name="MediaServiceImageTags">
    <vt:lpwstr/>
  </property>
</Properties>
</file>