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9"/>
  </p:notesMasterIdLst>
  <p:sldIdLst>
    <p:sldId id="256" r:id="rId5"/>
    <p:sldId id="257" r:id="rId6"/>
    <p:sldId id="258" r:id="rId7"/>
    <p:sldId id="259" r:id="rId8"/>
  </p:sldIdLst>
  <p:sldSz cx="12192000" cy="6858000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ts val="13"/>
      </a:spcBef>
      <a:spcAft>
        <a:spcPts val="13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ts val="13"/>
      </a:spcBef>
      <a:spcAft>
        <a:spcPts val="13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ts val="13"/>
      </a:spcBef>
      <a:spcAft>
        <a:spcPts val="13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ts val="13"/>
      </a:spcBef>
      <a:spcAft>
        <a:spcPts val="13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ts val="13"/>
      </a:spcBef>
      <a:spcAft>
        <a:spcPts val="13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9B63DD-AC99-49CF-A71C-333502A7F5D8}" v="1" dt="2026-02-05T12:29:31.7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940" y="52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rand MATHIEU" userId="3ad2500c-3c0e-43eb-b227-135d3a4c1d08" providerId="ADAL" clId="{03EC9F85-D77C-42CE-AB1F-EDF105C78B01}"/>
    <pc:docChg chg="modSld">
      <pc:chgData name="Bertrand MATHIEU" userId="3ad2500c-3c0e-43eb-b227-135d3a4c1d08" providerId="ADAL" clId="{03EC9F85-D77C-42CE-AB1F-EDF105C78B01}" dt="2026-02-05T12:29:31.709" v="0" actId="478"/>
      <pc:docMkLst>
        <pc:docMk/>
      </pc:docMkLst>
      <pc:sldChg chg="delSp">
        <pc:chgData name="Bertrand MATHIEU" userId="3ad2500c-3c0e-43eb-b227-135d3a4c1d08" providerId="ADAL" clId="{03EC9F85-D77C-42CE-AB1F-EDF105C78B01}" dt="2026-02-05T12:29:31.709" v="0" actId="478"/>
        <pc:sldMkLst>
          <pc:docMk/>
          <pc:sldMk cId="0" sldId="256"/>
        </pc:sldMkLst>
        <pc:spChg chg="del">
          <ac:chgData name="Bertrand MATHIEU" userId="3ad2500c-3c0e-43eb-b227-135d3a4c1d08" providerId="ADAL" clId="{03EC9F85-D77C-42CE-AB1F-EDF105C78B01}" dt="2026-02-05T12:29:31.709" v="0" actId="478"/>
          <ac:spMkLst>
            <pc:docMk/>
            <pc:sldMk cId="0" sldId="256"/>
            <ac:spMk id="3075" creationId="{0DDDF6FF-4587-497C-9328-D1F23D4E751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>
            <a:extLst>
              <a:ext uri="{FF2B5EF4-FFF2-40B4-BE49-F238E27FC236}">
                <a16:creationId xmlns:a16="http://schemas.microsoft.com/office/drawing/2014/main" id="{EE56AEA1-A9B7-4690-89C6-417B54574614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312E8317-F2B1-4C0F-82F1-F6362057E1E9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noProof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B1FB760-B282-4B43-8C6B-FB6016C6D1FF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Font typeface="Times New Roman" pitchFamily="16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E8C34EDB-A078-4153-B86C-5E67DC710ED0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buFont typeface="Times New Roman" pitchFamily="16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0F8F6487-1C24-4088-AFCA-A1E84FA301FB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buFont typeface="Times New Roman" pitchFamily="16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0D1E4D87-3CA1-4B07-A71D-39673A6201B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fld id="{EA4F097C-6A3A-43FA-A55D-8D42944007AC}" type="slidenum">
              <a:rPr lang="fr-FR" altLang="fr-FR"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>
            <a:extLst>
              <a:ext uri="{FF2B5EF4-FFF2-40B4-BE49-F238E27FC236}">
                <a16:creationId xmlns:a16="http://schemas.microsoft.com/office/drawing/2014/main" id="{66AB3BD3-4E01-46AA-B61F-35974F4CA57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/>
            <a:fld id="{77A3AA2D-6675-4077-B211-54A227E05C4E}" type="slidenum">
              <a:rPr lang="fr-FR" altLang="fr-FR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fld>
            <a:endParaRPr lang="fr-FR" altLang="fr-FR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5" name="Rectangle 1">
            <a:extLst>
              <a:ext uri="{FF2B5EF4-FFF2-40B4-BE49-F238E27FC236}">
                <a16:creationId xmlns:a16="http://schemas.microsoft.com/office/drawing/2014/main" id="{B2EB603F-B6A7-464D-9ED7-5000C4EBF768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C8A0C617-423F-405C-9D69-B7B281D9B9CF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>
            <a:extLst>
              <a:ext uri="{FF2B5EF4-FFF2-40B4-BE49-F238E27FC236}">
                <a16:creationId xmlns:a16="http://schemas.microsoft.com/office/drawing/2014/main" id="{8C2A30C2-ED98-4805-8E88-FF5FFAB39D7F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/>
            <a:fld id="{71484A0B-B321-43FC-B3FE-4D2A298DCE9D}" type="slidenum">
              <a:rPr lang="fr-FR" altLang="fr-FR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fld>
            <a:endParaRPr lang="fr-FR" altLang="fr-FR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19" name="Rectangle 1">
            <a:extLst>
              <a:ext uri="{FF2B5EF4-FFF2-40B4-BE49-F238E27FC236}">
                <a16:creationId xmlns:a16="http://schemas.microsoft.com/office/drawing/2014/main" id="{827B52FF-FDFE-4A18-9805-DC567B6C3FCE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id="{9C86F06F-D71D-4E7D-9E04-D914D6144DB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>
            <a:extLst>
              <a:ext uri="{FF2B5EF4-FFF2-40B4-BE49-F238E27FC236}">
                <a16:creationId xmlns:a16="http://schemas.microsoft.com/office/drawing/2014/main" id="{55975E9D-2696-4101-8314-40995F8DD7A2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/>
            <a:fld id="{0176C5EE-70FE-4630-84B9-3486A6E1C3BF}" type="slidenum">
              <a:rPr lang="fr-FR" altLang="fr-FR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fld>
            <a:endParaRPr lang="fr-FR" altLang="fr-FR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F1EF44DB-B3AE-4C01-AB88-7C8B6E888DD6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A3AD0079-E7B2-4138-9C25-DC1B95013F35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>
            <a:extLst>
              <a:ext uri="{FF2B5EF4-FFF2-40B4-BE49-F238E27FC236}">
                <a16:creationId xmlns:a16="http://schemas.microsoft.com/office/drawing/2014/main" id="{907D790F-FA8D-4688-A347-20AA63AE75F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/>
            <a:fld id="{0A4480CA-C76D-4D52-816A-92A9F7F41066}" type="slidenum">
              <a:rPr lang="fr-FR" altLang="fr-FR">
                <a:solidFill>
                  <a:srgbClr val="000000"/>
                </a:solidFill>
                <a:latin typeface="Times New Roman" panose="02020603050405020304" pitchFamily="18" charset="0"/>
              </a:rPr>
              <a:t>4</a:t>
            </a:fld>
            <a:endParaRPr lang="fr-FR" altLang="fr-FR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67" name="Rectangle 1">
            <a:extLst>
              <a:ext uri="{FF2B5EF4-FFF2-40B4-BE49-F238E27FC236}">
                <a16:creationId xmlns:a16="http://schemas.microsoft.com/office/drawing/2014/main" id="{9748D474-B058-40C3-ADF9-5872F4EF2C52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id="{3AE318D7-1A30-4AE3-AC08-65873402E94D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6137FB3-902F-4AF7-914F-F5E1BB9BF08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0892654-10C9-4615-9621-547781A70C0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B276AC31-F29D-4D29-83C7-7F6C1133D7E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3FA35D-81CD-4A27-8EA8-22BA82712B81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7954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7F2DC43-3EA8-4C1E-910E-F1CB1EDFD0E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05CDBAE-FB97-466A-8836-9222850D9F0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C2ED7D42-8693-417C-BC6A-1EA9115965C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9AD6FF-2188-46CD-AB65-6DEC6E8C3955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62147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1" y="1604963"/>
            <a:ext cx="2741084" cy="3975100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1604963"/>
            <a:ext cx="8026400" cy="397510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4FC6F1A-3ED4-4CA3-84D8-DBCFADBE7A8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93477D7-FE23-479A-9D69-40283293205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472F805D-6655-48DD-BC06-E93EF265BA7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94DA3F-C291-44CA-AA45-7337389B0FE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395312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1" y="2130425"/>
            <a:ext cx="10361084" cy="1468438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135345E-D055-4FCE-967D-E0320AC9FF6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3274DF4-9EF1-437C-873A-4878E06DAFA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3BDC9A-C37F-4650-8CB9-2CBFBD1EAAD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F67A1E-9272-4816-BC56-BC1638BDE02A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68501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7ACE02D-E878-4FC2-A454-3820C9885A9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FFCD0AC-56A6-46C3-BA4E-38A46ACD15F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18747B11-01A7-416C-B979-4886B06B2CC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9BB303-5E55-4324-ADF2-E84D6F95F93C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39248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9B31A94-344E-4A02-8C02-9D995C751F3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009EB15-3635-4155-96F3-FF041998B71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CEECC9DA-E02F-41F9-B88D-CEA89138DF3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EF3D09-2276-494F-A171-8306C115CDD7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16753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1" y="1604963"/>
            <a:ext cx="5382684" cy="3975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5484" y="1604963"/>
            <a:ext cx="5384800" cy="3975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4CD74F7-6781-4273-82C8-7ED581C00C6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B5FFF6C6-AAFE-4E65-838C-5001D0643BF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4B3BD71-3CF6-4D48-B3B7-4FF6BB4F37B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4FF13D-DCD5-45D5-A16E-798E9FD6725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01934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AC7907EC-A35B-464E-80AB-BE41B3A9853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3B366224-CACA-422F-B428-10E93672B555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24A351AD-6865-401E-B271-1FDC117D010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E1A1A1-22F5-4D5D-8FEA-F7671527557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69603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DC5E7B6-E26A-4929-9C6F-23FA3E66B9D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586970D-9D31-41F5-B1E9-511D977679C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1081E28-D0AC-40C0-9CA0-5E404CD1C5B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B36358-54A1-4736-95F9-DB8854A358BF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32005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6537F486-7E31-493E-B3B2-6C5FAC5E59A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E571A833-A71D-46B8-9A79-6AA1BAC596C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ADB3F98-D224-40A4-9A26-98C533228D8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4D5947-EA70-414B-B02E-B0E5C14AF131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0010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EB734E4-A200-47BE-A95D-39DE36C84E4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1ABAC7C-96A0-4ACE-8CE7-E3D9F8B41EB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4C214E0-2FB7-4B2F-AA7D-EDD3E349D08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6855B-9825-430A-9BEB-D23EE9F5D23C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5385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B1554C7-A99E-42C5-8301-FAD66ADB4FC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3890432-7E07-433F-B87D-98BDF430B3E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E1D1BAB-466F-456D-B38F-7DC9994DD90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652C60-1902-4A48-B67B-85C18C68E787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53669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1F0081FD-6E5A-4E3D-8B54-62F20C2EF5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2130425"/>
            <a:ext cx="10361084" cy="146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Cambiar el estilo del título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1DAFF280-CA1A-4F3F-9FAF-1FDA7E91DB35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609601" y="6356350"/>
            <a:ext cx="2842684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buFont typeface="Times New Roman" pitchFamily="16" charset="0"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200" smtClean="0">
                <a:solidFill>
                  <a:srgbClr val="8B8B8B"/>
                </a:solidFill>
                <a:latin typeface="+mn-lt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118BAF2-01FA-4408-A49D-9768F4350DE9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4165601" y="6356350"/>
            <a:ext cx="3858684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Times New Roman" pitchFamily="16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1357A53-1C5F-4207-A69C-CE8DB5B4B71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8737601" y="6356350"/>
            <a:ext cx="2842684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1">
              <a:lnSpc>
                <a:spcPct val="100000"/>
              </a:lnSpc>
              <a:tabLst>
                <a:tab pos="449263" algn="l"/>
                <a:tab pos="898525" algn="l"/>
                <a:tab pos="1347788" algn="l"/>
                <a:tab pos="1797050" algn="l"/>
              </a:tabLst>
              <a:defRPr sz="1200">
                <a:solidFill>
                  <a:srgbClr val="8B8B8B"/>
                </a:solidFill>
                <a:latin typeface="Calibri" panose="020F0502020204030204" pitchFamily="34" charset="0"/>
                <a:cs typeface="Segoe UI" panose="020B0502040204020203" pitchFamily="34" charset="0"/>
              </a:defRPr>
            </a:lvl1pPr>
          </a:lstStyle>
          <a:p>
            <a:fld id="{F1BE7ABD-FE97-44B6-B9F6-1610088EB7AE}" type="slidenum">
              <a:rPr lang="fr-FR" altLang="fr-FR"/>
              <a:t>‹N°›</a:t>
            </a:fld>
            <a:endParaRPr lang="fr-FR" altLang="fr-FR"/>
          </a:p>
        </p:txBody>
      </p:sp>
      <p:sp>
        <p:nvSpPr>
          <p:cNvPr id="1030" name="Rectangle 5">
            <a:extLst>
              <a:ext uri="{FF2B5EF4-FFF2-40B4-BE49-F238E27FC236}">
                <a16:creationId xmlns:a16="http://schemas.microsoft.com/office/drawing/2014/main" id="{966753F2-834C-451A-A692-D05D8301D6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1" y="1604963"/>
            <a:ext cx="10970684" cy="397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908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Haga clic para editar el formato del mapa de texto</a:t>
            </a:r>
          </a:p>
          <a:p>
            <a:pPr lvl="1"/>
            <a:r>
              <a:rPr lang="en-GB" altLang="fr-FR"/>
              <a:t>Plano del segundo nivel</a:t>
            </a:r>
          </a:p>
          <a:p>
            <a:pPr lvl="2"/>
            <a:r>
              <a:rPr lang="en-GB" altLang="fr-FR"/>
              <a:t>Plano del tercer nivel</a:t>
            </a:r>
          </a:p>
          <a:p>
            <a:pPr lvl="3"/>
            <a:r>
              <a:rPr lang="en-GB" altLang="fr-FR"/>
              <a:t>Plan de cuarto nivel</a:t>
            </a:r>
          </a:p>
          <a:p>
            <a:pPr lvl="4"/>
            <a:r>
              <a:rPr lang="en-GB" altLang="fr-FR"/>
              <a:t>Plano del quinto nivel</a:t>
            </a:r>
          </a:p>
          <a:p>
            <a:pPr lvl="4"/>
            <a:r>
              <a:rPr lang="en-GB" altLang="fr-FR"/>
              <a:t>Plan de sexto nivel</a:t>
            </a:r>
          </a:p>
          <a:p>
            <a:pPr lvl="4"/>
            <a:r>
              <a:rPr lang="en-GB" altLang="fr-FR"/>
              <a:t>Séptimo nivel del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defTabSz="449263" rtl="0" eaLnBrk="0" fontAlgn="base" hangingPunct="0">
        <a:lnSpc>
          <a:spcPct val="8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8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charset="0"/>
          <a:ea typeface="Microsoft YaHei" charset="-122"/>
        </a:defRPr>
      </a:lvl2pPr>
      <a:lvl3pPr algn="l" defTabSz="449263" rtl="0" eaLnBrk="0" fontAlgn="base" hangingPunct="0">
        <a:lnSpc>
          <a:spcPct val="8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charset="0"/>
          <a:ea typeface="Microsoft YaHei" charset="-122"/>
        </a:defRPr>
      </a:lvl3pPr>
      <a:lvl4pPr algn="l" defTabSz="449263" rtl="0" eaLnBrk="0" fontAlgn="base" hangingPunct="0">
        <a:lnSpc>
          <a:spcPct val="8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charset="0"/>
          <a:ea typeface="Microsoft YaHei" charset="-122"/>
        </a:defRPr>
      </a:lvl4pPr>
      <a:lvl5pPr algn="l" defTabSz="449263" rtl="0" eaLnBrk="0" fontAlgn="base" hangingPunct="0">
        <a:lnSpc>
          <a:spcPct val="8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charset="0"/>
          <a:ea typeface="Microsoft YaHei" charset="-122"/>
        </a:defRPr>
      </a:lvl5pPr>
      <a:lvl6pPr marL="2514600" indent="-228600" algn="l" defTabSz="449263" rtl="0" fontAlgn="base">
        <a:lnSpc>
          <a:spcPct val="8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6pPr>
      <a:lvl7pPr marL="2971800" indent="-228600" algn="l" defTabSz="449263" rtl="0" fontAlgn="base">
        <a:lnSpc>
          <a:spcPct val="8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7pPr>
      <a:lvl8pPr marL="3429000" indent="-228600" algn="l" defTabSz="449263" rtl="0" fontAlgn="base">
        <a:lnSpc>
          <a:spcPct val="8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8pPr>
      <a:lvl9pPr marL="3886200" indent="-228600" algn="l" defTabSz="449263" rtl="0" fontAlgn="base">
        <a:lnSpc>
          <a:spcPct val="8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lnSpc>
          <a:spcPct val="83000"/>
        </a:lnSpc>
        <a:spcBef>
          <a:spcPts val="1425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83000"/>
        </a:lnSpc>
        <a:spcBef>
          <a:spcPts val="1138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83000"/>
        </a:lnSpc>
        <a:spcBef>
          <a:spcPts val="86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83000"/>
        </a:lnSpc>
        <a:spcBef>
          <a:spcPts val="575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83000"/>
        </a:lnSpc>
        <a:spcBef>
          <a:spcPts val="288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83000"/>
        </a:lnSpc>
        <a:spcBef>
          <a:spcPts val="288"/>
        </a:spcBef>
        <a:spcAft>
          <a:spcPts val="13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83000"/>
        </a:lnSpc>
        <a:spcBef>
          <a:spcPts val="288"/>
        </a:spcBef>
        <a:spcAft>
          <a:spcPts val="13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83000"/>
        </a:lnSpc>
        <a:spcBef>
          <a:spcPts val="288"/>
        </a:spcBef>
        <a:spcAft>
          <a:spcPts val="13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83000"/>
        </a:lnSpc>
        <a:spcBef>
          <a:spcPts val="288"/>
        </a:spcBef>
        <a:spcAft>
          <a:spcPts val="13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3F5C74E6-4854-4888-B83E-08785E4274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1196753"/>
            <a:ext cx="7772400" cy="1470025"/>
          </a:xfrm>
          <a:solidFill>
            <a:srgbClr val="C3D69B"/>
          </a:solidFill>
        </p:spPr>
        <p:txBody>
          <a:bodyPr/>
          <a:lstStyle/>
          <a:p>
            <a:pPr algn="ctr" eaLnBrk="1" hangingPunct="1">
              <a:lnSpc>
                <a:spcPct val="100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</a:pPr>
            <a:r>
              <a:rPr lang="es-419" altLang="fr-FR" sz="3200" dirty="0"/>
              <a:t> Formación </a:t>
            </a:r>
            <a:r>
              <a:rPr lang="es-419" altLang="fr-FR" sz="3200" dirty="0" err="1"/>
              <a:t>Avsf</a:t>
            </a:r>
            <a:r>
              <a:rPr lang="es-419" altLang="fr-FR" sz="3200" dirty="0"/>
              <a:t> Plaguicidas</a:t>
            </a:r>
            <a:br>
              <a:rPr lang="es-419" altLang="fr-FR" sz="3200" dirty="0"/>
            </a:br>
            <a:r>
              <a:rPr lang="es-419" altLang="fr-FR" sz="3200" dirty="0"/>
              <a:t> Módulo 1 : </a:t>
            </a:r>
            <a:br>
              <a:rPr lang="es-419" altLang="fr-FR" sz="3200" dirty="0"/>
            </a:br>
            <a:r>
              <a:rPr lang="es-419" altLang="fr-FR" sz="2800" b="1" dirty="0"/>
              <a:t>Diagnóstico participativo previo a nivel de finca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>
            <a:extLst>
              <a:ext uri="{FF2B5EF4-FFF2-40B4-BE49-F238E27FC236}">
                <a16:creationId xmlns:a16="http://schemas.microsoft.com/office/drawing/2014/main" id="{8EF2E42F-B068-435B-807F-6118665834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352" y="20638"/>
            <a:ext cx="11737304" cy="1320130"/>
          </a:xfrm>
          <a:solidFill>
            <a:srgbClr val="C3D69B"/>
          </a:solidFill>
        </p:spPr>
        <p:txBody>
          <a:bodyPr/>
          <a:lstStyle/>
          <a:p>
            <a:pPr algn="ctr" eaLnBrk="1" hangingPunct="1">
              <a:lnSpc>
                <a:spcPct val="100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s-419" altLang="fr-FR" sz="2400" dirty="0">
                <a:latin typeface="+mn-lt"/>
              </a:rPr>
              <a:t>Objetivo módulo 1 - </a:t>
            </a:r>
            <a:r>
              <a:rPr lang="es-419" altLang="fr-FR" sz="2400" b="1" dirty="0">
                <a:latin typeface="+mn-lt"/>
              </a:rPr>
              <a:t>Ser capaz de realizar diagnósticos participativos en algunas fincas para identificar los principales problemas que inducen al uso de plaguicidas, cómo se gestionan y las alternativas agroecológicas que ya conocen los agricultores.</a:t>
            </a:r>
          </a:p>
        </p:txBody>
      </p:sp>
      <p:sp>
        <p:nvSpPr>
          <p:cNvPr id="4099" name="Text Box 2">
            <a:extLst>
              <a:ext uri="{FF2B5EF4-FFF2-40B4-BE49-F238E27FC236}">
                <a16:creationId xmlns:a16="http://schemas.microsoft.com/office/drawing/2014/main" id="{0E86A317-2751-4F48-ABF5-6D785CA1BF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368" y="1518246"/>
            <a:ext cx="11377264" cy="5046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273050" indent="-254000" eaLnBrk="0"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ts val="613"/>
              </a:spcBef>
            </a:pPr>
            <a:endParaRPr lang="es-419" altLang="fr-FR" sz="8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1" hangingPunct="1">
              <a:lnSpc>
                <a:spcPct val="110000"/>
              </a:lnSpc>
              <a:spcBef>
                <a:spcPct val="0"/>
              </a:spcBef>
            </a:pPr>
            <a:r>
              <a:rPr lang="es-419" altLang="fr-F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Este módulo consta de 4 temas: </a:t>
            </a:r>
          </a:p>
          <a:p>
            <a:pPr eaLnBrk="1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s-419" altLang="fr-FR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Tema 1</a:t>
            </a:r>
            <a:r>
              <a:rPr lang="es-419" altLang="fr-FR" sz="2200" dirty="0">
                <a:solidFill>
                  <a:srgbClr val="000000"/>
                </a:solidFill>
                <a:latin typeface="Calibri" panose="020F0502020204030204" pitchFamily="34" charset="0"/>
              </a:rPr>
              <a:t>: Identificar en la zona de Cayambe los </a:t>
            </a:r>
            <a:r>
              <a:rPr lang="es-419" altLang="fr-FR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principales problemas de plagas y hongos de los cultivos</a:t>
            </a:r>
            <a:r>
              <a:rPr lang="es-419" altLang="fr-FR" sz="2200" dirty="0">
                <a:solidFill>
                  <a:srgbClr val="000000"/>
                </a:solidFill>
                <a:latin typeface="Calibri" panose="020F0502020204030204" pitchFamily="34" charset="0"/>
              </a:rPr>
              <a:t>,</a:t>
            </a:r>
            <a:r>
              <a:rPr lang="es-419" altLang="fr-FR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 y de enfermedades de los animales</a:t>
            </a:r>
            <a:r>
              <a:rPr lang="es-419" altLang="fr-FR" sz="2200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s-419" altLang="fr-FR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Tema 2: </a:t>
            </a:r>
            <a:r>
              <a:rPr lang="es-419" altLang="fr-FR" sz="2200" dirty="0">
                <a:solidFill>
                  <a:srgbClr val="000000"/>
                </a:solidFill>
                <a:latin typeface="Calibri" panose="020F0502020204030204" pitchFamily="34" charset="0"/>
              </a:rPr>
              <a:t>Caracterizar el </a:t>
            </a:r>
            <a:r>
              <a:rPr lang="es-419" altLang="fr-FR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uso de pesticidas sintéticos y de productos veterinarios </a:t>
            </a:r>
            <a:r>
              <a:rPr lang="es-419" altLang="fr-FR" sz="2200" dirty="0">
                <a:solidFill>
                  <a:srgbClr val="000000"/>
                </a:solidFill>
                <a:latin typeface="Calibri" panose="020F0502020204030204" pitchFamily="34" charset="0"/>
              </a:rPr>
              <a:t>e identificar dónde se compran y las fuentes de asesoramiento técnico.</a:t>
            </a:r>
          </a:p>
          <a:p>
            <a:pPr eaLnBrk="1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s-419" altLang="fr-FR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Tema 3: </a:t>
            </a:r>
            <a:r>
              <a:rPr lang="es-419" altLang="fr-FR" sz="2200" dirty="0">
                <a:solidFill>
                  <a:srgbClr val="000000"/>
                </a:solidFill>
                <a:latin typeface="Calibri" panose="020F0502020204030204" pitchFamily="34" charset="0"/>
              </a:rPr>
              <a:t>Conocer los </a:t>
            </a:r>
            <a:r>
              <a:rPr lang="es-419" altLang="fr-FR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métodos de aplicación de plaguicidas</a:t>
            </a:r>
            <a:r>
              <a:rPr lang="es-419" altLang="fr-FR" sz="2200" dirty="0">
                <a:solidFill>
                  <a:srgbClr val="000000"/>
                </a:solidFill>
                <a:latin typeface="Calibri" panose="020F0502020204030204" pitchFamily="34" charset="0"/>
              </a:rPr>
              <a:t>, el tipo de </a:t>
            </a:r>
            <a:r>
              <a:rPr lang="es-419" altLang="fr-FR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protección corporal </a:t>
            </a:r>
            <a:r>
              <a:rPr lang="es-419" altLang="fr-FR" sz="2200" dirty="0">
                <a:solidFill>
                  <a:srgbClr val="000000"/>
                </a:solidFill>
                <a:latin typeface="Calibri" panose="020F0502020204030204" pitchFamily="34" charset="0"/>
              </a:rPr>
              <a:t>utilizada, la gestión de </a:t>
            </a:r>
            <a:r>
              <a:rPr lang="es-419" altLang="fr-FR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los envases</a:t>
            </a:r>
            <a:r>
              <a:rPr lang="es-419" altLang="fr-FR" sz="2200" dirty="0">
                <a:solidFill>
                  <a:srgbClr val="000000"/>
                </a:solidFill>
                <a:latin typeface="Calibri" panose="020F0502020204030204" pitchFamily="34" charset="0"/>
              </a:rPr>
              <a:t>, los </a:t>
            </a:r>
            <a:r>
              <a:rPr lang="es-419" altLang="fr-FR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accidentes humanos y animales </a:t>
            </a:r>
            <a:r>
              <a:rPr lang="es-419" altLang="fr-FR" sz="2200" dirty="0">
                <a:solidFill>
                  <a:srgbClr val="000000"/>
                </a:solidFill>
                <a:latin typeface="Calibri" panose="020F0502020204030204" pitchFamily="34" charset="0"/>
              </a:rPr>
              <a:t>y su frecuencia.</a:t>
            </a:r>
          </a:p>
          <a:p>
            <a:pPr eaLnBrk="1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s-419" altLang="fr-FR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Tema 4: </a:t>
            </a:r>
            <a:r>
              <a:rPr lang="es-419" altLang="fr-FR" sz="2200" dirty="0">
                <a:solidFill>
                  <a:srgbClr val="000000"/>
                </a:solidFill>
                <a:latin typeface="Calibri" panose="020F0502020204030204" pitchFamily="34" charset="0"/>
              </a:rPr>
              <a:t>Identificar las </a:t>
            </a:r>
            <a:r>
              <a:rPr lang="es-419" altLang="fr-FR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alternativas agroecológicas y no químicas </a:t>
            </a:r>
            <a:r>
              <a:rPr lang="es-419" altLang="fr-FR" sz="2200" dirty="0">
                <a:solidFill>
                  <a:srgbClr val="000000"/>
                </a:solidFill>
                <a:latin typeface="Calibri" panose="020F0502020204030204" pitchFamily="34" charset="0"/>
              </a:rPr>
              <a:t>utilizadas por los habitantes de estas aldeas para cuidar de sus cultivos y animales, y recabar opiniones sobre su </a:t>
            </a:r>
            <a:r>
              <a:rPr lang="es-419" altLang="fr-FR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pertinencia </a:t>
            </a:r>
            <a:r>
              <a:rPr lang="es-419" altLang="fr-FR" sz="2200" dirty="0">
                <a:solidFill>
                  <a:srgbClr val="000000"/>
                </a:solidFill>
                <a:latin typeface="Calibri" panose="020F0502020204030204" pitchFamily="34" charset="0"/>
              </a:rPr>
              <a:t>y </a:t>
            </a:r>
            <a:r>
              <a:rPr lang="es-419" altLang="fr-FR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las limitaciones que dificultan su mayor difusión</a:t>
            </a:r>
            <a:r>
              <a:rPr lang="es-419" altLang="fr-FR" sz="2200" dirty="0">
                <a:solidFill>
                  <a:srgbClr val="000000"/>
                </a:solidFill>
                <a:latin typeface="Calibri" panose="020F0502020204030204" pitchFamily="34" charset="0"/>
              </a:rPr>
              <a:t>. </a:t>
            </a:r>
          </a:p>
          <a:p>
            <a:pPr algn="r" eaLnBrk="1" hangingPunct="1">
              <a:lnSpc>
                <a:spcPct val="100000"/>
              </a:lnSpc>
              <a:spcBef>
                <a:spcPts val="1200"/>
              </a:spcBef>
              <a:buClrTx/>
              <a:buSzTx/>
            </a:pPr>
            <a:endParaRPr lang="es-419" altLang="fr-FR" sz="20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ts val="413"/>
              </a:spcBef>
              <a:buClrTx/>
              <a:buSzTx/>
            </a:pPr>
            <a:endParaRPr lang="es-419" altLang="fr-FR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ts val="413"/>
              </a:spcBef>
              <a:buClrTx/>
              <a:buSzTx/>
            </a:pPr>
            <a:endParaRPr lang="es-419" altLang="fr-FR" sz="20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4100" name="Text Box 3">
            <a:extLst>
              <a:ext uri="{FF2B5EF4-FFF2-40B4-BE49-F238E27FC236}">
                <a16:creationId xmlns:a16="http://schemas.microsoft.com/office/drawing/2014/main" id="{8344DE61-5A30-41BF-89AB-069D9CC6F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4400" y="6381751"/>
            <a:ext cx="2133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eaLnBrk="0">
              <a:tabLst>
                <a:tab pos="449263" algn="l"/>
                <a:tab pos="898525" algn="l"/>
                <a:tab pos="1347788" algn="l"/>
                <a:tab pos="179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449263" algn="l"/>
                <a:tab pos="898525" algn="l"/>
                <a:tab pos="1347788" algn="l"/>
                <a:tab pos="179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449263" algn="l"/>
                <a:tab pos="898525" algn="l"/>
                <a:tab pos="1347788" algn="l"/>
                <a:tab pos="179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449263" algn="l"/>
                <a:tab pos="898525" algn="l"/>
                <a:tab pos="1347788" algn="l"/>
                <a:tab pos="179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449263" algn="l"/>
                <a:tab pos="898525" algn="l"/>
                <a:tab pos="1347788" algn="l"/>
                <a:tab pos="179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</a:pPr>
            <a:r>
              <a:rPr lang="fr-FR" altLang="fr-FR" sz="1200">
                <a:solidFill>
                  <a:srgbClr val="8B8B8B"/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2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>
            <a:extLst>
              <a:ext uri="{FF2B5EF4-FFF2-40B4-BE49-F238E27FC236}">
                <a16:creationId xmlns:a16="http://schemas.microsoft.com/office/drawing/2014/main" id="{E27B707D-8733-4F18-9795-02C9F648B3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0639"/>
            <a:ext cx="12192000" cy="1104105"/>
          </a:xfrm>
          <a:solidFill>
            <a:srgbClr val="C3D69B"/>
          </a:solidFill>
        </p:spPr>
        <p:txBody>
          <a:bodyPr/>
          <a:lstStyle/>
          <a:p>
            <a:pPr algn="ctr" eaLnBrk="1" hangingPunct="1">
              <a:lnSpc>
                <a:spcPct val="100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s-419" altLang="fr-FR" sz="2400" b="1" dirty="0"/>
              <a:t>Asociar los agricultores, permitirá diseñar talleres de formación más prácticos y poner de relieve las sinergias entre los saberes de los agricultores y los conocimientos científicos.</a:t>
            </a:r>
          </a:p>
        </p:txBody>
      </p:sp>
      <p:sp>
        <p:nvSpPr>
          <p:cNvPr id="6146" name="Text Box 2">
            <a:extLst>
              <a:ext uri="{FF2B5EF4-FFF2-40B4-BE49-F238E27FC236}">
                <a16:creationId xmlns:a16="http://schemas.microsoft.com/office/drawing/2014/main" id="{72E10A3A-6CBD-440C-88C8-CA33EEDC11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384" y="1268759"/>
            <a:ext cx="11089232" cy="5216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268288" indent="-268288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buClr>
                <a:srgbClr val="10243E"/>
              </a:buClr>
              <a:buFont typeface="Wingdings" charset="2"/>
              <a:buChar char=""/>
              <a:defRPr/>
            </a:pPr>
            <a:r>
              <a:rPr lang="es-419" sz="2200" dirty="0">
                <a:solidFill>
                  <a:srgbClr val="10243E"/>
                </a:solidFill>
                <a:latin typeface="Calibri" charset="0"/>
              </a:rPr>
              <a:t>Ejemplo observado por un equipo </a:t>
            </a:r>
            <a:r>
              <a:rPr lang="es-419" sz="2200" dirty="0" err="1">
                <a:solidFill>
                  <a:srgbClr val="10243E"/>
                </a:solidFill>
                <a:latin typeface="Calibri" charset="0"/>
              </a:rPr>
              <a:t>Avsf</a:t>
            </a:r>
            <a:r>
              <a:rPr lang="es-419" sz="2200" dirty="0">
                <a:solidFill>
                  <a:srgbClr val="10243E"/>
                </a:solidFill>
                <a:latin typeface="Calibri" charset="0"/>
              </a:rPr>
              <a:t> en Mali en 2019 durante los ensayos de insecticidas naturales en algodón: Un grupo de agricultores probó un cóctel de productos naturales que parecía ser igual de eficaz que el propuesto por este equipo.   </a:t>
            </a:r>
          </a:p>
          <a:p>
            <a:pPr marL="0" indent="0" hangingPunct="1">
              <a:lnSpc>
                <a:spcPct val="100000"/>
              </a:lnSpc>
              <a:buClr>
                <a:srgbClr val="10243E"/>
              </a:buClr>
              <a:defRPr/>
            </a:pPr>
            <a:r>
              <a:rPr lang="es-419" sz="2200" b="1" dirty="0">
                <a:solidFill>
                  <a:srgbClr val="C00000"/>
                </a:solidFill>
                <a:latin typeface="Calibri" charset="0"/>
              </a:rPr>
              <a:t>    (=&gt; comparación entre aceite de </a:t>
            </a:r>
            <a:r>
              <a:rPr lang="es-419" sz="2200" b="1" dirty="0" err="1">
                <a:solidFill>
                  <a:srgbClr val="C00000"/>
                </a:solidFill>
                <a:latin typeface="Calibri" charset="0"/>
              </a:rPr>
              <a:t>neem</a:t>
            </a:r>
            <a:r>
              <a:rPr lang="es-419" sz="2200" b="1" dirty="0">
                <a:solidFill>
                  <a:srgbClr val="C00000"/>
                </a:solidFill>
                <a:latin typeface="Calibri" charset="0"/>
              </a:rPr>
              <a:t> e </a:t>
            </a:r>
            <a:r>
              <a:rPr lang="es-419" sz="2200" b="1" dirty="0" err="1">
                <a:solidFill>
                  <a:srgbClr val="C00000"/>
                </a:solidFill>
                <a:latin typeface="Calibri" charset="0"/>
              </a:rPr>
              <a:t>hyptis</a:t>
            </a:r>
            <a:r>
              <a:rPr lang="es-419" sz="2200" b="1" dirty="0">
                <a:solidFill>
                  <a:srgbClr val="C00000"/>
                </a:solidFill>
                <a:latin typeface="Calibri" charset="0"/>
              </a:rPr>
              <a:t> </a:t>
            </a:r>
            <a:r>
              <a:rPr lang="es-419" sz="2200" b="1" dirty="0" err="1">
                <a:solidFill>
                  <a:srgbClr val="C00000"/>
                </a:solidFill>
                <a:latin typeface="Calibri" charset="0"/>
              </a:rPr>
              <a:t>spicigera</a:t>
            </a:r>
            <a:r>
              <a:rPr lang="es-419" sz="2200" b="1" dirty="0">
                <a:solidFill>
                  <a:srgbClr val="C00000"/>
                </a:solidFill>
                <a:latin typeface="Calibri" charset="0"/>
              </a:rPr>
              <a:t>). </a:t>
            </a:r>
          </a:p>
          <a:p>
            <a:pPr hangingPunct="1">
              <a:lnSpc>
                <a:spcPct val="100000"/>
              </a:lnSpc>
              <a:buClrTx/>
              <a:buSzTx/>
              <a:buFontTx/>
              <a:buNone/>
              <a:defRPr/>
            </a:pPr>
            <a:endParaRPr lang="es-419" sz="2200" dirty="0">
              <a:solidFill>
                <a:srgbClr val="10243E"/>
              </a:solidFill>
              <a:latin typeface="Calibri" charset="0"/>
            </a:endParaRPr>
          </a:p>
          <a:p>
            <a:pPr hangingPunct="1">
              <a:lnSpc>
                <a:spcPct val="100000"/>
              </a:lnSpc>
              <a:buClrTx/>
              <a:buSzTx/>
              <a:buFontTx/>
              <a:buNone/>
              <a:defRPr/>
            </a:pPr>
            <a:endParaRPr lang="es-419" sz="2000" dirty="0">
              <a:latin typeface="Calibri" charset="0"/>
            </a:endParaRPr>
          </a:p>
          <a:p>
            <a:pPr hangingPunct="1">
              <a:lnSpc>
                <a:spcPct val="100000"/>
              </a:lnSpc>
              <a:buClrTx/>
              <a:buSzTx/>
              <a:buFontTx/>
              <a:buNone/>
              <a:defRPr/>
            </a:pPr>
            <a:endParaRPr lang="es-419" sz="2000" dirty="0">
              <a:solidFill>
                <a:srgbClr val="376092"/>
              </a:solidFill>
              <a:latin typeface="Calibri" charset="0"/>
            </a:endParaRPr>
          </a:p>
          <a:p>
            <a:pPr hangingPunct="1">
              <a:lnSpc>
                <a:spcPct val="100000"/>
              </a:lnSpc>
              <a:buClrTx/>
              <a:buSzTx/>
              <a:buFontTx/>
              <a:buNone/>
              <a:defRPr/>
            </a:pPr>
            <a:endParaRPr lang="es-419" sz="2000" dirty="0">
              <a:solidFill>
                <a:srgbClr val="376092"/>
              </a:solidFill>
              <a:latin typeface="Calibri" charset="0"/>
            </a:endParaRPr>
          </a:p>
          <a:p>
            <a:pPr hangingPunct="1">
              <a:lnSpc>
                <a:spcPct val="100000"/>
              </a:lnSpc>
              <a:buClrTx/>
              <a:buSzTx/>
              <a:buFontTx/>
              <a:buNone/>
              <a:defRPr/>
            </a:pPr>
            <a:endParaRPr lang="es-419" sz="2000" dirty="0">
              <a:solidFill>
                <a:srgbClr val="376092"/>
              </a:solidFill>
              <a:latin typeface="Calibri" charset="0"/>
            </a:endParaRPr>
          </a:p>
          <a:p>
            <a:pPr hangingPunct="1">
              <a:lnSpc>
                <a:spcPct val="100000"/>
              </a:lnSpc>
              <a:buClrTx/>
              <a:buSzTx/>
              <a:buFontTx/>
              <a:buNone/>
              <a:defRPr/>
            </a:pPr>
            <a:endParaRPr lang="es-419" sz="2000" dirty="0">
              <a:solidFill>
                <a:srgbClr val="376092"/>
              </a:solidFill>
              <a:latin typeface="Calibri" charset="0"/>
            </a:endParaRPr>
          </a:p>
          <a:p>
            <a:pPr hangingPunct="1">
              <a:lnSpc>
                <a:spcPct val="100000"/>
              </a:lnSpc>
              <a:buClrTx/>
              <a:buSzTx/>
              <a:buFontTx/>
              <a:buNone/>
              <a:defRPr/>
            </a:pPr>
            <a:endParaRPr lang="es-419" sz="2000" dirty="0">
              <a:solidFill>
                <a:srgbClr val="376092"/>
              </a:solidFill>
              <a:latin typeface="Calibri" charset="0"/>
            </a:endParaRPr>
          </a:p>
          <a:p>
            <a:pPr hangingPunct="1">
              <a:lnSpc>
                <a:spcPct val="100000"/>
              </a:lnSpc>
              <a:buClrTx/>
              <a:buSzTx/>
              <a:buFontTx/>
              <a:buNone/>
              <a:defRPr/>
            </a:pPr>
            <a:endParaRPr lang="es-419" sz="2000" dirty="0">
              <a:solidFill>
                <a:srgbClr val="10243E"/>
              </a:solidFill>
              <a:latin typeface="Calibri" charset="0"/>
            </a:endParaRPr>
          </a:p>
          <a:p>
            <a:pPr hangingPunct="1">
              <a:lnSpc>
                <a:spcPct val="100000"/>
              </a:lnSpc>
              <a:buClrTx/>
              <a:buSzTx/>
              <a:buFontTx/>
              <a:buNone/>
              <a:defRPr/>
            </a:pPr>
            <a:endParaRPr lang="es-419" sz="2000" dirty="0">
              <a:solidFill>
                <a:srgbClr val="10243E"/>
              </a:solidFill>
              <a:latin typeface="Calibri" charset="0"/>
            </a:endParaRPr>
          </a:p>
          <a:p>
            <a:pPr hangingPunct="1">
              <a:lnSpc>
                <a:spcPct val="100000"/>
              </a:lnSpc>
              <a:buClr>
                <a:srgbClr val="10243E"/>
              </a:buClr>
              <a:buFont typeface="Wingdings" charset="2"/>
              <a:buChar char=""/>
              <a:defRPr/>
            </a:pPr>
            <a:r>
              <a:rPr lang="es-419" sz="2200" dirty="0">
                <a:solidFill>
                  <a:srgbClr val="10243E"/>
                </a:solidFill>
                <a:latin typeface="Calibri" charset="0"/>
              </a:rPr>
              <a:t>Los </a:t>
            </a:r>
            <a:r>
              <a:rPr lang="es-419" sz="2200" b="1" dirty="0">
                <a:solidFill>
                  <a:srgbClr val="10243E"/>
                </a:solidFill>
                <a:latin typeface="Calibri" charset="0"/>
              </a:rPr>
              <a:t>diagnósticos agrarios </a:t>
            </a:r>
            <a:r>
              <a:rPr lang="es-419" sz="2200" dirty="0">
                <a:solidFill>
                  <a:srgbClr val="10243E"/>
                </a:solidFill>
                <a:latin typeface="Calibri" charset="0"/>
              </a:rPr>
              <a:t>realizados a menudo antes de los proyectos implementados por </a:t>
            </a:r>
            <a:r>
              <a:rPr lang="es-419" sz="2200" dirty="0" err="1">
                <a:solidFill>
                  <a:srgbClr val="10243E"/>
                </a:solidFill>
                <a:latin typeface="Calibri" charset="0"/>
              </a:rPr>
              <a:t>Avsf</a:t>
            </a:r>
            <a:r>
              <a:rPr lang="es-419" sz="2200" dirty="0">
                <a:solidFill>
                  <a:srgbClr val="10243E"/>
                </a:solidFill>
                <a:latin typeface="Calibri" charset="0"/>
              </a:rPr>
              <a:t> podrían incluir una recopilación de información relativa a los 4 temas de este módulo.</a:t>
            </a:r>
            <a:endParaRPr lang="es-419" sz="2000" dirty="0">
              <a:latin typeface="Calibri" charset="0"/>
            </a:endParaRPr>
          </a:p>
        </p:txBody>
      </p:sp>
      <p:sp>
        <p:nvSpPr>
          <p:cNvPr id="5124" name="Text Box 3">
            <a:extLst>
              <a:ext uri="{FF2B5EF4-FFF2-40B4-BE49-F238E27FC236}">
                <a16:creationId xmlns:a16="http://schemas.microsoft.com/office/drawing/2014/main" id="{0EAC12A4-7E4F-48FC-B933-86F73201A9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9475" y="6484939"/>
            <a:ext cx="2133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eaLnBrk="0">
              <a:tabLst>
                <a:tab pos="449263" algn="l"/>
                <a:tab pos="898525" algn="l"/>
                <a:tab pos="1347788" algn="l"/>
                <a:tab pos="179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449263" algn="l"/>
                <a:tab pos="898525" algn="l"/>
                <a:tab pos="1347788" algn="l"/>
                <a:tab pos="179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449263" algn="l"/>
                <a:tab pos="898525" algn="l"/>
                <a:tab pos="1347788" algn="l"/>
                <a:tab pos="179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449263" algn="l"/>
                <a:tab pos="898525" algn="l"/>
                <a:tab pos="1347788" algn="l"/>
                <a:tab pos="179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449263" algn="l"/>
                <a:tab pos="898525" algn="l"/>
                <a:tab pos="1347788" algn="l"/>
                <a:tab pos="179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</a:pPr>
            <a:r>
              <a:rPr lang="fr-FR" altLang="fr-FR" sz="1200">
                <a:solidFill>
                  <a:srgbClr val="8B8B8B"/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3</a:t>
            </a:r>
          </a:p>
        </p:txBody>
      </p:sp>
      <p:pic>
        <p:nvPicPr>
          <p:cNvPr id="5125" name="Picture 4">
            <a:extLst>
              <a:ext uri="{FF2B5EF4-FFF2-40B4-BE49-F238E27FC236}">
                <a16:creationId xmlns:a16="http://schemas.microsoft.com/office/drawing/2014/main" id="{14B06765-E216-424E-82B5-FC905FF814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4454" y="2531936"/>
            <a:ext cx="2319239" cy="2697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126" name="Picture 5">
            <a:extLst>
              <a:ext uri="{FF2B5EF4-FFF2-40B4-BE49-F238E27FC236}">
                <a16:creationId xmlns:a16="http://schemas.microsoft.com/office/drawing/2014/main" id="{EDE83D0F-8576-4D46-A2E5-89F291384A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432" y="2852937"/>
            <a:ext cx="6840760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>
            <a:extLst>
              <a:ext uri="{FF2B5EF4-FFF2-40B4-BE49-F238E27FC236}">
                <a16:creationId xmlns:a16="http://schemas.microsoft.com/office/drawing/2014/main" id="{AFF7A918-A9A1-4BFB-9453-C7B480F323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7368" y="44450"/>
            <a:ext cx="11521280" cy="1176338"/>
          </a:xfrm>
          <a:solidFill>
            <a:srgbClr val="C3D69B"/>
          </a:solidFill>
        </p:spPr>
        <p:txBody>
          <a:bodyPr/>
          <a:lstStyle/>
          <a:p>
            <a:pPr algn="ctr" eaLnBrk="1" hangingPunct="1">
              <a:lnSpc>
                <a:spcPct val="100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s-419" altLang="fr-FR" sz="2400" b="1" dirty="0"/>
              <a:t>Varios apéndices de la guía ayudarán a los formadores y a los responsables de las explotaciones a realizar estos diagnósticos participativos</a:t>
            </a:r>
          </a:p>
        </p:txBody>
      </p:sp>
      <p:sp>
        <p:nvSpPr>
          <p:cNvPr id="6147" name="Text Box 2">
            <a:extLst>
              <a:ext uri="{FF2B5EF4-FFF2-40B4-BE49-F238E27FC236}">
                <a16:creationId xmlns:a16="http://schemas.microsoft.com/office/drawing/2014/main" id="{0FECB029-E78E-4370-AA2C-D656ECFE4D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368" y="1445760"/>
            <a:ext cx="11377264" cy="504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2400"/>
              </a:spcBef>
              <a:buFont typeface="Wingdings" panose="05000000000000000000" pitchFamily="2" charset="2"/>
              <a:buChar char=""/>
            </a:pPr>
            <a:r>
              <a:rPr lang="es-ES" altLang="fr-FR" sz="2200" dirty="0">
                <a:solidFill>
                  <a:srgbClr val="000000"/>
                </a:solidFill>
                <a:latin typeface="Calibri" panose="020F0502020204030204" pitchFamily="34" charset="0"/>
              </a:rPr>
              <a:t>El anexo 2 contiene </a:t>
            </a:r>
            <a:r>
              <a:rPr lang="es-ES" altLang="fr-FR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dos guías utilizables para encuestas sobre gestión de plaguicidas y alternativas</a:t>
            </a:r>
            <a:r>
              <a:rPr lang="es-ES" altLang="fr-FR" sz="2200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100000"/>
              </a:lnSpc>
              <a:spcBef>
                <a:spcPts val="2400"/>
              </a:spcBef>
              <a:buFont typeface="Wingdings" panose="05000000000000000000" pitchFamily="2" charset="2"/>
              <a:buChar char=""/>
            </a:pPr>
            <a:r>
              <a:rPr lang="es-ES" altLang="fr-FR" sz="2200" dirty="0">
                <a:solidFill>
                  <a:srgbClr val="000000"/>
                </a:solidFill>
                <a:latin typeface="Calibri" panose="020F0502020204030204" pitchFamily="34" charset="0"/>
              </a:rPr>
              <a:t>El anexo 3 es un resumen de las encuestas realizadas a finales de 2018 por AVSF sobre los métodos de gestión de plaguicidas en 3 pueblos de la provincia de Kita en Malí.</a:t>
            </a:r>
          </a:p>
          <a:p>
            <a:pPr eaLnBrk="1" hangingPunct="1">
              <a:lnSpc>
                <a:spcPct val="100000"/>
              </a:lnSpc>
              <a:spcBef>
                <a:spcPts val="2400"/>
              </a:spcBef>
              <a:buFont typeface="Wingdings" panose="05000000000000000000" pitchFamily="2" charset="2"/>
              <a:buChar char=""/>
            </a:pPr>
            <a:r>
              <a:rPr lang="es-ES" altLang="fr-FR" sz="2200" dirty="0">
                <a:solidFill>
                  <a:srgbClr val="000000"/>
                </a:solidFill>
                <a:latin typeface="Calibri" panose="020F0502020204030204" pitchFamily="34" charset="0"/>
              </a:rPr>
              <a:t>El anexo 4 recopila información sobre los </a:t>
            </a:r>
            <a:r>
              <a:rPr lang="es-ES" altLang="fr-FR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preparados naturales </a:t>
            </a:r>
            <a:r>
              <a:rPr lang="es-ES" altLang="fr-FR" sz="2200" dirty="0">
                <a:solidFill>
                  <a:srgbClr val="000000"/>
                </a:solidFill>
                <a:latin typeface="Calibri" panose="020F0502020204030204" pitchFamily="34" charset="0"/>
              </a:rPr>
              <a:t>utilizados en las comunidades para la protección de cultivos. </a:t>
            </a:r>
          </a:p>
          <a:p>
            <a:pPr eaLnBrk="1" hangingPunct="1">
              <a:lnSpc>
                <a:spcPct val="100000"/>
              </a:lnSpc>
              <a:spcBef>
                <a:spcPts val="2400"/>
              </a:spcBef>
              <a:buFont typeface="Wingdings" panose="05000000000000000000" pitchFamily="2" charset="2"/>
              <a:buChar char=""/>
            </a:pPr>
            <a:r>
              <a:rPr lang="es-ES" altLang="fr-FR" sz="2200" dirty="0">
                <a:solidFill>
                  <a:srgbClr val="000000"/>
                </a:solidFill>
                <a:latin typeface="Calibri" panose="020F0502020204030204" pitchFamily="34" charset="0"/>
              </a:rPr>
              <a:t>El anexo 5 es una guía de </a:t>
            </a:r>
            <a:r>
              <a:rPr lang="es-ES" altLang="fr-FR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prácticas </a:t>
            </a:r>
            <a:r>
              <a:rPr lang="es-ES" altLang="fr-FR" sz="2200" b="1" dirty="0" err="1">
                <a:solidFill>
                  <a:srgbClr val="000000"/>
                </a:solidFill>
                <a:latin typeface="Calibri" panose="020F0502020204030204" pitchFamily="34" charset="0"/>
              </a:rPr>
              <a:t>etnoveterinarias</a:t>
            </a:r>
            <a:r>
              <a:rPr lang="es-ES" altLang="fr-FR" sz="2200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100000"/>
              </a:lnSpc>
              <a:spcBef>
                <a:spcPts val="2400"/>
              </a:spcBef>
              <a:buFont typeface="Wingdings" panose="05000000000000000000" pitchFamily="2" charset="2"/>
              <a:buChar char=""/>
            </a:pPr>
            <a:r>
              <a:rPr lang="es-ES" altLang="fr-FR" sz="2200" dirty="0">
                <a:solidFill>
                  <a:srgbClr val="000000"/>
                </a:solidFill>
                <a:latin typeface="Calibri" panose="020F0502020204030204" pitchFamily="34" charset="0"/>
              </a:rPr>
              <a:t>En el anexo 6 se enumeran los estudios sobre prácticas </a:t>
            </a:r>
            <a:r>
              <a:rPr lang="es-ES" altLang="fr-FR" sz="2200" dirty="0" err="1">
                <a:solidFill>
                  <a:srgbClr val="000000"/>
                </a:solidFill>
                <a:latin typeface="Calibri" panose="020F0502020204030204" pitchFamily="34" charset="0"/>
              </a:rPr>
              <a:t>etnoveterinarias</a:t>
            </a:r>
            <a:r>
              <a:rPr lang="es-ES" altLang="fr-FR" sz="2200" dirty="0">
                <a:solidFill>
                  <a:srgbClr val="000000"/>
                </a:solidFill>
                <a:latin typeface="Calibri" panose="020F0502020204030204" pitchFamily="34" charset="0"/>
              </a:rPr>
              <a:t> realizados por AVSF.</a:t>
            </a:r>
          </a:p>
        </p:txBody>
      </p:sp>
      <p:sp>
        <p:nvSpPr>
          <p:cNvPr id="6148" name="Text Box 3">
            <a:extLst>
              <a:ext uri="{FF2B5EF4-FFF2-40B4-BE49-F238E27FC236}">
                <a16:creationId xmlns:a16="http://schemas.microsoft.com/office/drawing/2014/main" id="{99699C6D-0FBE-4E60-BC4F-2769AA9636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eaLnBrk="0">
              <a:tabLst>
                <a:tab pos="449263" algn="l"/>
                <a:tab pos="898525" algn="l"/>
                <a:tab pos="1347788" algn="l"/>
                <a:tab pos="179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449263" algn="l"/>
                <a:tab pos="898525" algn="l"/>
                <a:tab pos="1347788" algn="l"/>
                <a:tab pos="179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449263" algn="l"/>
                <a:tab pos="898525" algn="l"/>
                <a:tab pos="1347788" algn="l"/>
                <a:tab pos="179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449263" algn="l"/>
                <a:tab pos="898525" algn="l"/>
                <a:tab pos="1347788" algn="l"/>
                <a:tab pos="179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449263" algn="l"/>
                <a:tab pos="898525" algn="l"/>
                <a:tab pos="1347788" algn="l"/>
                <a:tab pos="179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</a:pPr>
            <a:r>
              <a:rPr lang="fr-FR" altLang="fr-FR" sz="1200">
                <a:solidFill>
                  <a:srgbClr val="8B8B8B"/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4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ts val="13"/>
          </a:spcBef>
          <a:spcAft>
            <a:spcPts val="13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ts val="13"/>
          </a:spcBef>
          <a:spcAft>
            <a:spcPts val="13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5484348-9108-425a-8368-2f497e68a38e" xsi:nil="true"/>
    <lcf76f155ced4ddcb4097134ff3c332f xmlns="f09b6fa0-22b4-47db-938f-b015a4652d4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3E6CA3794FAF43A1B1B2F3C9FF0252" ma:contentTypeVersion="14" ma:contentTypeDescription="Crée un document." ma:contentTypeScope="" ma:versionID="168ac6fe49f00d4cc95461653c22d64d">
  <xsd:schema xmlns:xsd="http://www.w3.org/2001/XMLSchema" xmlns:xs="http://www.w3.org/2001/XMLSchema" xmlns:p="http://schemas.microsoft.com/office/2006/metadata/properties" xmlns:ns2="f09b6fa0-22b4-47db-938f-b015a4652d4e" xmlns:ns3="b5484348-9108-425a-8368-2f497e68a38e" targetNamespace="http://schemas.microsoft.com/office/2006/metadata/properties" ma:root="true" ma:fieldsID="8f6c2df7fff0b32d9b0d2dc47ca55630" ns2:_="" ns3:_="">
    <xsd:import namespace="f09b6fa0-22b4-47db-938f-b015a4652d4e"/>
    <xsd:import namespace="b5484348-9108-425a-8368-2f497e68a3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9b6fa0-22b4-47db-938f-b015a4652d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alises d’images" ma:readOnly="false" ma:fieldId="{5cf76f15-5ced-4ddc-b409-7134ff3c332f}" ma:taxonomyMulti="true" ma:sspId="59afb672-b4ba-4b3f-b1ed-697a383fdf6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484348-9108-425a-8368-2f497e68a38e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5abd61a5-97c0-42a7-a255-f8bbfe10cc00}" ma:internalName="TaxCatchAll" ma:showField="CatchAllData" ma:web="b5484348-9108-425a-8368-2f497e68a3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253339E-BD90-4E46-8AFA-91C33C09782B}">
  <ds:schemaRefs>
    <ds:schemaRef ds:uri="1662e9c1-8a56-46af-822d-c2c7932f3649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30fcc9a1-acd3-4aef-a636-1594829f6afa"/>
    <ds:schemaRef ds:uri="http://www.w3.org/XML/1998/namespace"/>
    <ds:schemaRef ds:uri="http://schemas.openxmlformats.org/package/2006/metadata/core-properties"/>
    <ds:schemaRef ds:uri="http://purl.org/dc/dcmitype/"/>
    <ds:schemaRef ds:uri="http://purl.org/dc/terms/"/>
    <ds:schemaRef ds:uri="b5484348-9108-425a-8368-2f497e68a38e"/>
    <ds:schemaRef ds:uri="f09b6fa0-22b4-47db-938f-b015a4652d4e"/>
  </ds:schemaRefs>
</ds:datastoreItem>
</file>

<file path=customXml/itemProps2.xml><?xml version="1.0" encoding="utf-8"?>
<ds:datastoreItem xmlns:ds="http://schemas.openxmlformats.org/officeDocument/2006/customXml" ds:itemID="{8420B94C-5E44-4ED1-96B3-386257F5CDE3}"/>
</file>

<file path=customXml/itemProps3.xml><?xml version="1.0" encoding="utf-8"?>
<ds:datastoreItem xmlns:ds="http://schemas.openxmlformats.org/officeDocument/2006/customXml" ds:itemID="{E4C1A2F8-97B5-497D-B927-304DFB11F3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</TotalTime>
  <Words>418</Words>
  <Application>Microsoft Office PowerPoint</Application>
  <PresentationFormat>Grand écran</PresentationFormat>
  <Paragraphs>35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 New Roman</vt:lpstr>
      <vt:lpstr>Wingdings</vt:lpstr>
      <vt:lpstr>Thème Office</vt:lpstr>
      <vt:lpstr> Formación Avsf Plaguicidas  Módulo 1 :  Diagnóstico participativo previo a nivel de finca</vt:lpstr>
      <vt:lpstr>Objetivo módulo 1 - Ser capaz de realizar diagnósticos participativos en algunas fincas para identificar los principales problemas que inducen al uso de plaguicidas, cómo se gestionan y las alternativas agroecológicas que ya conocen los agricultores.</vt:lpstr>
      <vt:lpstr>Asociar los agricultores, permitirá diseñar talleres de formación más prácticos y poner de relieve las sinergias entre los saberes de los agricultores y los conocimientos científicos.</vt:lpstr>
      <vt:lpstr>Varios apéndices de la guía ayudarán a los formadores y a los responsables de las explotaciones a realizar estos diagnósticos participativos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Formation Pesticides Avsf - Module 1 :  Diagnostics participatifs préalables</dc:title>
  <dc:creator>valentin beauval</dc:creator>
  <cp:keywords>, docId:D588A9AF94001A3ECED6E1919075EA51</cp:keywords>
  <cp:lastModifiedBy>Bertrand MATHIEU</cp:lastModifiedBy>
  <cp:revision>9</cp:revision>
  <dcterms:modified xsi:type="dcterms:W3CDTF">2026-02-05T12:29:36Z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xCatchAll">
    <vt:lpwstr/>
  </property>
  <property fmtid="{D5CDD505-2E9C-101B-9397-08002B2CF9AE}" pid="3" name="lcf76f155ced4ddcb4097134ff3c332f">
    <vt:lpwstr/>
  </property>
  <property fmtid="{D5CDD505-2E9C-101B-9397-08002B2CF9AE}" pid="4" name="ContentTypeId">
    <vt:lpwstr>0x010100EA3E6CA3794FAF43A1B1B2F3C9FF0252</vt:lpwstr>
  </property>
  <property fmtid="{D5CDD505-2E9C-101B-9397-08002B2CF9AE}" pid="5" name="MediaServiceImageTags">
    <vt:lpwstr/>
  </property>
</Properties>
</file>