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4"/>
  </p:sldMasterIdLst>
  <p:notesMasterIdLst>
    <p:notesMasterId r:id="rId26"/>
  </p:notesMasterIdLst>
  <p:sldIdLst>
    <p:sldId id="256" r:id="rId5"/>
    <p:sldId id="279" r:id="rId6"/>
    <p:sldId id="349" r:id="rId7"/>
    <p:sldId id="301" r:id="rId8"/>
    <p:sldId id="312" r:id="rId9"/>
    <p:sldId id="324" r:id="rId10"/>
    <p:sldId id="339" r:id="rId11"/>
    <p:sldId id="350" r:id="rId12"/>
    <p:sldId id="318" r:id="rId13"/>
    <p:sldId id="326" r:id="rId14"/>
    <p:sldId id="328" r:id="rId15"/>
    <p:sldId id="329" r:id="rId16"/>
    <p:sldId id="330" r:id="rId17"/>
    <p:sldId id="331" r:id="rId18"/>
    <p:sldId id="332" r:id="rId19"/>
    <p:sldId id="338" r:id="rId20"/>
    <p:sldId id="337" r:id="rId21"/>
    <p:sldId id="333" r:id="rId22"/>
    <p:sldId id="334" r:id="rId23"/>
    <p:sldId id="319" r:id="rId24"/>
    <p:sldId id="348" r:id="rId25"/>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332C6-0EFF-4B10-A74D-72C26C37A26C}" v="1" dt="2026-02-05T12:31:19.5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223" autoAdjust="0"/>
  </p:normalViewPr>
  <p:slideViewPr>
    <p:cSldViewPr>
      <p:cViewPr varScale="1">
        <p:scale>
          <a:sx n="63" d="100"/>
          <a:sy n="63" d="100"/>
        </p:scale>
        <p:origin x="84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MATHIEU" userId="3ad2500c-3c0e-43eb-b227-135d3a4c1d08" providerId="ADAL" clId="{03EC9F85-D77C-42CE-AB1F-EDF105C78B01}"/>
    <pc:docChg chg="delSld modSld">
      <pc:chgData name="Bertrand MATHIEU" userId="3ad2500c-3c0e-43eb-b227-135d3a4c1d08" providerId="ADAL" clId="{03EC9F85-D77C-42CE-AB1F-EDF105C78B01}" dt="2026-02-05T12:31:48.155" v="1" actId="47"/>
      <pc:docMkLst>
        <pc:docMk/>
      </pc:docMkLst>
      <pc:sldChg chg="addSp delSp modSp">
        <pc:chgData name="Bertrand MATHIEU" userId="3ad2500c-3c0e-43eb-b227-135d3a4c1d08" providerId="ADAL" clId="{03EC9F85-D77C-42CE-AB1F-EDF105C78B01}" dt="2026-02-05T12:31:19.549" v="0" actId="478"/>
        <pc:sldMkLst>
          <pc:docMk/>
          <pc:sldMk cId="0" sldId="256"/>
        </pc:sldMkLst>
        <pc:spChg chg="add mod">
          <ac:chgData name="Bertrand MATHIEU" userId="3ad2500c-3c0e-43eb-b227-135d3a4c1d08" providerId="ADAL" clId="{03EC9F85-D77C-42CE-AB1F-EDF105C78B01}" dt="2026-02-05T12:31:19.549" v="0" actId="478"/>
          <ac:spMkLst>
            <pc:docMk/>
            <pc:sldMk cId="0" sldId="256"/>
            <ac:spMk id="3" creationId="{67D7C7E3-1AE1-9C77-EBA7-FEA2D5D4DE40}"/>
          </ac:spMkLst>
        </pc:spChg>
        <pc:spChg chg="del">
          <ac:chgData name="Bertrand MATHIEU" userId="3ad2500c-3c0e-43eb-b227-135d3a4c1d08" providerId="ADAL" clId="{03EC9F85-D77C-42CE-AB1F-EDF105C78B01}" dt="2026-02-05T12:31:19.549" v="0" actId="478"/>
          <ac:spMkLst>
            <pc:docMk/>
            <pc:sldMk cId="0" sldId="256"/>
            <ac:spMk id="4" creationId="{CA5BD117-FD18-8CE1-2557-9288A3C47713}"/>
          </ac:spMkLst>
        </pc:spChg>
      </pc:sldChg>
      <pc:sldChg chg="del">
        <pc:chgData name="Bertrand MATHIEU" userId="3ad2500c-3c0e-43eb-b227-135d3a4c1d08" providerId="ADAL" clId="{03EC9F85-D77C-42CE-AB1F-EDF105C78B01}" dt="2026-02-05T12:31:48.155" v="1" actId="47"/>
        <pc:sldMkLst>
          <pc:docMk/>
          <pc:sldMk cId="0"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44A53E4-E5CD-0090-7C6B-8428F8D10E2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9ACFFADC-0ED4-600F-0B38-07FB0F18374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E7180B0-15D5-4B59-9D75-B4F1A9FAE97C}" type="datetimeFigureOut">
              <a:rPr lang="fr-FR"/>
              <a:t>05/02/2026</a:t>
            </a:fld>
            <a:endParaRPr lang="fr-FR"/>
          </a:p>
        </p:txBody>
      </p:sp>
      <p:sp>
        <p:nvSpPr>
          <p:cNvPr id="4" name="Espace réservé de l'image des diapositives 3">
            <a:extLst>
              <a:ext uri="{FF2B5EF4-FFF2-40B4-BE49-F238E27FC236}">
                <a16:creationId xmlns:a16="http://schemas.microsoft.com/office/drawing/2014/main" id="{BB166EA6-FDA2-DBA1-BC52-C4901FBDC47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4345B11F-B9ED-44FF-72CF-B694CBF0B81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Modificar los estilos de texto de la máscara</a:t>
            </a:r>
          </a:p>
          <a:p>
            <a:pPr lvl="1"/>
            <a:r>
              <a:rPr lang="fr-FR" noProof="0"/>
              <a:t>Segundo nivel</a:t>
            </a:r>
          </a:p>
          <a:p>
            <a:pPr lvl="2"/>
            <a:r>
              <a:rPr lang="fr-FR" noProof="0"/>
              <a:t>Tercer nivel</a:t>
            </a:r>
          </a:p>
          <a:p>
            <a:pPr lvl="3"/>
            <a:r>
              <a:rPr lang="fr-FR" noProof="0"/>
              <a:t>Cuarto nivel</a:t>
            </a:r>
          </a:p>
          <a:p>
            <a:pPr lvl="4"/>
            <a:r>
              <a:rPr lang="fr-FR" noProof="0"/>
              <a:t>Quinto nivel</a:t>
            </a:r>
          </a:p>
        </p:txBody>
      </p:sp>
      <p:sp>
        <p:nvSpPr>
          <p:cNvPr id="6" name="Espace réservé du pied de page 5">
            <a:extLst>
              <a:ext uri="{FF2B5EF4-FFF2-40B4-BE49-F238E27FC236}">
                <a16:creationId xmlns:a16="http://schemas.microsoft.com/office/drawing/2014/main" id="{720AB438-FC93-4920-A499-0DD210EF804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4B0213DF-C8FF-7653-34D3-4BB9BB8D429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84A476-1FAC-4388-8FB2-1C8D2F810AC0}" type="slidenum">
              <a:rPr lang="fr-FR" altLang="fr-F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es-419" dirty="0"/>
          </a:p>
        </p:txBody>
      </p:sp>
      <p:sp>
        <p:nvSpPr>
          <p:cNvPr id="4" name="Espace réservé du numéro de diapositive 3"/>
          <p:cNvSpPr>
            <a:spLocks noGrp="1"/>
          </p:cNvSpPr>
          <p:nvPr>
            <p:ph type="sldNum" sz="quarter" idx="5"/>
          </p:nvPr>
        </p:nvSpPr>
        <p:spPr/>
        <p:txBody>
          <a:bodyPr/>
          <a:lstStyle/>
          <a:p>
            <a:pPr>
              <a:defRPr/>
            </a:pPr>
            <a:fld id="{2E84A476-1FAC-4388-8FB2-1C8D2F810AC0}" type="slidenum">
              <a:rPr lang="fr-FR" altLang="fr-FR" smtClean="0"/>
              <a:t>2</a:t>
            </a:fld>
            <a:endParaRPr lang="fr-FR" altLang="fr-FR"/>
          </a:p>
        </p:txBody>
      </p:sp>
    </p:spTree>
    <p:extLst>
      <p:ext uri="{BB962C8B-B14F-4D97-AF65-F5344CB8AC3E}">
        <p14:creationId xmlns:p14="http://schemas.microsoft.com/office/powerpoint/2010/main" val="81593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2707C68-91E9-2E1C-2A6A-A87C47C9A33E}"/>
              </a:ext>
            </a:extLst>
          </p:cNvPr>
          <p:cNvSpPr>
            <a:spLocks noGrp="1"/>
          </p:cNvSpPr>
          <p:nvPr>
            <p:ph type="dt" sz="half" idx="10"/>
          </p:nvPr>
        </p:nvSpPr>
        <p:spPr/>
        <p:txBody>
          <a:bodyPr/>
          <a:lstStyle>
            <a:lvl1pPr>
              <a:defRPr/>
            </a:lvl1pPr>
          </a:lstStyle>
          <a:p>
            <a:pPr>
              <a:defRPr/>
            </a:pPr>
            <a:fld id="{C3A21737-1549-4082-9FFC-36EA2C2348B4}" type="datetime1">
              <a:rPr lang="fr-FR"/>
              <a:pPr>
                <a:defRPr/>
              </a:pPr>
              <a:t>05/02/2026</a:t>
            </a:fld>
            <a:endParaRPr lang="fr-FR"/>
          </a:p>
        </p:txBody>
      </p:sp>
      <p:sp>
        <p:nvSpPr>
          <p:cNvPr id="5" name="Espace réservé du pied de page 4">
            <a:extLst>
              <a:ext uri="{FF2B5EF4-FFF2-40B4-BE49-F238E27FC236}">
                <a16:creationId xmlns:a16="http://schemas.microsoft.com/office/drawing/2014/main" id="{4510E932-DEF3-3819-6C3D-94469488593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FF0DEE5-924F-B1E9-77EC-2D20B9E0D93A}"/>
              </a:ext>
            </a:extLst>
          </p:cNvPr>
          <p:cNvSpPr>
            <a:spLocks noGrp="1"/>
          </p:cNvSpPr>
          <p:nvPr>
            <p:ph type="sldNum" sz="quarter" idx="12"/>
          </p:nvPr>
        </p:nvSpPr>
        <p:spPr/>
        <p:txBody>
          <a:bodyPr/>
          <a:lstStyle>
            <a:lvl1pPr>
              <a:defRPr/>
            </a:lvl1pPr>
          </a:lstStyle>
          <a:p>
            <a:pPr>
              <a:defRPr/>
            </a:pPr>
            <a:fld id="{95764CFF-4C49-44B1-924E-A4944B79F740}" type="slidenum">
              <a:rPr lang="fr-FR" altLang="fr-FR"/>
              <a:pPr>
                <a:defRPr/>
              </a:pPr>
              <a:t>‹N°›</a:t>
            </a:fld>
            <a:endParaRPr lang="fr-FR" altLang="fr-FR"/>
          </a:p>
        </p:txBody>
      </p:sp>
    </p:spTree>
    <p:extLst>
      <p:ext uri="{BB962C8B-B14F-4D97-AF65-F5344CB8AC3E}">
        <p14:creationId xmlns:p14="http://schemas.microsoft.com/office/powerpoint/2010/main" val="113037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0231FF-8296-554E-553C-6FF84D79203D}"/>
              </a:ext>
            </a:extLst>
          </p:cNvPr>
          <p:cNvSpPr>
            <a:spLocks noGrp="1"/>
          </p:cNvSpPr>
          <p:nvPr>
            <p:ph type="dt" sz="half" idx="10"/>
          </p:nvPr>
        </p:nvSpPr>
        <p:spPr/>
        <p:txBody>
          <a:bodyPr/>
          <a:lstStyle>
            <a:lvl1pPr>
              <a:defRPr/>
            </a:lvl1pPr>
          </a:lstStyle>
          <a:p>
            <a:pPr>
              <a:defRPr/>
            </a:pPr>
            <a:fld id="{F7B39558-6B5B-4442-802F-43F1EB0CB9FB}" type="datetime1">
              <a:rPr lang="fr-FR"/>
              <a:pPr>
                <a:defRPr/>
              </a:pPr>
              <a:t>05/02/2026</a:t>
            </a:fld>
            <a:endParaRPr lang="fr-FR"/>
          </a:p>
        </p:txBody>
      </p:sp>
      <p:sp>
        <p:nvSpPr>
          <p:cNvPr id="5" name="Espace réservé du pied de page 4">
            <a:extLst>
              <a:ext uri="{FF2B5EF4-FFF2-40B4-BE49-F238E27FC236}">
                <a16:creationId xmlns:a16="http://schemas.microsoft.com/office/drawing/2014/main" id="{AF5727CD-7402-7784-CE0C-ADEC905F9FE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0668051-8ADA-7016-29D1-531AD7F68801}"/>
              </a:ext>
            </a:extLst>
          </p:cNvPr>
          <p:cNvSpPr>
            <a:spLocks noGrp="1"/>
          </p:cNvSpPr>
          <p:nvPr>
            <p:ph type="sldNum" sz="quarter" idx="12"/>
          </p:nvPr>
        </p:nvSpPr>
        <p:spPr/>
        <p:txBody>
          <a:bodyPr/>
          <a:lstStyle>
            <a:lvl1pPr>
              <a:defRPr/>
            </a:lvl1pPr>
          </a:lstStyle>
          <a:p>
            <a:pPr>
              <a:defRPr/>
            </a:pPr>
            <a:fld id="{AE169120-5881-4926-A807-00BB715A5CCF}" type="slidenum">
              <a:rPr lang="fr-FR" altLang="fr-FR"/>
              <a:pPr>
                <a:defRPr/>
              </a:pPr>
              <a:t>‹N°›</a:t>
            </a:fld>
            <a:endParaRPr lang="fr-FR" altLang="fr-FR"/>
          </a:p>
        </p:txBody>
      </p:sp>
    </p:spTree>
    <p:extLst>
      <p:ext uri="{BB962C8B-B14F-4D97-AF65-F5344CB8AC3E}">
        <p14:creationId xmlns:p14="http://schemas.microsoft.com/office/powerpoint/2010/main" val="316876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730651-E24B-3BFC-51EA-310328685E34}"/>
              </a:ext>
            </a:extLst>
          </p:cNvPr>
          <p:cNvSpPr>
            <a:spLocks noGrp="1"/>
          </p:cNvSpPr>
          <p:nvPr>
            <p:ph type="dt" sz="half" idx="10"/>
          </p:nvPr>
        </p:nvSpPr>
        <p:spPr/>
        <p:txBody>
          <a:bodyPr/>
          <a:lstStyle>
            <a:lvl1pPr>
              <a:defRPr/>
            </a:lvl1pPr>
          </a:lstStyle>
          <a:p>
            <a:pPr>
              <a:defRPr/>
            </a:pPr>
            <a:fld id="{90310D53-B51F-4A95-A89E-79A6EF2230CA}" type="datetime1">
              <a:rPr lang="fr-FR"/>
              <a:pPr>
                <a:defRPr/>
              </a:pPr>
              <a:t>05/02/2026</a:t>
            </a:fld>
            <a:endParaRPr lang="fr-FR"/>
          </a:p>
        </p:txBody>
      </p:sp>
      <p:sp>
        <p:nvSpPr>
          <p:cNvPr id="5" name="Espace réservé du pied de page 4">
            <a:extLst>
              <a:ext uri="{FF2B5EF4-FFF2-40B4-BE49-F238E27FC236}">
                <a16:creationId xmlns:a16="http://schemas.microsoft.com/office/drawing/2014/main" id="{F1744A9F-4955-9B0D-3F4A-08C737C68AC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B3D18AE-0C94-ACD9-F7EC-B268461AD7E7}"/>
              </a:ext>
            </a:extLst>
          </p:cNvPr>
          <p:cNvSpPr>
            <a:spLocks noGrp="1"/>
          </p:cNvSpPr>
          <p:nvPr>
            <p:ph type="sldNum" sz="quarter" idx="12"/>
          </p:nvPr>
        </p:nvSpPr>
        <p:spPr/>
        <p:txBody>
          <a:bodyPr/>
          <a:lstStyle>
            <a:lvl1pPr>
              <a:defRPr/>
            </a:lvl1pPr>
          </a:lstStyle>
          <a:p>
            <a:pPr>
              <a:defRPr/>
            </a:pPr>
            <a:fld id="{05773DD2-C152-4864-AE99-6FE87D199EA7}" type="slidenum">
              <a:rPr lang="fr-FR" altLang="fr-FR"/>
              <a:pPr>
                <a:defRPr/>
              </a:pPr>
              <a:t>‹N°›</a:t>
            </a:fld>
            <a:endParaRPr lang="fr-FR" altLang="fr-FR"/>
          </a:p>
        </p:txBody>
      </p:sp>
    </p:spTree>
    <p:extLst>
      <p:ext uri="{BB962C8B-B14F-4D97-AF65-F5344CB8AC3E}">
        <p14:creationId xmlns:p14="http://schemas.microsoft.com/office/powerpoint/2010/main" val="296200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921935-2143-1844-2969-E549EE575F38}"/>
              </a:ext>
            </a:extLst>
          </p:cNvPr>
          <p:cNvSpPr>
            <a:spLocks noGrp="1"/>
          </p:cNvSpPr>
          <p:nvPr>
            <p:ph type="dt" sz="half" idx="10"/>
          </p:nvPr>
        </p:nvSpPr>
        <p:spPr/>
        <p:txBody>
          <a:bodyPr/>
          <a:lstStyle>
            <a:lvl1pPr>
              <a:defRPr/>
            </a:lvl1pPr>
          </a:lstStyle>
          <a:p>
            <a:pPr>
              <a:defRPr/>
            </a:pPr>
            <a:fld id="{D563ED27-0B9E-4DE0-A13F-020974BCFA6F}" type="datetime1">
              <a:rPr lang="fr-FR"/>
              <a:pPr>
                <a:defRPr/>
              </a:pPr>
              <a:t>05/02/2026</a:t>
            </a:fld>
            <a:endParaRPr lang="fr-FR"/>
          </a:p>
        </p:txBody>
      </p:sp>
      <p:sp>
        <p:nvSpPr>
          <p:cNvPr id="5" name="Espace réservé du pied de page 4">
            <a:extLst>
              <a:ext uri="{FF2B5EF4-FFF2-40B4-BE49-F238E27FC236}">
                <a16:creationId xmlns:a16="http://schemas.microsoft.com/office/drawing/2014/main" id="{D06EB50C-9183-419B-5087-02A0DD108E6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80C0666-4F5A-3038-F5EB-3BCCDF6E626E}"/>
              </a:ext>
            </a:extLst>
          </p:cNvPr>
          <p:cNvSpPr>
            <a:spLocks noGrp="1"/>
          </p:cNvSpPr>
          <p:nvPr>
            <p:ph type="sldNum" sz="quarter" idx="12"/>
          </p:nvPr>
        </p:nvSpPr>
        <p:spPr/>
        <p:txBody>
          <a:bodyPr/>
          <a:lstStyle>
            <a:lvl1pPr>
              <a:defRPr/>
            </a:lvl1pPr>
          </a:lstStyle>
          <a:p>
            <a:pPr>
              <a:defRPr/>
            </a:pPr>
            <a:fld id="{E23AA384-780E-423A-91BF-C9A3F9397AB6}" type="slidenum">
              <a:rPr lang="fr-FR" altLang="fr-FR"/>
              <a:pPr>
                <a:defRPr/>
              </a:pPr>
              <a:t>‹N°›</a:t>
            </a:fld>
            <a:endParaRPr lang="fr-FR" altLang="fr-FR"/>
          </a:p>
        </p:txBody>
      </p:sp>
    </p:spTree>
    <p:extLst>
      <p:ext uri="{BB962C8B-B14F-4D97-AF65-F5344CB8AC3E}">
        <p14:creationId xmlns:p14="http://schemas.microsoft.com/office/powerpoint/2010/main" val="56097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51E2923-0E32-6E83-2229-E01B6CE013DC}"/>
              </a:ext>
            </a:extLst>
          </p:cNvPr>
          <p:cNvSpPr>
            <a:spLocks noGrp="1"/>
          </p:cNvSpPr>
          <p:nvPr>
            <p:ph type="dt" sz="half" idx="10"/>
          </p:nvPr>
        </p:nvSpPr>
        <p:spPr/>
        <p:txBody>
          <a:bodyPr/>
          <a:lstStyle>
            <a:lvl1pPr>
              <a:defRPr/>
            </a:lvl1pPr>
          </a:lstStyle>
          <a:p>
            <a:pPr>
              <a:defRPr/>
            </a:pPr>
            <a:fld id="{396208EC-6FA6-4D56-B76D-11C95971DE16}" type="datetime1">
              <a:rPr lang="fr-FR"/>
              <a:pPr>
                <a:defRPr/>
              </a:pPr>
              <a:t>05/02/2026</a:t>
            </a:fld>
            <a:endParaRPr lang="fr-FR"/>
          </a:p>
        </p:txBody>
      </p:sp>
      <p:sp>
        <p:nvSpPr>
          <p:cNvPr id="5" name="Espace réservé du pied de page 4">
            <a:extLst>
              <a:ext uri="{FF2B5EF4-FFF2-40B4-BE49-F238E27FC236}">
                <a16:creationId xmlns:a16="http://schemas.microsoft.com/office/drawing/2014/main" id="{D18627DD-96E1-2C72-65AC-72996AED7EC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AEECB94-4C7F-C467-9A04-706A25BA9376}"/>
              </a:ext>
            </a:extLst>
          </p:cNvPr>
          <p:cNvSpPr>
            <a:spLocks noGrp="1"/>
          </p:cNvSpPr>
          <p:nvPr>
            <p:ph type="sldNum" sz="quarter" idx="12"/>
          </p:nvPr>
        </p:nvSpPr>
        <p:spPr/>
        <p:txBody>
          <a:bodyPr/>
          <a:lstStyle>
            <a:lvl1pPr>
              <a:defRPr/>
            </a:lvl1pPr>
          </a:lstStyle>
          <a:p>
            <a:pPr>
              <a:defRPr/>
            </a:pPr>
            <a:fld id="{E7414375-3603-48E2-8F9D-625F3349D809}" type="slidenum">
              <a:rPr lang="fr-FR" altLang="fr-FR"/>
              <a:pPr>
                <a:defRPr/>
              </a:pPr>
              <a:t>‹N°›</a:t>
            </a:fld>
            <a:endParaRPr lang="fr-FR" altLang="fr-FR"/>
          </a:p>
        </p:txBody>
      </p:sp>
    </p:spTree>
    <p:extLst>
      <p:ext uri="{BB962C8B-B14F-4D97-AF65-F5344CB8AC3E}">
        <p14:creationId xmlns:p14="http://schemas.microsoft.com/office/powerpoint/2010/main" val="245932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C4A02498-CA9A-494A-FCA0-8903E34520C9}"/>
              </a:ext>
            </a:extLst>
          </p:cNvPr>
          <p:cNvSpPr>
            <a:spLocks noGrp="1"/>
          </p:cNvSpPr>
          <p:nvPr>
            <p:ph type="dt" sz="half" idx="10"/>
          </p:nvPr>
        </p:nvSpPr>
        <p:spPr/>
        <p:txBody>
          <a:bodyPr/>
          <a:lstStyle>
            <a:lvl1pPr>
              <a:defRPr/>
            </a:lvl1pPr>
          </a:lstStyle>
          <a:p>
            <a:pPr>
              <a:defRPr/>
            </a:pPr>
            <a:fld id="{CABAD700-DE74-494A-B892-E2B86B339E39}" type="datetime1">
              <a:rPr lang="fr-FR"/>
              <a:pPr>
                <a:defRPr/>
              </a:pPr>
              <a:t>05/02/2026</a:t>
            </a:fld>
            <a:endParaRPr lang="fr-FR"/>
          </a:p>
        </p:txBody>
      </p:sp>
      <p:sp>
        <p:nvSpPr>
          <p:cNvPr id="6" name="Espace réservé du pied de page 4">
            <a:extLst>
              <a:ext uri="{FF2B5EF4-FFF2-40B4-BE49-F238E27FC236}">
                <a16:creationId xmlns:a16="http://schemas.microsoft.com/office/drawing/2014/main" id="{AF342BD4-0B19-F6CE-DDD0-62606D1732A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C1A534F-DA7F-FDD6-10C1-9CF690D17228}"/>
              </a:ext>
            </a:extLst>
          </p:cNvPr>
          <p:cNvSpPr>
            <a:spLocks noGrp="1"/>
          </p:cNvSpPr>
          <p:nvPr>
            <p:ph type="sldNum" sz="quarter" idx="12"/>
          </p:nvPr>
        </p:nvSpPr>
        <p:spPr/>
        <p:txBody>
          <a:bodyPr/>
          <a:lstStyle>
            <a:lvl1pPr>
              <a:defRPr/>
            </a:lvl1pPr>
          </a:lstStyle>
          <a:p>
            <a:pPr>
              <a:defRPr/>
            </a:pPr>
            <a:fld id="{1D70D9DC-C96D-4449-A0E0-513E69F0771F}" type="slidenum">
              <a:rPr lang="fr-FR" altLang="fr-FR"/>
              <a:pPr>
                <a:defRPr/>
              </a:pPr>
              <a:t>‹N°›</a:t>
            </a:fld>
            <a:endParaRPr lang="fr-FR" altLang="fr-FR"/>
          </a:p>
        </p:txBody>
      </p:sp>
    </p:spTree>
    <p:extLst>
      <p:ext uri="{BB962C8B-B14F-4D97-AF65-F5344CB8AC3E}">
        <p14:creationId xmlns:p14="http://schemas.microsoft.com/office/powerpoint/2010/main" val="44838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8E5612-4E8E-1AEB-E228-6F492B892EE8}"/>
              </a:ext>
            </a:extLst>
          </p:cNvPr>
          <p:cNvSpPr>
            <a:spLocks noGrp="1"/>
          </p:cNvSpPr>
          <p:nvPr>
            <p:ph type="dt" sz="half" idx="10"/>
          </p:nvPr>
        </p:nvSpPr>
        <p:spPr/>
        <p:txBody>
          <a:bodyPr/>
          <a:lstStyle>
            <a:lvl1pPr>
              <a:defRPr/>
            </a:lvl1pPr>
          </a:lstStyle>
          <a:p>
            <a:pPr>
              <a:defRPr/>
            </a:pPr>
            <a:fld id="{734545F2-1E81-4053-BC19-30089421A9CA}" type="datetime1">
              <a:rPr lang="fr-FR"/>
              <a:pPr>
                <a:defRPr/>
              </a:pPr>
              <a:t>05/02/2026</a:t>
            </a:fld>
            <a:endParaRPr lang="fr-FR"/>
          </a:p>
        </p:txBody>
      </p:sp>
      <p:sp>
        <p:nvSpPr>
          <p:cNvPr id="8" name="Espace réservé du pied de page 4">
            <a:extLst>
              <a:ext uri="{FF2B5EF4-FFF2-40B4-BE49-F238E27FC236}">
                <a16:creationId xmlns:a16="http://schemas.microsoft.com/office/drawing/2014/main" id="{4A5BF34C-6B3F-38F6-DD60-F7AE7673ABE4}"/>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3D566230-43E4-2C59-B304-3F408CF952A9}"/>
              </a:ext>
            </a:extLst>
          </p:cNvPr>
          <p:cNvSpPr>
            <a:spLocks noGrp="1"/>
          </p:cNvSpPr>
          <p:nvPr>
            <p:ph type="sldNum" sz="quarter" idx="12"/>
          </p:nvPr>
        </p:nvSpPr>
        <p:spPr/>
        <p:txBody>
          <a:bodyPr/>
          <a:lstStyle>
            <a:lvl1pPr>
              <a:defRPr/>
            </a:lvl1pPr>
          </a:lstStyle>
          <a:p>
            <a:pPr>
              <a:defRPr/>
            </a:pPr>
            <a:fld id="{F0DAC872-8256-4851-8BDF-3E0B21AB64D8}" type="slidenum">
              <a:rPr lang="fr-FR" altLang="fr-FR"/>
              <a:pPr>
                <a:defRPr/>
              </a:pPr>
              <a:t>‹N°›</a:t>
            </a:fld>
            <a:endParaRPr lang="fr-FR" altLang="fr-FR"/>
          </a:p>
        </p:txBody>
      </p:sp>
    </p:spTree>
    <p:extLst>
      <p:ext uri="{BB962C8B-B14F-4D97-AF65-F5344CB8AC3E}">
        <p14:creationId xmlns:p14="http://schemas.microsoft.com/office/powerpoint/2010/main" val="218550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3515B102-A2F7-C560-96DC-4BDA3CC627A2}"/>
              </a:ext>
            </a:extLst>
          </p:cNvPr>
          <p:cNvSpPr>
            <a:spLocks noGrp="1"/>
          </p:cNvSpPr>
          <p:nvPr>
            <p:ph type="dt" sz="half" idx="10"/>
          </p:nvPr>
        </p:nvSpPr>
        <p:spPr/>
        <p:txBody>
          <a:bodyPr/>
          <a:lstStyle>
            <a:lvl1pPr>
              <a:defRPr/>
            </a:lvl1pPr>
          </a:lstStyle>
          <a:p>
            <a:pPr>
              <a:defRPr/>
            </a:pPr>
            <a:fld id="{0F584632-6BC5-49A7-B429-58D74242042D}" type="datetime1">
              <a:rPr lang="fr-FR"/>
              <a:pPr>
                <a:defRPr/>
              </a:pPr>
              <a:t>05/02/2026</a:t>
            </a:fld>
            <a:endParaRPr lang="fr-FR"/>
          </a:p>
        </p:txBody>
      </p:sp>
      <p:sp>
        <p:nvSpPr>
          <p:cNvPr id="4" name="Espace réservé du pied de page 4">
            <a:extLst>
              <a:ext uri="{FF2B5EF4-FFF2-40B4-BE49-F238E27FC236}">
                <a16:creationId xmlns:a16="http://schemas.microsoft.com/office/drawing/2014/main" id="{76E0BFE7-AC9F-5378-DCD1-528DFAB048C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3C0418F4-919C-6C0F-AAE8-9FB35863ED8B}"/>
              </a:ext>
            </a:extLst>
          </p:cNvPr>
          <p:cNvSpPr>
            <a:spLocks noGrp="1"/>
          </p:cNvSpPr>
          <p:nvPr>
            <p:ph type="sldNum" sz="quarter" idx="12"/>
          </p:nvPr>
        </p:nvSpPr>
        <p:spPr/>
        <p:txBody>
          <a:bodyPr/>
          <a:lstStyle>
            <a:lvl1pPr>
              <a:defRPr/>
            </a:lvl1pPr>
          </a:lstStyle>
          <a:p>
            <a:pPr>
              <a:defRPr/>
            </a:pPr>
            <a:fld id="{BFF5360C-854C-4188-86B6-4E39C5AB3F3E}" type="slidenum">
              <a:rPr lang="fr-FR" altLang="fr-FR"/>
              <a:pPr>
                <a:defRPr/>
              </a:pPr>
              <a:t>‹N°›</a:t>
            </a:fld>
            <a:endParaRPr lang="fr-FR" altLang="fr-FR"/>
          </a:p>
        </p:txBody>
      </p:sp>
    </p:spTree>
    <p:extLst>
      <p:ext uri="{BB962C8B-B14F-4D97-AF65-F5344CB8AC3E}">
        <p14:creationId xmlns:p14="http://schemas.microsoft.com/office/powerpoint/2010/main" val="34893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167008B-6DA8-DF27-1C9C-D758A1FE1469}"/>
              </a:ext>
            </a:extLst>
          </p:cNvPr>
          <p:cNvSpPr>
            <a:spLocks noGrp="1"/>
          </p:cNvSpPr>
          <p:nvPr>
            <p:ph type="dt" sz="half" idx="10"/>
          </p:nvPr>
        </p:nvSpPr>
        <p:spPr/>
        <p:txBody>
          <a:bodyPr/>
          <a:lstStyle>
            <a:lvl1pPr>
              <a:defRPr/>
            </a:lvl1pPr>
          </a:lstStyle>
          <a:p>
            <a:pPr>
              <a:defRPr/>
            </a:pPr>
            <a:fld id="{676537AE-852E-42B4-84CD-AEA77C6CC1CA}" type="datetime1">
              <a:rPr lang="fr-FR"/>
              <a:pPr>
                <a:defRPr/>
              </a:pPr>
              <a:t>05/02/2026</a:t>
            </a:fld>
            <a:endParaRPr lang="fr-FR"/>
          </a:p>
        </p:txBody>
      </p:sp>
      <p:sp>
        <p:nvSpPr>
          <p:cNvPr id="3" name="Espace réservé du pied de page 4">
            <a:extLst>
              <a:ext uri="{FF2B5EF4-FFF2-40B4-BE49-F238E27FC236}">
                <a16:creationId xmlns:a16="http://schemas.microsoft.com/office/drawing/2014/main" id="{795C8C23-EC8B-4E9F-8B13-2F1295307C30}"/>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8881AF4-C5AC-2991-082B-BDBAACA5A26C}"/>
              </a:ext>
            </a:extLst>
          </p:cNvPr>
          <p:cNvSpPr>
            <a:spLocks noGrp="1"/>
          </p:cNvSpPr>
          <p:nvPr>
            <p:ph type="sldNum" sz="quarter" idx="12"/>
          </p:nvPr>
        </p:nvSpPr>
        <p:spPr/>
        <p:txBody>
          <a:bodyPr/>
          <a:lstStyle>
            <a:lvl1pPr>
              <a:defRPr/>
            </a:lvl1pPr>
          </a:lstStyle>
          <a:p>
            <a:pPr>
              <a:defRPr/>
            </a:pPr>
            <a:fld id="{934C88B5-3ED6-462D-82C2-839CAFE0115D}" type="slidenum">
              <a:rPr lang="fr-FR" altLang="fr-FR"/>
              <a:pPr>
                <a:defRPr/>
              </a:pPr>
              <a:t>‹N°›</a:t>
            </a:fld>
            <a:endParaRPr lang="fr-FR" altLang="fr-FR"/>
          </a:p>
        </p:txBody>
      </p:sp>
    </p:spTree>
    <p:extLst>
      <p:ext uri="{BB962C8B-B14F-4D97-AF65-F5344CB8AC3E}">
        <p14:creationId xmlns:p14="http://schemas.microsoft.com/office/powerpoint/2010/main" val="124108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0D961B3-3581-4EAB-61E0-5F827AB50B0D}"/>
              </a:ext>
            </a:extLst>
          </p:cNvPr>
          <p:cNvSpPr>
            <a:spLocks noGrp="1"/>
          </p:cNvSpPr>
          <p:nvPr>
            <p:ph type="dt" sz="half" idx="10"/>
          </p:nvPr>
        </p:nvSpPr>
        <p:spPr/>
        <p:txBody>
          <a:bodyPr/>
          <a:lstStyle>
            <a:lvl1pPr>
              <a:defRPr/>
            </a:lvl1pPr>
          </a:lstStyle>
          <a:p>
            <a:pPr>
              <a:defRPr/>
            </a:pPr>
            <a:fld id="{FAA28B55-1F4E-485E-BEA3-B68042318C57}" type="datetime1">
              <a:rPr lang="fr-FR"/>
              <a:pPr>
                <a:defRPr/>
              </a:pPr>
              <a:t>05/02/2026</a:t>
            </a:fld>
            <a:endParaRPr lang="fr-FR"/>
          </a:p>
        </p:txBody>
      </p:sp>
      <p:sp>
        <p:nvSpPr>
          <p:cNvPr id="6" name="Espace réservé du pied de page 4">
            <a:extLst>
              <a:ext uri="{FF2B5EF4-FFF2-40B4-BE49-F238E27FC236}">
                <a16:creationId xmlns:a16="http://schemas.microsoft.com/office/drawing/2014/main" id="{2FF7BFAF-3ECC-4D3B-5851-C6B2A6B5675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E51B8C0-A7EC-78B1-06A8-32E8B47FDA93}"/>
              </a:ext>
            </a:extLst>
          </p:cNvPr>
          <p:cNvSpPr>
            <a:spLocks noGrp="1"/>
          </p:cNvSpPr>
          <p:nvPr>
            <p:ph type="sldNum" sz="quarter" idx="12"/>
          </p:nvPr>
        </p:nvSpPr>
        <p:spPr/>
        <p:txBody>
          <a:bodyPr/>
          <a:lstStyle>
            <a:lvl1pPr>
              <a:defRPr/>
            </a:lvl1pPr>
          </a:lstStyle>
          <a:p>
            <a:pPr>
              <a:defRPr/>
            </a:pPr>
            <a:fld id="{5E9F6E23-3174-459B-967E-3FCE97913B2D}" type="slidenum">
              <a:rPr lang="fr-FR" altLang="fr-FR"/>
              <a:pPr>
                <a:defRPr/>
              </a:pPr>
              <a:t>‹N°›</a:t>
            </a:fld>
            <a:endParaRPr lang="fr-FR" altLang="fr-FR"/>
          </a:p>
        </p:txBody>
      </p:sp>
    </p:spTree>
    <p:extLst>
      <p:ext uri="{BB962C8B-B14F-4D97-AF65-F5344CB8AC3E}">
        <p14:creationId xmlns:p14="http://schemas.microsoft.com/office/powerpoint/2010/main" val="9981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F52FDC1A-146E-F37E-A159-AF9901976C91}"/>
              </a:ext>
            </a:extLst>
          </p:cNvPr>
          <p:cNvSpPr>
            <a:spLocks noGrp="1"/>
          </p:cNvSpPr>
          <p:nvPr>
            <p:ph type="dt" sz="half" idx="10"/>
          </p:nvPr>
        </p:nvSpPr>
        <p:spPr/>
        <p:txBody>
          <a:bodyPr/>
          <a:lstStyle>
            <a:lvl1pPr>
              <a:defRPr/>
            </a:lvl1pPr>
          </a:lstStyle>
          <a:p>
            <a:pPr>
              <a:defRPr/>
            </a:pPr>
            <a:fld id="{5A3E01E7-09E4-4B00-AE98-6E8B753E6583}" type="datetime1">
              <a:rPr lang="fr-FR"/>
              <a:pPr>
                <a:defRPr/>
              </a:pPr>
              <a:t>05/02/2026</a:t>
            </a:fld>
            <a:endParaRPr lang="fr-FR"/>
          </a:p>
        </p:txBody>
      </p:sp>
      <p:sp>
        <p:nvSpPr>
          <p:cNvPr id="6" name="Espace réservé du pied de page 4">
            <a:extLst>
              <a:ext uri="{FF2B5EF4-FFF2-40B4-BE49-F238E27FC236}">
                <a16:creationId xmlns:a16="http://schemas.microsoft.com/office/drawing/2014/main" id="{92325BCE-FB24-472A-7639-74E0D33BE08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CDADA3C-C808-8DEE-88F5-868060163AAD}"/>
              </a:ext>
            </a:extLst>
          </p:cNvPr>
          <p:cNvSpPr>
            <a:spLocks noGrp="1"/>
          </p:cNvSpPr>
          <p:nvPr>
            <p:ph type="sldNum" sz="quarter" idx="12"/>
          </p:nvPr>
        </p:nvSpPr>
        <p:spPr/>
        <p:txBody>
          <a:bodyPr/>
          <a:lstStyle>
            <a:lvl1pPr>
              <a:defRPr/>
            </a:lvl1pPr>
          </a:lstStyle>
          <a:p>
            <a:pPr>
              <a:defRPr/>
            </a:pPr>
            <a:fld id="{467BADFD-D3AD-4791-842B-6759FC29AD65}" type="slidenum">
              <a:rPr lang="fr-FR" altLang="fr-FR"/>
              <a:pPr>
                <a:defRPr/>
              </a:pPr>
              <a:t>‹N°›</a:t>
            </a:fld>
            <a:endParaRPr lang="fr-FR" altLang="fr-FR"/>
          </a:p>
        </p:txBody>
      </p:sp>
    </p:spTree>
    <p:extLst>
      <p:ext uri="{BB962C8B-B14F-4D97-AF65-F5344CB8AC3E}">
        <p14:creationId xmlns:p14="http://schemas.microsoft.com/office/powerpoint/2010/main" val="400525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E9F281E-9DDB-4191-523D-FF413BB9598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Cambiar el estilo del título</a:t>
            </a:r>
          </a:p>
        </p:txBody>
      </p:sp>
      <p:sp>
        <p:nvSpPr>
          <p:cNvPr id="1027" name="Espace réservé du texte 2">
            <a:extLst>
              <a:ext uri="{FF2B5EF4-FFF2-40B4-BE49-F238E27FC236}">
                <a16:creationId xmlns:a16="http://schemas.microsoft.com/office/drawing/2014/main" id="{82E40449-7113-F946-267C-D8CC9010DD6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Modificar los estilos de texto de la máscara</a:t>
            </a:r>
          </a:p>
          <a:p>
            <a:pPr lvl="1"/>
            <a:r>
              <a:rPr lang="fr-FR" altLang="fr-FR"/>
              <a:t>Segundo nivel</a:t>
            </a:r>
          </a:p>
          <a:p>
            <a:pPr lvl="2"/>
            <a:r>
              <a:rPr lang="fr-FR" altLang="fr-FR"/>
              <a:t>Tercer nivel</a:t>
            </a:r>
          </a:p>
          <a:p>
            <a:pPr lvl="3"/>
            <a:r>
              <a:rPr lang="fr-FR" altLang="fr-FR"/>
              <a:t>Cuarto nivel</a:t>
            </a:r>
          </a:p>
          <a:p>
            <a:pPr lvl="4"/>
            <a:r>
              <a:rPr lang="fr-FR" altLang="fr-FR"/>
              <a:t>Quinto nivel</a:t>
            </a:r>
          </a:p>
        </p:txBody>
      </p:sp>
      <p:sp>
        <p:nvSpPr>
          <p:cNvPr id="4" name="Espace réservé de la date 3">
            <a:extLst>
              <a:ext uri="{FF2B5EF4-FFF2-40B4-BE49-F238E27FC236}">
                <a16:creationId xmlns:a16="http://schemas.microsoft.com/office/drawing/2014/main" id="{8B116292-1D14-7A0C-3B38-227BF96F3A6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B448B35-369A-41B9-8B92-78FC99364558}" type="datetime1">
              <a:rPr lang="fr-FR"/>
              <a:t>05/02/2026</a:t>
            </a:fld>
            <a:endParaRPr lang="fr-FR"/>
          </a:p>
        </p:txBody>
      </p:sp>
      <p:sp>
        <p:nvSpPr>
          <p:cNvPr id="5" name="Espace réservé du pied de page 4">
            <a:extLst>
              <a:ext uri="{FF2B5EF4-FFF2-40B4-BE49-F238E27FC236}">
                <a16:creationId xmlns:a16="http://schemas.microsoft.com/office/drawing/2014/main" id="{EC8330C1-5CA6-5FB0-7D55-A41DB72CF81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EBE360C7-7EF3-9551-647B-9D3896DC7CD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3D584B-D287-45D1-8B45-F7A6010597E6}" type="slidenum">
              <a:rPr lang="fr-FR" altLang="fr-FR"/>
              <a:t>‹N°›</a:t>
            </a:fld>
            <a:endParaRPr lang="fr-FR" altLang="fr-F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094C7-3A00-D527-BB87-FA8277EFD0A8}"/>
              </a:ext>
            </a:extLst>
          </p:cNvPr>
          <p:cNvSpPr>
            <a:spLocks noGrp="1"/>
          </p:cNvSpPr>
          <p:nvPr>
            <p:ph type="ctrTitle"/>
          </p:nvPr>
        </p:nvSpPr>
        <p:spPr>
          <a:xfrm>
            <a:off x="2135188" y="1196976"/>
            <a:ext cx="7772400" cy="1470025"/>
          </a:xfrm>
          <a:solidFill>
            <a:schemeClr val="accent3">
              <a:lumMod val="40000"/>
              <a:lumOff val="60000"/>
            </a:schemeClr>
          </a:solidFill>
        </p:spPr>
        <p:txBody>
          <a:bodyPr rtlCol="0">
            <a:normAutofit/>
          </a:bodyPr>
          <a:lstStyle/>
          <a:p>
            <a:pPr eaLnBrk="1" fontAlgn="auto" hangingPunct="1">
              <a:spcAft>
                <a:spcPts val="0"/>
              </a:spcAft>
              <a:defRPr/>
            </a:pPr>
            <a:r>
              <a:rPr lang="fr-FR" sz="3200" dirty="0"/>
              <a:t>Módulo 3: </a:t>
            </a:r>
            <a:br>
              <a:rPr lang="fr-FR" sz="3200" dirty="0"/>
            </a:br>
            <a:r>
              <a:rPr lang="fr-FR" sz="3200" b="1" dirty="0"/>
              <a:t>Alternativas a los plaguicidas</a:t>
            </a:r>
          </a:p>
        </p:txBody>
      </p:sp>
      <p:sp>
        <p:nvSpPr>
          <p:cNvPr id="3" name="Sous-titre 2">
            <a:extLst>
              <a:ext uri="{FF2B5EF4-FFF2-40B4-BE49-F238E27FC236}">
                <a16:creationId xmlns:a16="http://schemas.microsoft.com/office/drawing/2014/main" id="{67D7C7E3-1AE1-9C77-EBA7-FEA2D5D4DE40}"/>
              </a:ext>
            </a:extLst>
          </p:cNvPr>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1E511-71E9-6337-A714-1D9531ABB6C4}"/>
              </a:ext>
            </a:extLst>
          </p:cNvPr>
          <p:cNvSpPr>
            <a:spLocks noGrp="1"/>
          </p:cNvSpPr>
          <p:nvPr>
            <p:ph type="title"/>
          </p:nvPr>
        </p:nvSpPr>
        <p:spPr>
          <a:xfrm>
            <a:off x="1631950" y="44450"/>
            <a:ext cx="9036050" cy="484188"/>
          </a:xfrm>
          <a:solidFill>
            <a:schemeClr val="accent3">
              <a:lumMod val="40000"/>
              <a:lumOff val="60000"/>
            </a:schemeClr>
          </a:solidFill>
        </p:spPr>
        <p:txBody>
          <a:bodyPr rtlCol="0">
            <a:noAutofit/>
          </a:bodyPr>
          <a:lstStyle/>
          <a:p>
            <a:pPr eaLnBrk="1" fontAlgn="auto" hangingPunct="1">
              <a:spcAft>
                <a:spcPts val="0"/>
              </a:spcAft>
              <a:defRPr/>
            </a:pPr>
            <a:r>
              <a:rPr lang="fr-FR" sz="2000" b="1" dirty="0"/>
              <a:t>Módulo 3: Alternativas a los plaguicidas </a:t>
            </a:r>
          </a:p>
        </p:txBody>
      </p:sp>
      <p:sp>
        <p:nvSpPr>
          <p:cNvPr id="3" name="Espace réservé du contenu 2">
            <a:extLst>
              <a:ext uri="{FF2B5EF4-FFF2-40B4-BE49-F238E27FC236}">
                <a16:creationId xmlns:a16="http://schemas.microsoft.com/office/drawing/2014/main" id="{49B9A20D-49E6-55C2-7F9B-B052FE8566F9}"/>
              </a:ext>
            </a:extLst>
          </p:cNvPr>
          <p:cNvSpPr>
            <a:spLocks noGrp="1"/>
          </p:cNvSpPr>
          <p:nvPr>
            <p:ph idx="1"/>
          </p:nvPr>
        </p:nvSpPr>
        <p:spPr>
          <a:xfrm>
            <a:off x="1847850" y="665164"/>
            <a:ext cx="8712200" cy="6192837"/>
          </a:xfrm>
        </p:spPr>
        <p:txBody>
          <a:bodyPr rtlCol="0">
            <a:normAutofit/>
          </a:bodyPr>
          <a:lstStyle/>
          <a:p>
            <a:pPr eaLnBrk="1" fontAlgn="auto" hangingPunct="1">
              <a:spcAft>
                <a:spcPts val="0"/>
              </a:spcAft>
              <a:buFontTx/>
              <a:buChar char="-"/>
              <a:defRPr/>
            </a:pPr>
            <a:endParaRPr lang="fr-FR" sz="1800" b="1" dirty="0"/>
          </a:p>
          <a:p>
            <a:pPr eaLnBrk="1" fontAlgn="auto" hangingPunct="1">
              <a:spcAft>
                <a:spcPts val="0"/>
              </a:spcAft>
              <a:buFontTx/>
              <a:buChar char="-"/>
              <a:defRPr/>
            </a:pPr>
            <a:endParaRPr lang="fr-FR" sz="2000" dirty="0">
              <a:solidFill>
                <a:schemeClr val="tx2">
                  <a:lumMod val="75000"/>
                </a:schemeClr>
              </a:solidFill>
            </a:endParaRPr>
          </a:p>
          <a:p>
            <a:pPr marL="0" indent="0" eaLnBrk="1" fontAlgn="auto" hangingPunct="1">
              <a:spcAft>
                <a:spcPts val="0"/>
              </a:spcAft>
              <a:buNone/>
              <a:defRPr/>
            </a:pPr>
            <a:endParaRPr lang="fr-FR" sz="2000" dirty="0">
              <a:solidFill>
                <a:schemeClr val="tx2">
                  <a:lumMod val="75000"/>
                </a:schemeClr>
              </a:solidFill>
            </a:endParaRPr>
          </a:p>
        </p:txBody>
      </p:sp>
      <p:sp>
        <p:nvSpPr>
          <p:cNvPr id="32772" name="Espace réservé du numéro de diapositive 5">
            <a:extLst>
              <a:ext uri="{FF2B5EF4-FFF2-40B4-BE49-F238E27FC236}">
                <a16:creationId xmlns:a16="http://schemas.microsoft.com/office/drawing/2014/main" id="{62D65CB8-1323-4415-61E0-B8F0ADE86F5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8AACB3-0D19-4500-9C4A-67C81FED160E}" type="slidenum">
              <a:rPr lang="fr-FR" altLang="fr-FR" sz="1200">
                <a:solidFill>
                  <a:srgbClr val="898989"/>
                </a:solidFill>
              </a:rPr>
              <a:t>11</a:t>
            </a:fld>
            <a:endParaRPr lang="fr-FR" altLang="fr-FR" sz="1200">
              <a:solidFill>
                <a:srgbClr val="898989"/>
              </a:solidFill>
            </a:endParaRPr>
          </a:p>
        </p:txBody>
      </p:sp>
      <p:sp>
        <p:nvSpPr>
          <p:cNvPr id="5" name="Espace réservé du contenu 2">
            <a:extLst>
              <a:ext uri="{FF2B5EF4-FFF2-40B4-BE49-F238E27FC236}">
                <a16:creationId xmlns:a16="http://schemas.microsoft.com/office/drawing/2014/main" id="{EB9EDD90-F26C-96A3-C532-B2766080D461}"/>
              </a:ext>
            </a:extLst>
          </p:cNvPr>
          <p:cNvSpPr txBox="1">
            <a:spLocks/>
          </p:cNvSpPr>
          <p:nvPr/>
        </p:nvSpPr>
        <p:spPr>
          <a:xfrm>
            <a:off x="1631950" y="549276"/>
            <a:ext cx="8928100" cy="63087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fr-FR" sz="1800" b="1" dirty="0">
                <a:latin typeface="Geomanist-Medium"/>
              </a:rPr>
              <a:t>Tema 4</a:t>
            </a:r>
            <a:r>
              <a:rPr lang="fr-FR" sz="1800" dirty="0">
                <a:latin typeface="Geomanist-Medium"/>
              </a:rPr>
              <a:t>: </a:t>
            </a:r>
            <a:r>
              <a:rPr lang="fr-FR" sz="1800" dirty="0">
                <a:latin typeface="Geomanist-Regular"/>
              </a:rPr>
              <a:t>Identificación y promoción de métodos de control biológico que puedan utilizar los agricultores de África y otros países tropicales (11 ejemplos).</a:t>
            </a:r>
          </a:p>
          <a:p>
            <a:pPr fontAlgn="auto">
              <a:spcBef>
                <a:spcPts val="800"/>
              </a:spcBef>
              <a:spcAft>
                <a:spcPts val="0"/>
              </a:spcAft>
              <a:buFont typeface="+mj-lt"/>
              <a:buAutoNum type="arabicPeriod"/>
              <a:defRPr/>
            </a:pPr>
            <a:r>
              <a:rPr lang="fr-FR" sz="1800" b="1" dirty="0">
                <a:solidFill>
                  <a:schemeClr val="accent1">
                    <a:lumMod val="75000"/>
                  </a:schemeClr>
                </a:solidFill>
              </a:rPr>
              <a:t>Utilización de una micro avispa </a:t>
            </a:r>
            <a:r>
              <a:rPr lang="fr-FR" sz="1800" i="1" dirty="0">
                <a:solidFill>
                  <a:schemeClr val="accent1">
                    <a:lumMod val="75000"/>
                  </a:schemeClr>
                </a:solidFill>
              </a:rPr>
              <a:t>(trichogramma) </a:t>
            </a:r>
            <a:r>
              <a:rPr lang="fr-FR" sz="1800" b="1" dirty="0">
                <a:solidFill>
                  <a:schemeClr val="accent1">
                    <a:lumMod val="75000"/>
                  </a:schemeClr>
                </a:solidFill>
              </a:rPr>
              <a:t>para destruir las larvas de polilla </a:t>
            </a:r>
            <a:r>
              <a:rPr lang="fr-FR" sz="1800" dirty="0">
                <a:solidFill>
                  <a:schemeClr val="accent1">
                    <a:lumMod val="75000"/>
                  </a:schemeClr>
                </a:solidFill>
              </a:rPr>
              <a:t>que causan grandes daños al maíz y otros cultivos</a:t>
            </a:r>
            <a:r>
              <a:rPr lang="fr-FR" sz="1800" i="1" dirty="0">
                <a:solidFill>
                  <a:schemeClr val="accent1">
                    <a:lumMod val="75000"/>
                  </a:schemeClr>
                </a:solidFill>
              </a:rPr>
              <a:t>.</a:t>
            </a:r>
            <a:endParaRPr lang="fr-FR" sz="1800" dirty="0">
              <a:solidFill>
                <a:schemeClr val="accent1">
                  <a:lumMod val="75000"/>
                </a:schemeClr>
              </a:solidFill>
            </a:endParaRPr>
          </a:p>
          <a:p>
            <a:pPr fontAlgn="auto">
              <a:spcBef>
                <a:spcPts val="800"/>
              </a:spcBef>
              <a:spcAft>
                <a:spcPts val="0"/>
              </a:spcAft>
              <a:buFont typeface="+mj-lt"/>
              <a:buAutoNum type="arabicPeriod"/>
              <a:defRPr/>
            </a:pPr>
            <a:r>
              <a:rPr lang="fr-FR" sz="1800" b="1" dirty="0">
                <a:solidFill>
                  <a:schemeClr val="accent1">
                    <a:lumMod val="75000"/>
                  </a:schemeClr>
                </a:solidFill>
              </a:rPr>
              <a:t>Control biológico del gusano de la espiga del mijo. </a:t>
            </a:r>
            <a:endParaRPr lang="fr-FR" sz="1800" dirty="0">
              <a:solidFill>
                <a:schemeClr val="accent1">
                  <a:lumMod val="75000"/>
                </a:schemeClr>
              </a:solidFill>
            </a:endParaRPr>
          </a:p>
          <a:p>
            <a:pPr fontAlgn="auto">
              <a:spcBef>
                <a:spcPts val="800"/>
              </a:spcBef>
              <a:spcAft>
                <a:spcPts val="0"/>
              </a:spcAft>
              <a:buFont typeface="+mj-lt"/>
              <a:buAutoNum type="arabicPeriod"/>
              <a:defRPr/>
            </a:pPr>
            <a:r>
              <a:rPr lang="fr-FR" sz="1800" b="1" dirty="0">
                <a:solidFill>
                  <a:schemeClr val="accent1">
                    <a:lumMod val="75000"/>
                  </a:schemeClr>
                </a:solidFill>
              </a:rPr>
              <a:t>Perspectivas de control biológico del gusano militar.</a:t>
            </a:r>
            <a:endParaRPr lang="fr-FR" sz="1800" dirty="0">
              <a:solidFill>
                <a:schemeClr val="accent1">
                  <a:lumMod val="75000"/>
                </a:schemeClr>
              </a:solidFill>
            </a:endParaRPr>
          </a:p>
          <a:p>
            <a:pPr fontAlgn="auto">
              <a:spcBef>
                <a:spcPts val="800"/>
              </a:spcBef>
              <a:spcAft>
                <a:spcPts val="0"/>
              </a:spcAft>
              <a:buFont typeface="+mj-lt"/>
              <a:buAutoNum type="arabicPeriod"/>
              <a:defRPr/>
            </a:pPr>
            <a:r>
              <a:rPr lang="fr-FR" sz="1800" b="1" dirty="0">
                <a:solidFill>
                  <a:schemeClr val="accent1">
                    <a:lumMod val="75000"/>
                  </a:schemeClr>
                </a:solidFill>
              </a:rPr>
              <a:t>Captura de machos de gorgojo del plátano mediante trampas de feromonas</a:t>
            </a:r>
            <a:r>
              <a:rPr lang="fr-FR" sz="1800" i="1" dirty="0">
                <a:solidFill>
                  <a:schemeClr val="accent1">
                    <a:lumMod val="75000"/>
                  </a:schemeClr>
                </a:solidFill>
              </a:rPr>
              <a:t>.</a:t>
            </a:r>
            <a:endParaRPr lang="fr-FR" sz="1800" dirty="0">
              <a:solidFill>
                <a:schemeClr val="accent1">
                  <a:lumMod val="75000"/>
                </a:schemeClr>
              </a:solidFill>
            </a:endParaRPr>
          </a:p>
          <a:p>
            <a:pPr fontAlgn="auto">
              <a:spcBef>
                <a:spcPts val="800"/>
              </a:spcBef>
              <a:spcAft>
                <a:spcPts val="0"/>
              </a:spcAft>
              <a:buFont typeface="+mj-lt"/>
              <a:buAutoNum type="arabicPeriod"/>
              <a:defRPr/>
            </a:pPr>
            <a:r>
              <a:rPr lang="fr-FR" sz="1800" b="1" dirty="0">
                <a:solidFill>
                  <a:schemeClr val="accent1">
                    <a:lumMod val="75000"/>
                  </a:schemeClr>
                </a:solidFill>
              </a:rPr>
              <a:t>Confusión sexual también mediante feromonas.</a:t>
            </a:r>
            <a:endParaRPr lang="fr-FR" sz="1800" dirty="0">
              <a:solidFill>
                <a:schemeClr val="accent1">
                  <a:lumMod val="75000"/>
                </a:schemeClr>
              </a:solidFill>
            </a:endParaRPr>
          </a:p>
          <a:p>
            <a:pPr fontAlgn="auto">
              <a:spcBef>
                <a:spcPts val="800"/>
              </a:spcBef>
              <a:spcAft>
                <a:spcPts val="0"/>
              </a:spcAft>
              <a:buFont typeface="+mj-lt"/>
              <a:buAutoNum type="arabicPeriod"/>
              <a:defRPr/>
            </a:pPr>
            <a:r>
              <a:rPr lang="fr-FR" sz="1800" b="1" dirty="0">
                <a:solidFill>
                  <a:schemeClr val="accent1">
                    <a:lumMod val="75000"/>
                  </a:schemeClr>
                </a:solidFill>
              </a:rPr>
              <a:t>Uso de toxinas de </a:t>
            </a:r>
            <a:r>
              <a:rPr lang="fr-FR" sz="1800" b="1" i="1" dirty="0">
                <a:solidFill>
                  <a:schemeClr val="accent1">
                    <a:lumMod val="75000"/>
                  </a:schemeClr>
                </a:solidFill>
              </a:rPr>
              <a:t>Bacillus </a:t>
            </a:r>
            <a:r>
              <a:rPr lang="fr-FR" sz="1800" b="1" i="1" dirty="0" err="1">
                <a:solidFill>
                  <a:schemeClr val="accent1">
                    <a:lumMod val="75000"/>
                  </a:schemeClr>
                </a:solidFill>
              </a:rPr>
              <a:t>thuringiensis </a:t>
            </a:r>
            <a:r>
              <a:rPr lang="fr-FR" sz="1800" b="1" dirty="0">
                <a:solidFill>
                  <a:schemeClr val="accent1">
                    <a:lumMod val="75000"/>
                  </a:schemeClr>
                </a:solidFill>
              </a:rPr>
              <a:t>(</a:t>
            </a:r>
            <a:r>
              <a:rPr lang="fr-FR" sz="1800" b="1" dirty="0" err="1">
                <a:solidFill>
                  <a:schemeClr val="accent1">
                    <a:lumMod val="75000"/>
                  </a:schemeClr>
                </a:solidFill>
              </a:rPr>
              <a:t>Bt) </a:t>
            </a:r>
            <a:r>
              <a:rPr lang="fr-FR" sz="1800" b="1" dirty="0">
                <a:solidFill>
                  <a:schemeClr val="accent1">
                    <a:lumMod val="75000"/>
                  </a:schemeClr>
                </a:solidFill>
              </a:rPr>
              <a:t>en hortalizas y patatas. </a:t>
            </a:r>
            <a:endParaRPr lang="fr-FR" sz="1800" dirty="0">
              <a:solidFill>
                <a:schemeClr val="accent1">
                  <a:lumMod val="75000"/>
                </a:schemeClr>
              </a:solidFill>
            </a:endParaRPr>
          </a:p>
          <a:p>
            <a:pPr fontAlgn="auto">
              <a:spcBef>
                <a:spcPts val="800"/>
              </a:spcBef>
              <a:spcAft>
                <a:spcPts val="0"/>
              </a:spcAft>
              <a:buFont typeface="+mj-lt"/>
              <a:buAutoNum type="arabicPeriod"/>
              <a:defRPr/>
            </a:pPr>
            <a:r>
              <a:rPr lang="fr-FR" sz="1800" b="1" dirty="0">
                <a:solidFill>
                  <a:schemeClr val="accent1">
                    <a:lumMod val="75000"/>
                  </a:schemeClr>
                </a:solidFill>
              </a:rPr>
              <a:t>Utilización de un hongo, </a:t>
            </a:r>
            <a:r>
              <a:rPr lang="fr-FR" sz="1800" b="1" dirty="0" err="1">
                <a:solidFill>
                  <a:schemeClr val="accent1">
                    <a:lumMod val="75000"/>
                  </a:schemeClr>
                </a:solidFill>
              </a:rPr>
              <a:t>Beauveria bassiana</a:t>
            </a:r>
            <a:r>
              <a:rPr lang="fr-FR" sz="1800" b="1" dirty="0">
                <a:solidFill>
                  <a:schemeClr val="accent1">
                    <a:lumMod val="75000"/>
                  </a:schemeClr>
                </a:solidFill>
              </a:rPr>
              <a:t>, para combatir diversos insectos.</a:t>
            </a:r>
            <a:endParaRPr lang="fr-FR" sz="1800" dirty="0">
              <a:solidFill>
                <a:schemeClr val="accent1">
                  <a:lumMod val="75000"/>
                </a:schemeClr>
              </a:solidFill>
            </a:endParaRPr>
          </a:p>
          <a:p>
            <a:pPr fontAlgn="auto">
              <a:spcBef>
                <a:spcPts val="800"/>
              </a:spcBef>
              <a:spcAft>
                <a:spcPts val="0"/>
              </a:spcAft>
              <a:buFont typeface="+mj-lt"/>
              <a:buAutoNum type="arabicPeriod"/>
              <a:defRPr/>
            </a:pPr>
            <a:r>
              <a:rPr lang="fr-FR" sz="1800" b="1" dirty="0">
                <a:solidFill>
                  <a:schemeClr val="accent1">
                    <a:lumMod val="75000"/>
                  </a:schemeClr>
                </a:solidFill>
              </a:rPr>
              <a:t>Estimulación de las defensas de las plantas mediante bioestimulantes </a:t>
            </a:r>
            <a:r>
              <a:rPr lang="fr-FR" sz="1800" b="1" i="1" dirty="0">
                <a:solidFill>
                  <a:schemeClr val="accent1">
                    <a:lumMod val="75000"/>
                  </a:schemeClr>
                </a:solidFill>
              </a:rPr>
              <a:t>(</a:t>
            </a:r>
            <a:r>
              <a:rPr lang="fr-FR" sz="1800" i="1" dirty="0">
                <a:solidFill>
                  <a:schemeClr val="accent1">
                    <a:lumMod val="75000"/>
                  </a:schemeClr>
                </a:solidFill>
              </a:rPr>
              <a:t>sustancias que favorecen la nutrición y el desarrollo de las plantas)</a:t>
            </a:r>
            <a:r>
              <a:rPr lang="fr-FR" sz="1800" dirty="0">
                <a:solidFill>
                  <a:schemeClr val="accent1">
                    <a:lumMod val="75000"/>
                  </a:schemeClr>
                </a:solidFill>
              </a:rPr>
              <a:t>.</a:t>
            </a:r>
          </a:p>
          <a:p>
            <a:pPr fontAlgn="auto">
              <a:spcBef>
                <a:spcPts val="800"/>
              </a:spcBef>
              <a:spcAft>
                <a:spcPts val="0"/>
              </a:spcAft>
              <a:buFont typeface="+mj-lt"/>
              <a:buAutoNum type="arabicPeriod"/>
              <a:defRPr/>
            </a:pPr>
            <a:r>
              <a:rPr lang="fr-FR" sz="1800" b="1" dirty="0">
                <a:solidFill>
                  <a:schemeClr val="accent1">
                    <a:lumMod val="75000"/>
                  </a:schemeClr>
                </a:solidFill>
              </a:rPr>
              <a:t>Introducción al push-pull.</a:t>
            </a:r>
          </a:p>
          <a:p>
            <a:pPr fontAlgn="auto">
              <a:spcBef>
                <a:spcPts val="800"/>
              </a:spcBef>
              <a:spcAft>
                <a:spcPts val="0"/>
              </a:spcAft>
              <a:buFont typeface="+mj-lt"/>
              <a:buAutoNum type="arabicPeriod"/>
              <a:defRPr/>
            </a:pPr>
            <a:r>
              <a:rPr lang="fr-FR" sz="1800" b="1" dirty="0" err="1">
                <a:solidFill>
                  <a:schemeClr val="accent1">
                    <a:lumMod val="75000"/>
                  </a:schemeClr>
                </a:solidFill>
              </a:rPr>
              <a:t>Enfoque</a:t>
            </a:r>
            <a:r>
              <a:rPr lang="fr-FR" sz="1800" b="1" dirty="0">
                <a:solidFill>
                  <a:schemeClr val="accent1">
                    <a:lumMod val="75000"/>
                  </a:schemeClr>
                </a:solidFill>
              </a:rPr>
              <a:t> integrado que combina varios métodos de control biológico </a:t>
            </a:r>
            <a:r>
              <a:rPr lang="fr-FR" sz="1800" i="1" dirty="0">
                <a:solidFill>
                  <a:schemeClr val="accent1">
                    <a:lumMod val="75000"/>
                  </a:schemeClr>
                </a:solidFill>
              </a:rPr>
              <a:t>(ejemplo de los métodos de control utilizados contra la mosca de las hortalizas en Reunión)</a:t>
            </a:r>
            <a:r>
              <a:rPr lang="fr-FR" sz="1800" dirty="0">
                <a:solidFill>
                  <a:schemeClr val="accent1">
                    <a:lumMod val="75000"/>
                  </a:schemeClr>
                </a:solidFill>
              </a:rPr>
              <a:t>.</a:t>
            </a:r>
          </a:p>
          <a:p>
            <a:pPr fontAlgn="auto">
              <a:spcBef>
                <a:spcPts val="800"/>
              </a:spcBef>
              <a:spcAft>
                <a:spcPts val="0"/>
              </a:spcAft>
              <a:buFont typeface="+mj-lt"/>
              <a:buAutoNum type="arabicPeriod"/>
              <a:defRPr/>
            </a:pPr>
            <a:r>
              <a:rPr lang="fr-FR" sz="1800" b="1" dirty="0">
                <a:solidFill>
                  <a:schemeClr val="accent1">
                    <a:lumMod val="75000"/>
                  </a:schemeClr>
                </a:solidFill>
              </a:rPr>
              <a:t>Control biológico a través de la conservación y gestión del hábitat: necesidad de pensar en términos de paisaje </a:t>
            </a:r>
            <a:r>
              <a:rPr lang="fr-FR" sz="1800" b="1" i="1" dirty="0">
                <a:solidFill>
                  <a:schemeClr val="accent1">
                    <a:lumMod val="75000"/>
                  </a:schemeClr>
                </a:solidFill>
              </a:rPr>
              <a:t>(o al menos de un grupo de parcelas = &gt; cf. polilla de la col).</a:t>
            </a:r>
            <a:endParaRPr lang="fr-FR" sz="1800" i="1" dirty="0">
              <a:solidFill>
                <a:schemeClr val="accent1">
                  <a:lumMod val="75000"/>
                </a:schemeClr>
              </a:solidFill>
              <a:latin typeface="Geomanist-Regular"/>
            </a:endParaRPr>
          </a:p>
          <a:p>
            <a:pPr marL="0" indent="0" fontAlgn="auto">
              <a:spcAft>
                <a:spcPts val="0"/>
              </a:spcAft>
              <a:buNone/>
              <a:defRPr/>
            </a:pPr>
            <a:endParaRPr lang="fr-FR" sz="1800" dirty="0">
              <a:solidFill>
                <a:schemeClr val="accent1">
                  <a:lumMod val="75000"/>
                </a:schemeClr>
              </a:solidFill>
              <a:latin typeface="Geomanist-Regular"/>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2000"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3D392-9C04-D5FB-E3D2-50BEB2811F32}"/>
              </a:ext>
            </a:extLst>
          </p:cNvPr>
          <p:cNvSpPr>
            <a:spLocks noGrp="1"/>
          </p:cNvSpPr>
          <p:nvPr>
            <p:ph type="title"/>
          </p:nvPr>
        </p:nvSpPr>
        <p:spPr>
          <a:xfrm>
            <a:off x="1524001" y="4763"/>
            <a:ext cx="9109075" cy="431800"/>
          </a:xfrm>
          <a:solidFill>
            <a:schemeClr val="accent5">
              <a:lumMod val="40000"/>
              <a:lumOff val="60000"/>
            </a:schemeClr>
          </a:solidFill>
        </p:spPr>
        <p:txBody>
          <a:bodyPr rtlCol="0">
            <a:noAutofit/>
          </a:bodyPr>
          <a:lstStyle/>
          <a:p>
            <a:pPr eaLnBrk="1" fontAlgn="auto" hangingPunct="1">
              <a:spcAft>
                <a:spcPts val="0"/>
              </a:spcAft>
              <a:defRPr/>
            </a:pPr>
            <a:r>
              <a:rPr lang="fr-FR" sz="2000" b="1" dirty="0">
                <a:latin typeface="Arial Narrow" pitchFamily="34" charset="0"/>
              </a:rPr>
              <a:t>1 - Utilización de tricogramas para destruir las larvas de diversos insectos depredadores</a:t>
            </a:r>
            <a:endParaRPr lang="fr-FR" sz="2400" dirty="0"/>
          </a:p>
        </p:txBody>
      </p:sp>
      <p:sp>
        <p:nvSpPr>
          <p:cNvPr id="3" name="Espace réservé du contenu 2">
            <a:extLst>
              <a:ext uri="{FF2B5EF4-FFF2-40B4-BE49-F238E27FC236}">
                <a16:creationId xmlns:a16="http://schemas.microsoft.com/office/drawing/2014/main" id="{BE53A0B7-C76C-73F7-934C-2074730EE80F}"/>
              </a:ext>
            </a:extLst>
          </p:cNvPr>
          <p:cNvSpPr>
            <a:spLocks noGrp="1"/>
          </p:cNvSpPr>
          <p:nvPr>
            <p:ph idx="1"/>
          </p:nvPr>
        </p:nvSpPr>
        <p:spPr>
          <a:xfrm>
            <a:off x="1524000" y="620713"/>
            <a:ext cx="3867150" cy="6121400"/>
          </a:xfrm>
        </p:spPr>
        <p:txBody>
          <a:bodyPr rtlCol="0">
            <a:normAutofit fontScale="92500"/>
          </a:bodyPr>
          <a:lstStyle/>
          <a:p>
            <a:pPr marL="177800" indent="-177800" eaLnBrk="1" fontAlgn="auto" hangingPunct="1">
              <a:spcAft>
                <a:spcPts val="0"/>
              </a:spcAft>
              <a:defRPr/>
            </a:pPr>
            <a:r>
              <a:rPr lang="es-419" sz="2000" dirty="0"/>
              <a:t>Los </a:t>
            </a:r>
            <a:r>
              <a:rPr lang="es-419" sz="2000" dirty="0" err="1"/>
              <a:t>Trichogrammas</a:t>
            </a:r>
            <a:r>
              <a:rPr lang="es-419" sz="2000" dirty="0"/>
              <a:t> son pequeños  himenópteros que destruyen las poblaciones de insectos depredadores en diversos cultivos. </a:t>
            </a:r>
          </a:p>
          <a:p>
            <a:pPr marL="177800" indent="-177800" eaLnBrk="1" fontAlgn="auto" hangingPunct="1">
              <a:spcAft>
                <a:spcPts val="0"/>
              </a:spcAft>
              <a:defRPr/>
            </a:pPr>
            <a:r>
              <a:rPr lang="es-419" sz="2000" dirty="0"/>
              <a:t>Los </a:t>
            </a:r>
            <a:r>
              <a:rPr lang="es-419" sz="2000" dirty="0" err="1"/>
              <a:t>Trichogrammas</a:t>
            </a:r>
            <a:r>
              <a:rPr lang="es-419" sz="2000" dirty="0"/>
              <a:t> ponen sus huevos en huevos de mariposa y sus larvas los destruyen. </a:t>
            </a:r>
          </a:p>
          <a:p>
            <a:pPr marL="177800" indent="-177800" eaLnBrk="1" fontAlgn="auto" hangingPunct="1">
              <a:spcAft>
                <a:spcPts val="0"/>
              </a:spcAft>
              <a:defRPr/>
            </a:pPr>
            <a:r>
              <a:rPr lang="es-419" sz="2000" dirty="0"/>
              <a:t>Cada placa contiene de 3 a 4 generaciones de </a:t>
            </a:r>
            <a:r>
              <a:rPr lang="es-419" sz="2000" dirty="0" err="1"/>
              <a:t>Trichogramma</a:t>
            </a:r>
            <a:r>
              <a:rPr lang="es-419" sz="2000" dirty="0"/>
              <a:t> en diferentes estadios, que proporcionan protección durante 2 meses. </a:t>
            </a:r>
          </a:p>
          <a:p>
            <a:pPr marL="177800" indent="-177800" eaLnBrk="1" fontAlgn="auto" hangingPunct="1">
              <a:spcAft>
                <a:spcPts val="0"/>
              </a:spcAft>
              <a:defRPr/>
            </a:pPr>
            <a:r>
              <a:rPr lang="es-419" sz="2000" b="1" dirty="0"/>
              <a:t>Esta tecnología se ha extendido ya a varios países latinoamericanos </a:t>
            </a:r>
            <a:r>
              <a:rPr lang="es-419" sz="2000" dirty="0"/>
              <a:t>y puede utilizarse para controlar una veintena de plagas en diversos cultivos, como el algodón, los cultivos alimentarios </a:t>
            </a:r>
            <a:r>
              <a:rPr lang="es-419" sz="2000" i="1" dirty="0"/>
              <a:t>(incluidas las judías)</a:t>
            </a:r>
            <a:r>
              <a:rPr lang="es-419" sz="2000" dirty="0"/>
              <a:t>, el maíz, la caña de azúcar, etc. </a:t>
            </a:r>
            <a:endParaRPr lang="fr-FR" sz="2000" dirty="0"/>
          </a:p>
        </p:txBody>
      </p:sp>
      <p:sp>
        <p:nvSpPr>
          <p:cNvPr id="33796" name="Espace réservé du numéro de diapositive 3">
            <a:extLst>
              <a:ext uri="{FF2B5EF4-FFF2-40B4-BE49-F238E27FC236}">
                <a16:creationId xmlns:a16="http://schemas.microsoft.com/office/drawing/2014/main" id="{67AA1E71-2921-CB61-1DD2-3F63AAB705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8B9FEF-6318-4DB3-9E94-BD370DFDAB70}" type="slidenum">
              <a:rPr lang="fr-FR" altLang="fr-FR" sz="1200">
                <a:solidFill>
                  <a:srgbClr val="898989"/>
                </a:solidFill>
              </a:rPr>
              <a:t>12</a:t>
            </a:fld>
            <a:endParaRPr lang="fr-FR" altLang="fr-FR" sz="1200">
              <a:solidFill>
                <a:srgbClr val="898989"/>
              </a:solidFill>
            </a:endParaRPr>
          </a:p>
        </p:txBody>
      </p:sp>
      <p:pic>
        <p:nvPicPr>
          <p:cNvPr id="33798" name="Picture 3">
            <a:extLst>
              <a:ext uri="{FF2B5EF4-FFF2-40B4-BE49-F238E27FC236}">
                <a16:creationId xmlns:a16="http://schemas.microsoft.com/office/drawing/2014/main" id="{2DE4CC40-5008-7963-DFA0-654505981A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3838" y="471488"/>
            <a:ext cx="1935162"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Image 7" descr="https://i.f1g.fr/media/figaro/767x431_crop/2018/07/11/XVMb06206f8-7de0-11e8-86d7-8173784e1d0f.jpg">
            <a:extLst>
              <a:ext uri="{FF2B5EF4-FFF2-40B4-BE49-F238E27FC236}">
                <a16:creationId xmlns:a16="http://schemas.microsoft.com/office/drawing/2014/main" id="{17186C13-6850-AE03-EDAE-4E42B8B3E4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8376" y="471488"/>
            <a:ext cx="3413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4">
            <a:extLst>
              <a:ext uri="{FF2B5EF4-FFF2-40B4-BE49-F238E27FC236}">
                <a16:creationId xmlns:a16="http://schemas.microsoft.com/office/drawing/2014/main" id="{1836D814-8D4F-7A01-A357-63BE40A8B8C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7514" y="4943476"/>
            <a:ext cx="1927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5">
            <a:extLst>
              <a:ext uri="{FF2B5EF4-FFF2-40B4-BE49-F238E27FC236}">
                <a16:creationId xmlns:a16="http://schemas.microsoft.com/office/drawing/2014/main" id="{76D7DB36-3FA4-992E-4637-BDEA86D2F3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6226" y="5124451"/>
            <a:ext cx="21685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a:extLst>
              <a:ext uri="{FF2B5EF4-FFF2-40B4-BE49-F238E27FC236}">
                <a16:creationId xmlns:a16="http://schemas.microsoft.com/office/drawing/2014/main" id="{52CC86B4-4B3A-9174-249F-30342B69840A}"/>
              </a:ext>
            </a:extLst>
          </p:cNvPr>
          <p:cNvPicPr>
            <a:picLocks noChangeAspect="1"/>
          </p:cNvPicPr>
          <p:nvPr/>
        </p:nvPicPr>
        <p:blipFill>
          <a:blip r:embed="rId6"/>
          <a:stretch>
            <a:fillRect/>
          </a:stretch>
        </p:blipFill>
        <p:spPr>
          <a:xfrm>
            <a:off x="5737089" y="2645460"/>
            <a:ext cx="4765536" cy="22893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B4F10-0FE0-800E-79B5-ED8ACF96C3D6}"/>
              </a:ext>
            </a:extLst>
          </p:cNvPr>
          <p:cNvSpPr>
            <a:spLocks noGrp="1"/>
          </p:cNvSpPr>
          <p:nvPr>
            <p:ph type="title"/>
          </p:nvPr>
        </p:nvSpPr>
        <p:spPr>
          <a:xfrm>
            <a:off x="479376" y="44451"/>
            <a:ext cx="10729192" cy="504825"/>
          </a:xfrm>
          <a:solidFill>
            <a:schemeClr val="accent5">
              <a:lumMod val="40000"/>
              <a:lumOff val="60000"/>
            </a:schemeClr>
          </a:solidFill>
        </p:spPr>
        <p:txBody>
          <a:bodyPr rtlCol="0">
            <a:noAutofit/>
          </a:bodyPr>
          <a:lstStyle/>
          <a:p>
            <a:pPr eaLnBrk="1" fontAlgn="auto" hangingPunct="1">
              <a:spcAft>
                <a:spcPts val="0"/>
              </a:spcAft>
              <a:defRPr/>
            </a:pPr>
            <a:r>
              <a:rPr lang="es-419" sz="2200" b="1" dirty="0">
                <a:latin typeface="+mn-lt"/>
              </a:rPr>
              <a:t>3. Perspectivas de la lucha biológica contra </a:t>
            </a:r>
            <a:r>
              <a:rPr lang="es-419" altLang="fr-FR" sz="2200" b="1" dirty="0" err="1">
                <a:latin typeface="+mn-lt"/>
              </a:rPr>
              <a:t>Spodoptera</a:t>
            </a:r>
            <a:r>
              <a:rPr lang="es-419" altLang="fr-FR" sz="2200" b="1" dirty="0">
                <a:latin typeface="+mn-lt"/>
              </a:rPr>
              <a:t> </a:t>
            </a:r>
            <a:r>
              <a:rPr lang="es-419" altLang="fr-FR" sz="2200" b="1" dirty="0" err="1">
                <a:latin typeface="+mn-lt"/>
              </a:rPr>
              <a:t>frugiperda</a:t>
            </a:r>
            <a:r>
              <a:rPr lang="es-419" altLang="fr-FR" sz="2200" b="1" dirty="0">
                <a:latin typeface="+mn-lt"/>
              </a:rPr>
              <a:t> (gusano cogollero)</a:t>
            </a:r>
            <a:endParaRPr lang="es-419" sz="2200" b="1" dirty="0">
              <a:latin typeface="+mn-lt"/>
            </a:endParaRPr>
          </a:p>
        </p:txBody>
      </p:sp>
      <p:sp>
        <p:nvSpPr>
          <p:cNvPr id="34819" name="Espace réservé du numéro de diapositive 3">
            <a:extLst>
              <a:ext uri="{FF2B5EF4-FFF2-40B4-BE49-F238E27FC236}">
                <a16:creationId xmlns:a16="http://schemas.microsoft.com/office/drawing/2014/main" id="{2BA38332-C876-D7F8-91EB-0D82BB1DD1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60D401-4C96-4D3C-BF38-A5DCCE964F4E}" type="slidenum">
              <a:rPr lang="fr-FR" altLang="fr-FR" sz="1200">
                <a:solidFill>
                  <a:srgbClr val="898989"/>
                </a:solidFill>
              </a:rPr>
              <a:t>13</a:t>
            </a:fld>
            <a:endParaRPr lang="fr-FR" altLang="fr-FR" sz="1200">
              <a:solidFill>
                <a:srgbClr val="898989"/>
              </a:solidFill>
            </a:endParaRPr>
          </a:p>
        </p:txBody>
      </p:sp>
      <p:pic>
        <p:nvPicPr>
          <p:cNvPr id="34820" name="Espace réservé du contenu 4" descr="C:\Users\UTILIS~1\AppData\Local\Temp\moz_mapi\20200117_110504.jpg">
            <a:extLst>
              <a:ext uri="{FF2B5EF4-FFF2-40B4-BE49-F238E27FC236}">
                <a16:creationId xmlns:a16="http://schemas.microsoft.com/office/drawing/2014/main" id="{847F7DCA-4304-A3DF-4561-289D5C61B0DB}"/>
              </a:ext>
            </a:extLst>
          </p:cNvPr>
          <p:cNvPicPr>
            <a:picLocks noGrp="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46226" y="627063"/>
            <a:ext cx="3362325" cy="2152650"/>
          </a:xfrm>
        </p:spPr>
      </p:pic>
      <p:pic>
        <p:nvPicPr>
          <p:cNvPr id="34821" name="Image 5">
            <a:extLst>
              <a:ext uri="{FF2B5EF4-FFF2-40B4-BE49-F238E27FC236}">
                <a16:creationId xmlns:a16="http://schemas.microsoft.com/office/drawing/2014/main" id="{6B20CD7F-3165-2C28-4C46-D1913A5982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3475" y="598488"/>
            <a:ext cx="25209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a:extLst>
              <a:ext uri="{FF2B5EF4-FFF2-40B4-BE49-F238E27FC236}">
                <a16:creationId xmlns:a16="http://schemas.microsoft.com/office/drawing/2014/main" id="{08B7A803-3E4C-0509-66AB-F18C88247F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428" y="3398838"/>
            <a:ext cx="630078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ZoneTexte 6">
            <a:extLst>
              <a:ext uri="{FF2B5EF4-FFF2-40B4-BE49-F238E27FC236}">
                <a16:creationId xmlns:a16="http://schemas.microsoft.com/office/drawing/2014/main" id="{97C140D9-AA50-79F8-0BD5-B0B14F3ED97B}"/>
              </a:ext>
            </a:extLst>
          </p:cNvPr>
          <p:cNvSpPr txBox="1">
            <a:spLocks noChangeArrowheads="1"/>
          </p:cNvSpPr>
          <p:nvPr/>
        </p:nvSpPr>
        <p:spPr bwMode="auto">
          <a:xfrm>
            <a:off x="7485692" y="672336"/>
            <a:ext cx="4248197" cy="206210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419" altLang="fr-FR" sz="1600" dirty="0"/>
              <a:t>Esta mariposa extendió por todos los continentes de 2016 a 2020 </a:t>
            </a:r>
            <a:r>
              <a:rPr lang="es-419" altLang="fr-FR" sz="1600" i="1" dirty="0"/>
              <a:t>(¡es decir, en 5 años!) </a:t>
            </a:r>
            <a:r>
              <a:rPr lang="es-419" altLang="fr-FR" sz="1600" dirty="0"/>
              <a:t>y está </a:t>
            </a:r>
            <a:r>
              <a:rPr lang="es-419" altLang="fr-FR" sz="1600" b="1" dirty="0"/>
              <a:t>causando graves daños a diversos cultivos, entre ellos el maíz</a:t>
            </a:r>
            <a:r>
              <a:rPr lang="es-419" altLang="fr-FR" sz="1600" dirty="0"/>
              <a:t>. Su rápida propagación puede explicarse por la globalización, pero también por el hecho de que la mariposa </a:t>
            </a:r>
            <a:r>
              <a:rPr lang="es-419" altLang="fr-FR" sz="1600" i="1" dirty="0"/>
              <a:t>(una polilla, </a:t>
            </a:r>
            <a:r>
              <a:rPr lang="es-419" altLang="fr-FR" sz="1600" i="1" dirty="0" err="1"/>
              <a:t>Spodoptera</a:t>
            </a:r>
            <a:r>
              <a:rPr lang="es-419" altLang="fr-FR" sz="1600" i="1" dirty="0"/>
              <a:t> </a:t>
            </a:r>
            <a:r>
              <a:rPr lang="es-419" altLang="fr-FR" sz="1600" i="1" dirty="0" err="1"/>
              <a:t>frugiperda</a:t>
            </a:r>
            <a:r>
              <a:rPr lang="es-419" altLang="fr-FR" sz="1600" i="1" dirty="0"/>
              <a:t>) </a:t>
            </a:r>
            <a:r>
              <a:rPr lang="es-419" altLang="fr-FR" sz="1600" dirty="0"/>
              <a:t>es capaz de recorrer ¡un centenar de kilómetros en una noche!</a:t>
            </a:r>
          </a:p>
        </p:txBody>
      </p:sp>
      <p:sp>
        <p:nvSpPr>
          <p:cNvPr id="34824" name="ZoneTexte 7">
            <a:extLst>
              <a:ext uri="{FF2B5EF4-FFF2-40B4-BE49-F238E27FC236}">
                <a16:creationId xmlns:a16="http://schemas.microsoft.com/office/drawing/2014/main" id="{CF84CF55-C4CA-5253-D7F5-1A5F7E882611}"/>
              </a:ext>
            </a:extLst>
          </p:cNvPr>
          <p:cNvSpPr txBox="1">
            <a:spLocks noChangeArrowheads="1"/>
          </p:cNvSpPr>
          <p:nvPr/>
        </p:nvSpPr>
        <p:spPr bwMode="auto">
          <a:xfrm>
            <a:off x="7149148" y="3117406"/>
            <a:ext cx="4591099" cy="313932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419" altLang="fr-FR" sz="1800" dirty="0"/>
              <a:t>Una esperanza sería identificar </a:t>
            </a:r>
          </a:p>
          <a:p>
            <a:pPr eaLnBrk="1" hangingPunct="1">
              <a:spcBef>
                <a:spcPct val="0"/>
              </a:spcBef>
              <a:buFontTx/>
              <a:buNone/>
            </a:pPr>
            <a:r>
              <a:rPr lang="es-419" altLang="fr-FR" sz="1800" dirty="0"/>
              <a:t>Himenópteros parásitos de huevos </a:t>
            </a:r>
          </a:p>
          <a:p>
            <a:pPr eaLnBrk="1" hangingPunct="1">
              <a:spcBef>
                <a:spcPct val="0"/>
              </a:spcBef>
              <a:buFontTx/>
              <a:buNone/>
            </a:pPr>
            <a:r>
              <a:rPr lang="es-419" altLang="fr-FR" sz="1800" dirty="0"/>
              <a:t>u orugas como los </a:t>
            </a:r>
            <a:r>
              <a:rPr lang="es-419" altLang="fr-FR" sz="1800" b="1" i="1" dirty="0" err="1"/>
              <a:t>Tricogramas</a:t>
            </a:r>
            <a:r>
              <a:rPr lang="es-419" altLang="fr-FR" sz="1800" b="1" i="1" dirty="0"/>
              <a:t> </a:t>
            </a:r>
            <a:r>
              <a:rPr lang="es-419" altLang="fr-FR" sz="1800" dirty="0"/>
              <a:t>utilizados para el maíz </a:t>
            </a:r>
          </a:p>
          <a:p>
            <a:pPr eaLnBrk="1" hangingPunct="1">
              <a:spcBef>
                <a:spcPct val="0"/>
              </a:spcBef>
              <a:buNone/>
            </a:pPr>
            <a:r>
              <a:rPr lang="es-419" altLang="fr-FR" sz="1800" dirty="0"/>
              <a:t>o </a:t>
            </a:r>
            <a:r>
              <a:rPr lang="es-419" altLang="fr-FR" sz="1800" b="1" i="1" dirty="0" err="1"/>
              <a:t>Habrobracon</a:t>
            </a:r>
            <a:r>
              <a:rPr lang="es-419" altLang="fr-FR" sz="1800" b="1" i="1" dirty="0"/>
              <a:t> </a:t>
            </a:r>
            <a:r>
              <a:rPr lang="es-419" altLang="fr-FR" sz="1800" b="1" i="1" dirty="0" err="1"/>
              <a:t>hebetor</a:t>
            </a:r>
            <a:r>
              <a:rPr lang="es-419" altLang="fr-FR" sz="1800" b="1" i="1" dirty="0"/>
              <a:t> </a:t>
            </a:r>
            <a:r>
              <a:rPr lang="es-419" altLang="fr-FR" sz="1800" b="1" dirty="0" err="1"/>
              <a:t>Say</a:t>
            </a:r>
            <a:r>
              <a:rPr lang="es-419" altLang="fr-FR" sz="1800" b="1" dirty="0"/>
              <a:t> </a:t>
            </a:r>
            <a:r>
              <a:rPr lang="es-419" altLang="fr-FR" sz="1800" dirty="0"/>
              <a:t>parásito</a:t>
            </a:r>
          </a:p>
          <a:p>
            <a:pPr eaLnBrk="1" hangingPunct="1">
              <a:spcBef>
                <a:spcPct val="0"/>
              </a:spcBef>
              <a:buNone/>
            </a:pPr>
            <a:r>
              <a:rPr lang="es-419" altLang="fr-FR" sz="1800" dirty="0"/>
              <a:t>huevos y orugas de minador del mijo </a:t>
            </a:r>
            <a:r>
              <a:rPr lang="es-419" altLang="fr-FR" sz="1800" b="1" i="1" dirty="0" err="1"/>
              <a:t>Telenomus</a:t>
            </a:r>
            <a:r>
              <a:rPr lang="es-419" altLang="fr-FR" sz="1800" b="1" i="1" dirty="0"/>
              <a:t> </a:t>
            </a:r>
            <a:r>
              <a:rPr lang="es-419" altLang="fr-FR" sz="1800" b="1" i="1" dirty="0" err="1"/>
              <a:t>remus</a:t>
            </a:r>
            <a:r>
              <a:rPr lang="es-419" altLang="fr-FR" sz="1800" b="1" i="1" dirty="0"/>
              <a:t> </a:t>
            </a:r>
            <a:r>
              <a:rPr lang="es-419" altLang="fr-FR" sz="1800" dirty="0"/>
              <a:t>o </a:t>
            </a:r>
            <a:r>
              <a:rPr lang="es-419" altLang="fr-FR" sz="1800" b="1" i="1" dirty="0" err="1"/>
              <a:t>Cotesia</a:t>
            </a:r>
            <a:r>
              <a:rPr lang="es-419" altLang="fr-FR" sz="1800" b="1" i="1" dirty="0"/>
              <a:t> </a:t>
            </a:r>
            <a:r>
              <a:rPr lang="es-419" altLang="fr-FR" sz="1800" b="1" i="1" dirty="0" err="1"/>
              <a:t>icipe</a:t>
            </a:r>
            <a:r>
              <a:rPr lang="es-419" altLang="fr-FR" sz="1800" i="1" dirty="0"/>
              <a:t>, </a:t>
            </a:r>
            <a:r>
              <a:rPr lang="es-419" altLang="fr-FR" sz="1800" dirty="0"/>
              <a:t>parasitoides</a:t>
            </a:r>
          </a:p>
          <a:p>
            <a:pPr eaLnBrk="1" hangingPunct="1">
              <a:spcBef>
                <a:spcPct val="0"/>
              </a:spcBef>
              <a:buNone/>
            </a:pPr>
            <a:r>
              <a:rPr lang="es-419" altLang="fr-FR" sz="1800" dirty="0"/>
              <a:t>ya presente en algunos países de África Occidental y Central.</a:t>
            </a:r>
          </a:p>
          <a:p>
            <a:pPr eaLnBrk="1" hangingPunct="1">
              <a:spcBef>
                <a:spcPct val="0"/>
              </a:spcBef>
              <a:buNone/>
            </a:pPr>
            <a:r>
              <a:rPr lang="es-419" altLang="fr-FR" sz="1800" dirty="0"/>
              <a:t>Las trampas de feromonas también serían</a:t>
            </a:r>
          </a:p>
          <a:p>
            <a:pPr eaLnBrk="1" hangingPunct="1">
              <a:spcBef>
                <a:spcPct val="0"/>
              </a:spcBef>
              <a:buNone/>
            </a:pPr>
            <a:r>
              <a:rPr lang="es-419" altLang="fr-FR" sz="1800" dirty="0"/>
              <a:t>utilizables </a:t>
            </a:r>
            <a:r>
              <a:rPr lang="es-419" altLang="fr-FR" sz="1800" i="1" dirty="0"/>
              <a:t>(véase la siguiente diapositiva).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a:extLst>
              <a:ext uri="{FF2B5EF4-FFF2-40B4-BE49-F238E27FC236}">
                <a16:creationId xmlns:a16="http://schemas.microsoft.com/office/drawing/2014/main" id="{C44D41CA-5D04-D915-C2E0-C72EDE896D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67E744-FFE3-4D4B-A428-7F28325C984C}" type="slidenum">
              <a:rPr lang="fr-FR" altLang="fr-FR" sz="1200">
                <a:solidFill>
                  <a:srgbClr val="898989"/>
                </a:solidFill>
              </a:rPr>
              <a:t>14</a:t>
            </a:fld>
            <a:endParaRPr lang="fr-FR" altLang="fr-FR" sz="1200">
              <a:solidFill>
                <a:srgbClr val="898989"/>
              </a:solidFill>
            </a:endParaRPr>
          </a:p>
        </p:txBody>
      </p:sp>
      <p:sp>
        <p:nvSpPr>
          <p:cNvPr id="2" name="Espace réservé du contenu 1">
            <a:extLst>
              <a:ext uri="{FF2B5EF4-FFF2-40B4-BE49-F238E27FC236}">
                <a16:creationId xmlns:a16="http://schemas.microsoft.com/office/drawing/2014/main" id="{4265CDB0-A18C-11FB-2783-A197454E0D1C}"/>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16D84566-1560-E413-E083-3D0E4FA91FBC}"/>
              </a:ext>
            </a:extLst>
          </p:cNvPr>
          <p:cNvPicPr>
            <a:picLocks noChangeAspect="1"/>
          </p:cNvPicPr>
          <p:nvPr/>
        </p:nvPicPr>
        <p:blipFill>
          <a:blip r:embed="rId2"/>
          <a:stretch>
            <a:fillRect/>
          </a:stretch>
        </p:blipFill>
        <p:spPr>
          <a:xfrm>
            <a:off x="956545" y="94784"/>
            <a:ext cx="10278909" cy="66684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FFCFF93C-0573-9FE4-3A63-C3DD82FD3233}"/>
              </a:ext>
            </a:extLst>
          </p:cNvPr>
          <p:cNvSpPr>
            <a:spLocks noGrp="1"/>
          </p:cNvSpPr>
          <p:nvPr>
            <p:ph type="title"/>
          </p:nvPr>
        </p:nvSpPr>
        <p:spPr>
          <a:xfrm>
            <a:off x="1524000" y="22226"/>
            <a:ext cx="9144000" cy="454025"/>
          </a:xfrm>
        </p:spPr>
        <p:txBody>
          <a:bodyPr/>
          <a:lstStyle/>
          <a:p>
            <a:pPr eaLnBrk="1" hangingPunct="1"/>
            <a:r>
              <a:rPr lang="fr-FR" altLang="fr-FR" sz="2200" b="1" dirty="0">
                <a:latin typeface="Arial Narrow" panose="020B0606020202030204" pitchFamily="34" charset="0"/>
              </a:rPr>
              <a:t>4 - </a:t>
            </a:r>
            <a:r>
              <a:rPr lang="fr-FR" altLang="fr-FR" sz="2200" b="1" dirty="0" err="1">
                <a:latin typeface="Arial Narrow" panose="020B0606020202030204" pitchFamily="34" charset="0"/>
              </a:rPr>
              <a:t>Uso</a:t>
            </a:r>
            <a:r>
              <a:rPr lang="fr-FR" altLang="fr-FR" sz="2200" b="1" dirty="0">
                <a:latin typeface="Arial Narrow" panose="020B0606020202030204" pitchFamily="34" charset="0"/>
              </a:rPr>
              <a:t> de </a:t>
            </a:r>
            <a:r>
              <a:rPr lang="fr-FR" altLang="fr-FR" sz="2200" b="1" dirty="0" err="1">
                <a:latin typeface="Arial Narrow" panose="020B0606020202030204" pitchFamily="34" charset="0"/>
              </a:rPr>
              <a:t>feromonas</a:t>
            </a:r>
            <a:r>
              <a:rPr lang="fr-FR" altLang="fr-FR" sz="2200" b="1" dirty="0">
                <a:latin typeface="Arial Narrow" panose="020B0606020202030204" pitchFamily="34" charset="0"/>
              </a:rPr>
              <a:t> para </a:t>
            </a:r>
            <a:r>
              <a:rPr lang="fr-FR" altLang="fr-FR" sz="2200" b="1" dirty="0" err="1">
                <a:latin typeface="Arial Narrow" panose="020B0606020202030204" pitchFamily="34" charset="0"/>
              </a:rPr>
              <a:t>controlar</a:t>
            </a:r>
            <a:r>
              <a:rPr lang="fr-FR" altLang="fr-FR" sz="2200" b="1" dirty="0">
                <a:latin typeface="Arial Narrow" panose="020B0606020202030204" pitchFamily="34" charset="0"/>
              </a:rPr>
              <a:t> el </a:t>
            </a:r>
            <a:r>
              <a:rPr lang="fr-FR" altLang="fr-FR" sz="2200" b="1" dirty="0" err="1">
                <a:latin typeface="Arial Narrow" panose="020B0606020202030204" pitchFamily="34" charset="0"/>
              </a:rPr>
              <a:t>gorgojo</a:t>
            </a:r>
            <a:r>
              <a:rPr lang="fr-FR" altLang="fr-FR" sz="2200" b="1" dirty="0">
                <a:latin typeface="Arial Narrow" panose="020B0606020202030204" pitchFamily="34" charset="0"/>
              </a:rPr>
              <a:t> </a:t>
            </a:r>
            <a:r>
              <a:rPr lang="fr-FR" altLang="fr-FR" sz="2200" b="1" dirty="0" err="1">
                <a:latin typeface="Arial Narrow" panose="020B0606020202030204" pitchFamily="34" charset="0"/>
              </a:rPr>
              <a:t>del</a:t>
            </a:r>
            <a:r>
              <a:rPr lang="fr-FR" altLang="fr-FR" sz="2200" b="1" dirty="0">
                <a:latin typeface="Arial Narrow" panose="020B0606020202030204" pitchFamily="34" charset="0"/>
              </a:rPr>
              <a:t> </a:t>
            </a:r>
            <a:r>
              <a:rPr lang="fr-FR" altLang="fr-FR" sz="2200" b="1" dirty="0" err="1">
                <a:latin typeface="Arial Narrow" panose="020B0606020202030204" pitchFamily="34" charset="0"/>
              </a:rPr>
              <a:t>plátano</a:t>
            </a:r>
            <a:endParaRPr lang="fr-FR" altLang="fr-FR" sz="2200" dirty="0">
              <a:latin typeface="Arial Narrow" panose="020B0606020202030204" pitchFamily="34" charset="0"/>
            </a:endParaRPr>
          </a:p>
        </p:txBody>
      </p:sp>
      <p:sp>
        <p:nvSpPr>
          <p:cNvPr id="36867" name="Espace réservé du contenu 2">
            <a:extLst>
              <a:ext uri="{FF2B5EF4-FFF2-40B4-BE49-F238E27FC236}">
                <a16:creationId xmlns:a16="http://schemas.microsoft.com/office/drawing/2014/main" id="{B6388A98-0B37-389A-F732-559FC7612847}"/>
              </a:ext>
            </a:extLst>
          </p:cNvPr>
          <p:cNvSpPr>
            <a:spLocks noGrp="1"/>
          </p:cNvSpPr>
          <p:nvPr>
            <p:ph idx="1"/>
          </p:nvPr>
        </p:nvSpPr>
        <p:spPr>
          <a:xfrm>
            <a:off x="695400" y="549275"/>
            <a:ext cx="10887000" cy="5576888"/>
          </a:xfrm>
        </p:spPr>
        <p:txBody>
          <a:bodyPr/>
          <a:lstStyle/>
          <a:p>
            <a:pPr marL="177800" indent="-177800" eaLnBrk="1" hangingPunct="1"/>
            <a:r>
              <a:rPr lang="es-419" altLang="fr-FR" sz="2000" b="1" dirty="0"/>
              <a:t>El picudo negro </a:t>
            </a:r>
            <a:r>
              <a:rPr lang="es-419" altLang="fr-FR" sz="2000" b="1" dirty="0" err="1"/>
              <a:t>Cosmopolites</a:t>
            </a:r>
            <a:r>
              <a:rPr lang="es-419" altLang="fr-FR" sz="2000" b="1" dirty="0"/>
              <a:t> </a:t>
            </a:r>
            <a:r>
              <a:rPr lang="es-419" altLang="fr-FR" sz="2000" b="1" dirty="0" err="1"/>
              <a:t>sordidus</a:t>
            </a:r>
            <a:r>
              <a:rPr lang="es-419" altLang="fr-FR" sz="2000" b="1" dirty="0"/>
              <a:t> </a:t>
            </a:r>
            <a:r>
              <a:rPr lang="es-419" altLang="fr-FR" sz="2000" i="1" dirty="0"/>
              <a:t>(</a:t>
            </a:r>
            <a:r>
              <a:rPr lang="es-419" altLang="fr-FR" sz="2000" i="1" dirty="0" err="1"/>
              <a:t>Coleoptera</a:t>
            </a:r>
            <a:r>
              <a:rPr lang="es-419" altLang="fr-FR" sz="2000" i="1" dirty="0"/>
              <a:t>, </a:t>
            </a:r>
            <a:r>
              <a:rPr lang="es-419" altLang="fr-FR" sz="2000" i="1" dirty="0" err="1"/>
              <a:t>Curculionidae</a:t>
            </a:r>
            <a:r>
              <a:rPr lang="es-419" altLang="fr-FR" sz="2000" i="1" dirty="0"/>
              <a:t>) </a:t>
            </a:r>
            <a:r>
              <a:rPr lang="es-419" altLang="fr-FR" sz="2000" dirty="0"/>
              <a:t>es la principal plaga de los plataneros y bananeros. La hembra pone sus huevos en el bulbo del plátano. Una vez que los huevos han eclosionado, las larvas excavan galerías en el bulbo, dañando los puntos de inserción de las raíces primarias. La planta del plátano se debilita y puede romperse.</a:t>
            </a:r>
          </a:p>
          <a:p>
            <a:pPr marL="177800" indent="-177800" eaLnBrk="1" hangingPunct="1"/>
            <a:endParaRPr lang="es-419" altLang="fr-FR" sz="2000" dirty="0"/>
          </a:p>
          <a:p>
            <a:pPr marL="177800" indent="-177800" eaLnBrk="1" hangingPunct="1"/>
            <a:r>
              <a:rPr lang="es-419" altLang="fr-FR" sz="2000" b="1" dirty="0"/>
              <a:t>Las trampas que contienen </a:t>
            </a:r>
            <a:r>
              <a:rPr lang="es-419" altLang="fr-FR" sz="2000" b="1" dirty="0" err="1"/>
              <a:t>sordidina</a:t>
            </a:r>
            <a:r>
              <a:rPr lang="es-419" altLang="fr-FR" sz="2000" b="1" dirty="0"/>
              <a:t> </a:t>
            </a:r>
            <a:r>
              <a:rPr lang="es-419" altLang="fr-FR" sz="2000" i="1" dirty="0"/>
              <a:t>(una feromona específica) </a:t>
            </a:r>
            <a:r>
              <a:rPr lang="es-419" altLang="fr-FR" sz="2000" dirty="0"/>
              <a:t>capturan </a:t>
            </a:r>
            <a:r>
              <a:rPr lang="es-419" altLang="fr-FR" sz="2000" b="1" dirty="0"/>
              <a:t>gorgojos machos </a:t>
            </a:r>
            <a:r>
              <a:rPr lang="es-419" altLang="fr-FR" sz="2000" dirty="0"/>
              <a:t>y son eficaces para controlar el picudo del plátano. Pueden utilizarse para controlar la población mediante trampas en parcelas </a:t>
            </a:r>
            <a:r>
              <a:rPr lang="es-419" altLang="fr-FR" sz="2000" i="1" dirty="0"/>
              <a:t>(4 trampas por hectárea) </a:t>
            </a:r>
            <a:r>
              <a:rPr lang="es-419" altLang="fr-FR" sz="2000" dirty="0"/>
              <a:t>o para realizar trampeos masivos en campos muy infestados </a:t>
            </a:r>
            <a:r>
              <a:rPr lang="es-419" altLang="fr-FR" sz="2000" i="1" dirty="0"/>
              <a:t>(16 trampas por hectárea) </a:t>
            </a:r>
            <a:r>
              <a:rPr lang="es-419" altLang="fr-FR" sz="2000" dirty="0"/>
              <a:t>o en los bordes de los campos, creando una "barrera" para limitar la colonización.</a:t>
            </a:r>
          </a:p>
        </p:txBody>
      </p:sp>
      <p:sp>
        <p:nvSpPr>
          <p:cNvPr id="36868" name="Espace réservé du numéro de diapositive 3">
            <a:extLst>
              <a:ext uri="{FF2B5EF4-FFF2-40B4-BE49-F238E27FC236}">
                <a16:creationId xmlns:a16="http://schemas.microsoft.com/office/drawing/2014/main" id="{6E7926CB-E1A2-B9B2-740F-662B127C0C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A0A3E6-FA0A-4CB5-B766-FEE790D35154}" type="slidenum">
              <a:rPr lang="fr-FR" altLang="fr-FR" sz="1200">
                <a:solidFill>
                  <a:srgbClr val="898989"/>
                </a:solidFill>
              </a:rPr>
              <a:t>15</a:t>
            </a:fld>
            <a:endParaRPr lang="fr-FR" altLang="fr-FR" sz="1200">
              <a:solidFill>
                <a:srgbClr val="898989"/>
              </a:solidFill>
            </a:endParaRPr>
          </a:p>
        </p:txBody>
      </p:sp>
      <p:pic>
        <p:nvPicPr>
          <p:cNvPr id="36869" name="Picture 2">
            <a:extLst>
              <a:ext uri="{FF2B5EF4-FFF2-40B4-BE49-F238E27FC236}">
                <a16:creationId xmlns:a16="http://schemas.microsoft.com/office/drawing/2014/main" id="{2B3CFF6F-1970-DA1B-BD90-869C28C39A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8214" y="3860800"/>
            <a:ext cx="3957637"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3">
            <a:extLst>
              <a:ext uri="{FF2B5EF4-FFF2-40B4-BE49-F238E27FC236}">
                <a16:creationId xmlns:a16="http://schemas.microsoft.com/office/drawing/2014/main" id="{F385681E-82A7-A052-9BE2-88605FB3E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3701" y="3752851"/>
            <a:ext cx="3630613"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31BCADEB-203A-57BB-8EEF-C79347949BE1}"/>
              </a:ext>
            </a:extLst>
          </p:cNvPr>
          <p:cNvSpPr>
            <a:spLocks noGrp="1"/>
          </p:cNvSpPr>
          <p:nvPr>
            <p:ph type="title"/>
          </p:nvPr>
        </p:nvSpPr>
        <p:spPr>
          <a:xfrm>
            <a:off x="1127448" y="34926"/>
            <a:ext cx="10081120" cy="1090613"/>
          </a:xfrm>
        </p:spPr>
        <p:txBody>
          <a:bodyPr/>
          <a:lstStyle/>
          <a:p>
            <a:pPr eaLnBrk="1" hangingPunct="1"/>
            <a:r>
              <a:rPr lang="fr-FR" altLang="fr-FR" sz="2000" b="1" dirty="0">
                <a:latin typeface="Arial Narrow" panose="020B0606020202030204" pitchFamily="34" charset="0"/>
              </a:rPr>
              <a:t>7 - </a:t>
            </a:r>
            <a:r>
              <a:rPr lang="fr-FR" altLang="fr-FR" sz="2000" b="1" dirty="0" err="1">
                <a:latin typeface="Arial Narrow" panose="020B0606020202030204" pitchFamily="34" charset="0"/>
              </a:rPr>
              <a:t>Uso</a:t>
            </a:r>
            <a:r>
              <a:rPr lang="fr-FR" altLang="fr-FR" sz="2000" b="1" dirty="0">
                <a:latin typeface="Arial Narrow" panose="020B0606020202030204" pitchFamily="34" charset="0"/>
              </a:rPr>
              <a:t> de </a:t>
            </a:r>
            <a:r>
              <a:rPr lang="fr-FR" altLang="fr-FR" sz="2000" b="1" dirty="0" err="1">
                <a:latin typeface="Arial Narrow" panose="020B0606020202030204" pitchFamily="34" charset="0"/>
              </a:rPr>
              <a:t>toxinas</a:t>
            </a:r>
            <a:r>
              <a:rPr lang="fr-FR" altLang="fr-FR" sz="2000" b="1" dirty="0">
                <a:latin typeface="Arial Narrow" panose="020B0606020202030204" pitchFamily="34" charset="0"/>
              </a:rPr>
              <a:t> Bacillus thuringiensis (</a:t>
            </a:r>
            <a:r>
              <a:rPr lang="fr-FR" altLang="fr-FR" sz="2000" b="1" dirty="0" err="1">
                <a:latin typeface="Arial Narrow" panose="020B0606020202030204" pitchFamily="34" charset="0"/>
              </a:rPr>
              <a:t>Bt</a:t>
            </a:r>
            <a:r>
              <a:rPr lang="fr-FR" altLang="fr-FR" sz="2000" b="1" dirty="0">
                <a:latin typeface="Arial Narrow" panose="020B0606020202030204" pitchFamily="34" charset="0"/>
              </a:rPr>
              <a:t>) en </a:t>
            </a:r>
            <a:r>
              <a:rPr lang="fr-FR" altLang="fr-FR" sz="2000" b="1" dirty="0" err="1">
                <a:latin typeface="Arial Narrow" panose="020B0606020202030204" pitchFamily="34" charset="0"/>
              </a:rPr>
              <a:t>horticultura</a:t>
            </a:r>
            <a:r>
              <a:rPr lang="fr-FR" altLang="fr-FR" sz="2000" b="1" dirty="0">
                <a:latin typeface="Arial Narrow" panose="020B0606020202030204" pitchFamily="34" charset="0"/>
              </a:rPr>
              <a:t> y </a:t>
            </a:r>
            <a:r>
              <a:rPr lang="fr-FR" altLang="fr-FR" sz="2000" b="1" dirty="0" err="1">
                <a:latin typeface="Arial Narrow" panose="020B0606020202030204" pitchFamily="34" charset="0"/>
              </a:rPr>
              <a:t>patatas</a:t>
            </a:r>
            <a:br>
              <a:rPr lang="fr-FR" altLang="fr-FR" sz="2000" b="1" dirty="0">
                <a:latin typeface="Arial Narrow" panose="020B0606020202030204" pitchFamily="34" charset="0"/>
              </a:rPr>
            </a:br>
            <a:r>
              <a:rPr lang="fr-FR" altLang="fr-FR" sz="2000" b="1" dirty="0">
                <a:solidFill>
                  <a:srgbClr val="C00000"/>
                </a:solidFill>
              </a:rPr>
              <a:t>En la </a:t>
            </a:r>
            <a:r>
              <a:rPr lang="fr-FR" altLang="fr-FR" sz="2000" b="1" dirty="0" err="1">
                <a:solidFill>
                  <a:srgbClr val="C00000"/>
                </a:solidFill>
              </a:rPr>
              <a:t>actualidad</a:t>
            </a:r>
            <a:r>
              <a:rPr lang="fr-FR" altLang="fr-FR" sz="2000" b="1" dirty="0">
                <a:solidFill>
                  <a:srgbClr val="C00000"/>
                </a:solidFill>
              </a:rPr>
              <a:t>, </a:t>
            </a:r>
            <a:r>
              <a:rPr lang="fr-FR" altLang="fr-FR" sz="2000" b="1" dirty="0" err="1">
                <a:solidFill>
                  <a:srgbClr val="C00000"/>
                </a:solidFill>
              </a:rPr>
              <a:t>estos</a:t>
            </a:r>
            <a:r>
              <a:rPr lang="fr-FR" altLang="fr-FR" sz="2000" b="1" dirty="0">
                <a:solidFill>
                  <a:srgbClr val="C00000"/>
                </a:solidFill>
              </a:rPr>
              <a:t> </a:t>
            </a:r>
            <a:r>
              <a:rPr lang="fr-FR" altLang="fr-FR" sz="2000" b="1" dirty="0" err="1">
                <a:solidFill>
                  <a:srgbClr val="C00000"/>
                </a:solidFill>
              </a:rPr>
              <a:t>productos</a:t>
            </a:r>
            <a:r>
              <a:rPr lang="fr-FR" altLang="fr-FR" sz="2000" b="1" dirty="0">
                <a:solidFill>
                  <a:srgbClr val="C00000"/>
                </a:solidFill>
              </a:rPr>
              <a:t> a base de </a:t>
            </a:r>
            <a:r>
              <a:rPr lang="fr-FR" altLang="fr-FR" sz="2000" b="1" dirty="0" err="1">
                <a:solidFill>
                  <a:srgbClr val="C00000"/>
                </a:solidFill>
              </a:rPr>
              <a:t>Bt</a:t>
            </a:r>
            <a:r>
              <a:rPr lang="fr-FR" altLang="fr-FR" sz="2000" b="1" dirty="0">
                <a:solidFill>
                  <a:srgbClr val="C00000"/>
                </a:solidFill>
              </a:rPr>
              <a:t> </a:t>
            </a:r>
            <a:r>
              <a:rPr lang="fr-FR" altLang="fr-FR" sz="2000" b="1" dirty="0" err="1">
                <a:solidFill>
                  <a:srgbClr val="C00000"/>
                </a:solidFill>
              </a:rPr>
              <a:t>representan</a:t>
            </a:r>
            <a:r>
              <a:rPr lang="fr-FR" altLang="fr-FR" sz="2000" b="1" dirty="0">
                <a:solidFill>
                  <a:srgbClr val="C00000"/>
                </a:solidFill>
              </a:rPr>
              <a:t> el 50% </a:t>
            </a:r>
            <a:r>
              <a:rPr lang="fr-FR" altLang="fr-FR" sz="2000" b="1" dirty="0" err="1">
                <a:solidFill>
                  <a:srgbClr val="C00000"/>
                </a:solidFill>
              </a:rPr>
              <a:t>del</a:t>
            </a:r>
            <a:r>
              <a:rPr lang="fr-FR" altLang="fr-FR" sz="2000" b="1" dirty="0">
                <a:solidFill>
                  <a:srgbClr val="C00000"/>
                </a:solidFill>
              </a:rPr>
              <a:t> </a:t>
            </a:r>
            <a:r>
              <a:rPr lang="fr-FR" altLang="fr-FR" sz="2000" b="1" dirty="0" err="1">
                <a:solidFill>
                  <a:srgbClr val="C00000"/>
                </a:solidFill>
              </a:rPr>
              <a:t>mercado</a:t>
            </a:r>
            <a:r>
              <a:rPr lang="fr-FR" altLang="fr-FR" sz="2000" b="1" dirty="0">
                <a:solidFill>
                  <a:srgbClr val="C00000"/>
                </a:solidFill>
              </a:rPr>
              <a:t> </a:t>
            </a:r>
            <a:r>
              <a:rPr lang="fr-FR" altLang="fr-FR" sz="2000" b="1" dirty="0" err="1">
                <a:solidFill>
                  <a:srgbClr val="C00000"/>
                </a:solidFill>
              </a:rPr>
              <a:t>mundial</a:t>
            </a:r>
            <a:r>
              <a:rPr lang="fr-FR" altLang="fr-FR" sz="2000" b="1" dirty="0">
                <a:solidFill>
                  <a:srgbClr val="C00000"/>
                </a:solidFill>
              </a:rPr>
              <a:t> de </a:t>
            </a:r>
            <a:r>
              <a:rPr lang="fr-FR" altLang="fr-FR" sz="2000" b="1" dirty="0" err="1">
                <a:solidFill>
                  <a:srgbClr val="C00000"/>
                </a:solidFill>
              </a:rPr>
              <a:t>bioinsecticidas</a:t>
            </a:r>
            <a:r>
              <a:rPr lang="fr-FR" altLang="fr-FR" sz="2000" b="1" dirty="0">
                <a:solidFill>
                  <a:srgbClr val="C00000"/>
                </a:solidFill>
              </a:rPr>
              <a:t>, lo que </a:t>
            </a:r>
            <a:r>
              <a:rPr lang="fr-FR" altLang="fr-FR" sz="2000" b="1" dirty="0" err="1">
                <a:solidFill>
                  <a:srgbClr val="C00000"/>
                </a:solidFill>
              </a:rPr>
              <a:t>supone</a:t>
            </a:r>
            <a:r>
              <a:rPr lang="fr-FR" altLang="fr-FR" sz="2000" b="1" dirty="0">
                <a:solidFill>
                  <a:srgbClr val="C00000"/>
                </a:solidFill>
              </a:rPr>
              <a:t> entre el 3 y el 4% </a:t>
            </a:r>
            <a:r>
              <a:rPr lang="fr-FR" altLang="fr-FR" sz="2000" b="1" dirty="0" err="1">
                <a:solidFill>
                  <a:srgbClr val="C00000"/>
                </a:solidFill>
              </a:rPr>
              <a:t>del</a:t>
            </a:r>
            <a:r>
              <a:rPr lang="fr-FR" altLang="fr-FR" sz="2000" b="1" dirty="0">
                <a:solidFill>
                  <a:srgbClr val="C00000"/>
                </a:solidFill>
              </a:rPr>
              <a:t> </a:t>
            </a:r>
            <a:r>
              <a:rPr lang="fr-FR" altLang="fr-FR" sz="2000" b="1" dirty="0" err="1">
                <a:solidFill>
                  <a:srgbClr val="C00000"/>
                </a:solidFill>
              </a:rPr>
              <a:t>mercado</a:t>
            </a:r>
            <a:r>
              <a:rPr lang="fr-FR" altLang="fr-FR" sz="2000" b="1" dirty="0">
                <a:solidFill>
                  <a:srgbClr val="C00000"/>
                </a:solidFill>
              </a:rPr>
              <a:t> total de </a:t>
            </a:r>
            <a:r>
              <a:rPr lang="fr-FR" altLang="fr-FR" sz="2000" b="1" dirty="0" err="1">
                <a:solidFill>
                  <a:srgbClr val="C00000"/>
                </a:solidFill>
              </a:rPr>
              <a:t>insecticidas</a:t>
            </a:r>
            <a:r>
              <a:rPr lang="fr-FR" altLang="fr-FR" sz="2000" dirty="0">
                <a:solidFill>
                  <a:srgbClr val="C00000"/>
                </a:solidFill>
              </a:rPr>
              <a:t>. </a:t>
            </a:r>
            <a:endParaRPr lang="fr-FR" altLang="fr-FR" sz="2000" dirty="0">
              <a:solidFill>
                <a:srgbClr val="C00000"/>
              </a:solidFill>
              <a:latin typeface="Arial Narrow" panose="020B0606020202030204" pitchFamily="34" charset="0"/>
            </a:endParaRPr>
          </a:p>
        </p:txBody>
      </p:sp>
      <p:sp>
        <p:nvSpPr>
          <p:cNvPr id="37891" name="Espace réservé du contenu 2">
            <a:extLst>
              <a:ext uri="{FF2B5EF4-FFF2-40B4-BE49-F238E27FC236}">
                <a16:creationId xmlns:a16="http://schemas.microsoft.com/office/drawing/2014/main" id="{CD6CCBF1-337F-7431-61D6-8689C6EA4E4D}"/>
              </a:ext>
            </a:extLst>
          </p:cNvPr>
          <p:cNvSpPr>
            <a:spLocks noGrp="1"/>
          </p:cNvSpPr>
          <p:nvPr>
            <p:ph idx="1"/>
          </p:nvPr>
        </p:nvSpPr>
        <p:spPr>
          <a:xfrm>
            <a:off x="1127448" y="1348582"/>
            <a:ext cx="10297144" cy="4784725"/>
          </a:xfrm>
        </p:spPr>
        <p:txBody>
          <a:bodyPr/>
          <a:lstStyle/>
          <a:p>
            <a:pPr marL="0" indent="0" eaLnBrk="1" hangingPunct="1">
              <a:buNone/>
            </a:pPr>
            <a:r>
              <a:rPr lang="es-419" altLang="fr-FR" sz="2000" dirty="0"/>
              <a:t>Más conocidas como </a:t>
            </a:r>
            <a:r>
              <a:rPr lang="es-419" altLang="fr-FR" sz="2000" dirty="0" err="1"/>
              <a:t>Bt</a:t>
            </a:r>
            <a:r>
              <a:rPr lang="es-419" altLang="fr-FR" sz="2000" dirty="0"/>
              <a:t>, estas bacterias están presentes de forma natural en el suelo, el aire y el agua. De las 80 especies enumeradas, algunas son insecticidas porque producen </a:t>
            </a:r>
            <a:r>
              <a:rPr lang="es-419" altLang="fr-FR" sz="2000" b="1" dirty="0"/>
              <a:t>cristales de toxinas </a:t>
            </a:r>
            <a:r>
              <a:rPr lang="es-419" altLang="fr-FR" sz="2000" i="1" dirty="0"/>
              <a:t>(se han identificado más de 150 proteínas </a:t>
            </a:r>
            <a:r>
              <a:rPr lang="es-419" altLang="fr-FR" sz="2000" i="1" dirty="0" err="1"/>
              <a:t>Cry</a:t>
            </a:r>
            <a:r>
              <a:rPr lang="es-419" altLang="fr-FR" sz="2000" dirty="0"/>
              <a:t>)</a:t>
            </a:r>
            <a:r>
              <a:rPr lang="es-419" altLang="fr-FR" sz="2000" i="1" dirty="0"/>
              <a:t>.</a:t>
            </a:r>
            <a:r>
              <a:rPr lang="es-419" altLang="fr-FR" sz="2000" dirty="0"/>
              <a:t> Una vez ingeridas, estas toxinas se liberan en el tubo digestivo del insecto y provocan una septicemia al destruir sus paredes intestinales, lo que provoca la muerte del insecto. Los productos a base de </a:t>
            </a:r>
            <a:r>
              <a:rPr lang="es-419" altLang="fr-FR" sz="2000" dirty="0" err="1"/>
              <a:t>Bt</a:t>
            </a:r>
            <a:r>
              <a:rPr lang="es-419" altLang="fr-FR" sz="2000" dirty="0"/>
              <a:t> son </a:t>
            </a:r>
            <a:r>
              <a:rPr lang="es-419" altLang="fr-FR" sz="2000" b="1" dirty="0"/>
              <a:t>productos de </a:t>
            </a:r>
            <a:r>
              <a:rPr lang="es-419" altLang="fr-FR" sz="2000" b="1" dirty="0" err="1"/>
              <a:t>biocontrol</a:t>
            </a:r>
            <a:r>
              <a:rPr lang="es-419" altLang="fr-FR" sz="2000" dirty="0"/>
              <a:t>.</a:t>
            </a:r>
          </a:p>
        </p:txBody>
      </p:sp>
      <p:sp>
        <p:nvSpPr>
          <p:cNvPr id="37892" name="Espace réservé du numéro de diapositive 3">
            <a:extLst>
              <a:ext uri="{FF2B5EF4-FFF2-40B4-BE49-F238E27FC236}">
                <a16:creationId xmlns:a16="http://schemas.microsoft.com/office/drawing/2014/main" id="{DA3FC9B4-B1BA-841C-4C05-F851BD1DFB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160B9D-9EAD-409A-BCF5-A05B37B9665F}" type="slidenum">
              <a:rPr lang="fr-FR" altLang="fr-FR" sz="1200">
                <a:solidFill>
                  <a:srgbClr val="898989"/>
                </a:solidFill>
              </a:rPr>
              <a:t>16</a:t>
            </a:fld>
            <a:endParaRPr lang="fr-FR" altLang="fr-FR" sz="1200">
              <a:solidFill>
                <a:srgbClr val="898989"/>
              </a:solidFill>
            </a:endParaRPr>
          </a:p>
        </p:txBody>
      </p:sp>
      <p:pic>
        <p:nvPicPr>
          <p:cNvPr id="37893" name="Picture 2">
            <a:extLst>
              <a:ext uri="{FF2B5EF4-FFF2-40B4-BE49-F238E27FC236}">
                <a16:creationId xmlns:a16="http://schemas.microsoft.com/office/drawing/2014/main" id="{F88D633C-B144-A5E6-C3C0-5CF435826E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576" y="3558704"/>
            <a:ext cx="2398712" cy="2519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3">
            <a:extLst>
              <a:ext uri="{FF2B5EF4-FFF2-40B4-BE49-F238E27FC236}">
                <a16:creationId xmlns:a16="http://schemas.microsoft.com/office/drawing/2014/main" id="{9B4E7679-2550-9F9B-5968-C9C56CDB82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1984" y="3251995"/>
            <a:ext cx="4714875" cy="2881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EE0B807B-B9B6-9CF4-B1AA-C6FE72722E22}"/>
              </a:ext>
            </a:extLst>
          </p:cNvPr>
          <p:cNvSpPr>
            <a:spLocks noGrp="1"/>
          </p:cNvSpPr>
          <p:nvPr>
            <p:ph type="title"/>
          </p:nvPr>
        </p:nvSpPr>
        <p:spPr>
          <a:xfrm>
            <a:off x="1492250" y="34926"/>
            <a:ext cx="9036050" cy="1090613"/>
          </a:xfrm>
        </p:spPr>
        <p:txBody>
          <a:bodyPr/>
          <a:lstStyle/>
          <a:p>
            <a:pPr eaLnBrk="1" hangingPunct="1">
              <a:defRPr/>
            </a:pPr>
            <a:r>
              <a:rPr lang="fr-FR" altLang="fr-FR" sz="2400" b="1" dirty="0">
                <a:latin typeface="Arial Narrow" panose="020B0606020202030204" pitchFamily="34" charset="0"/>
              </a:rPr>
              <a:t>8 - </a:t>
            </a:r>
            <a:r>
              <a:rPr lang="fr-FR" sz="2400" b="1" dirty="0">
                <a:solidFill>
                  <a:schemeClr val="tx2">
                    <a:lumMod val="75000"/>
                  </a:schemeClr>
                </a:solidFill>
              </a:rPr>
              <a:t>Estimular las defensas de las plantas con </a:t>
            </a:r>
            <a:r>
              <a:rPr lang="fr-FR" sz="2400" b="1" dirty="0"/>
              <a:t>bioestimulantes </a:t>
            </a:r>
            <a:br>
              <a:rPr lang="fr-FR" altLang="fr-FR" sz="2400" b="1" dirty="0">
                <a:latin typeface="Arial Narrow" panose="020B0606020202030204" pitchFamily="34" charset="0"/>
              </a:rPr>
            </a:br>
            <a:endParaRPr lang="fr-FR" altLang="fr-FR" sz="2400" dirty="0">
              <a:solidFill>
                <a:srgbClr val="C00000"/>
              </a:solidFill>
              <a:latin typeface="Arial Narrow" panose="020B0606020202030204" pitchFamily="34" charset="0"/>
            </a:endParaRPr>
          </a:p>
        </p:txBody>
      </p:sp>
      <p:sp>
        <p:nvSpPr>
          <p:cNvPr id="40963" name="Espace réservé du numéro de diapositive 3">
            <a:extLst>
              <a:ext uri="{FF2B5EF4-FFF2-40B4-BE49-F238E27FC236}">
                <a16:creationId xmlns:a16="http://schemas.microsoft.com/office/drawing/2014/main" id="{1FB506EB-ECF2-78E4-53CD-74360210C4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2320D5-7410-4BDB-8144-E5C90421826D}" type="slidenum">
              <a:rPr lang="fr-FR" altLang="fr-FR" sz="1200">
                <a:solidFill>
                  <a:srgbClr val="898989"/>
                </a:solidFill>
              </a:rPr>
              <a:t>17</a:t>
            </a:fld>
            <a:endParaRPr lang="fr-FR" altLang="fr-FR" sz="1200">
              <a:solidFill>
                <a:srgbClr val="898989"/>
              </a:solidFill>
            </a:endParaRPr>
          </a:p>
        </p:txBody>
      </p:sp>
      <p:pic>
        <p:nvPicPr>
          <p:cNvPr id="40964" name="Image 2">
            <a:extLst>
              <a:ext uri="{FF2B5EF4-FFF2-40B4-BE49-F238E27FC236}">
                <a16:creationId xmlns:a16="http://schemas.microsoft.com/office/drawing/2014/main" id="{21BC2ECB-CA95-5661-3591-37B3EF18F9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9776" y="2071688"/>
            <a:ext cx="31908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age 5">
            <a:extLst>
              <a:ext uri="{FF2B5EF4-FFF2-40B4-BE49-F238E27FC236}">
                <a16:creationId xmlns:a16="http://schemas.microsoft.com/office/drawing/2014/main" id="{71FBBEA4-122E-728E-2B4F-A9D6F4A369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1326" y="1416051"/>
            <a:ext cx="396081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age 7">
            <a:extLst>
              <a:ext uri="{FF2B5EF4-FFF2-40B4-BE49-F238E27FC236}">
                <a16:creationId xmlns:a16="http://schemas.microsoft.com/office/drawing/2014/main" id="{FA55967B-D5C1-03EB-CAAB-A79D07E4FE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1325" y="4530726"/>
            <a:ext cx="24018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age 8">
            <a:extLst>
              <a:ext uri="{FF2B5EF4-FFF2-40B4-BE49-F238E27FC236}">
                <a16:creationId xmlns:a16="http://schemas.microsoft.com/office/drawing/2014/main" id="{4F53568A-F9AF-31AA-B4AB-2E871883650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2126" y="4610101"/>
            <a:ext cx="21875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ZoneTexte 10">
            <a:extLst>
              <a:ext uri="{FF2B5EF4-FFF2-40B4-BE49-F238E27FC236}">
                <a16:creationId xmlns:a16="http://schemas.microsoft.com/office/drawing/2014/main" id="{105682A5-BD04-6756-AEB7-9A0251D66952}"/>
              </a:ext>
            </a:extLst>
          </p:cNvPr>
          <p:cNvSpPr txBox="1">
            <a:spLocks noChangeArrowheads="1"/>
          </p:cNvSpPr>
          <p:nvPr/>
        </p:nvSpPr>
        <p:spPr bwMode="auto">
          <a:xfrm>
            <a:off x="1703389" y="688975"/>
            <a:ext cx="784899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419" altLang="fr-FR" sz="2000" b="1" dirty="0"/>
              <a:t>Abono orgánico: biofertilizante, compost, vermicompost, </a:t>
            </a:r>
            <a:r>
              <a:rPr lang="es-419" altLang="fr-FR" sz="2000" b="1" dirty="0" err="1"/>
              <a:t>bokashi</a:t>
            </a:r>
            <a:endParaRPr lang="es-419" altLang="fr-FR" sz="2000" b="1" dirty="0"/>
          </a:p>
          <a:p>
            <a:pPr eaLnBrk="1" hangingPunct="1">
              <a:spcBef>
                <a:spcPct val="0"/>
              </a:spcBef>
              <a:buFontTx/>
              <a:buNone/>
            </a:pPr>
            <a:r>
              <a:rPr lang="es-419" altLang="fr-FR" sz="1800" b="1" dirty="0"/>
              <a:t>Ejemplo de </a:t>
            </a:r>
            <a:r>
              <a:rPr lang="es-419" altLang="fr-FR" sz="1800" b="1" dirty="0" err="1"/>
              <a:t>biofábrica</a:t>
            </a:r>
            <a:r>
              <a:rPr lang="es-419" altLang="fr-FR" sz="1800" b="1" dirty="0"/>
              <a:t> colectiva en Costa de Marfil (</a:t>
            </a:r>
            <a:r>
              <a:rPr lang="es-419" altLang="fr-FR" sz="1800" b="1" dirty="0" err="1"/>
              <a:t>Tiassalé</a:t>
            </a:r>
            <a:r>
              <a:rPr lang="es-419" altLang="fr-FR" sz="1800" b="1" dirty="0"/>
              <a:t>)</a:t>
            </a:r>
          </a:p>
        </p:txBody>
      </p:sp>
      <p:sp>
        <p:nvSpPr>
          <p:cNvPr id="40969" name="ZoneTexte 11">
            <a:extLst>
              <a:ext uri="{FF2B5EF4-FFF2-40B4-BE49-F238E27FC236}">
                <a16:creationId xmlns:a16="http://schemas.microsoft.com/office/drawing/2014/main" id="{67AF0D18-6C6A-A9D4-984D-BDD93729697B}"/>
              </a:ext>
            </a:extLst>
          </p:cNvPr>
          <p:cNvSpPr txBox="1">
            <a:spLocks noChangeArrowheads="1"/>
          </p:cNvSpPr>
          <p:nvPr/>
        </p:nvSpPr>
        <p:spPr bwMode="auto">
          <a:xfrm>
            <a:off x="1723273" y="6193077"/>
            <a:ext cx="2998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err="1"/>
              <a:t>Más</a:t>
            </a:r>
            <a:r>
              <a:rPr lang="fr-FR" altLang="fr-FR" sz="1800" dirty="0"/>
              <a:t> </a:t>
            </a:r>
            <a:r>
              <a:rPr lang="fr-FR" altLang="fr-FR" sz="1800" dirty="0" err="1"/>
              <a:t>información</a:t>
            </a:r>
            <a:r>
              <a:rPr lang="fr-FR" altLang="fr-FR" sz="1800" dirty="0"/>
              <a:t>: "</a:t>
            </a:r>
            <a:r>
              <a:rPr lang="fr-FR" altLang="fr-FR" sz="1800" dirty="0" err="1"/>
              <a:t>biofabricas</a:t>
            </a:r>
            <a:endParaRPr lang="fr-FR" altLang="fr-F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4C4472-5DB0-00CA-FC7C-5A91C0A43203}"/>
              </a:ext>
            </a:extLst>
          </p:cNvPr>
          <p:cNvSpPr>
            <a:spLocks noGrp="1"/>
          </p:cNvSpPr>
          <p:nvPr>
            <p:ph type="title"/>
          </p:nvPr>
        </p:nvSpPr>
        <p:spPr>
          <a:xfrm>
            <a:off x="1492250" y="34926"/>
            <a:ext cx="9036050" cy="1090613"/>
          </a:xfrm>
        </p:spPr>
        <p:txBody>
          <a:bodyPr/>
          <a:lstStyle/>
          <a:p>
            <a:pPr eaLnBrk="1" hangingPunct="1">
              <a:defRPr/>
            </a:pPr>
            <a:r>
              <a:rPr lang="fr-FR" altLang="fr-FR" sz="2400" b="1" dirty="0">
                <a:latin typeface="Arial Narrow" panose="020B0606020202030204" pitchFamily="34" charset="0"/>
              </a:rPr>
              <a:t>9 - </a:t>
            </a:r>
            <a:r>
              <a:rPr lang="fr-FR" sz="2400" b="1" dirty="0">
                <a:solidFill>
                  <a:schemeClr val="tx2">
                    <a:lumMod val="75000"/>
                  </a:schemeClr>
                </a:solidFill>
              </a:rPr>
              <a:t>Método push-pull </a:t>
            </a:r>
            <a:endParaRPr lang="fr-FR" altLang="fr-FR" sz="2400" dirty="0">
              <a:solidFill>
                <a:srgbClr val="C00000"/>
              </a:solidFill>
              <a:latin typeface="Arial Narrow" panose="020B0606020202030204" pitchFamily="34" charset="0"/>
            </a:endParaRPr>
          </a:p>
        </p:txBody>
      </p:sp>
      <p:sp>
        <p:nvSpPr>
          <p:cNvPr id="41987" name="Espace réservé du contenu 2">
            <a:extLst>
              <a:ext uri="{FF2B5EF4-FFF2-40B4-BE49-F238E27FC236}">
                <a16:creationId xmlns:a16="http://schemas.microsoft.com/office/drawing/2014/main" id="{03EDD41B-B84B-F8CE-37BA-E9DB7BBCE886}"/>
              </a:ext>
            </a:extLst>
          </p:cNvPr>
          <p:cNvSpPr>
            <a:spLocks noGrp="1"/>
          </p:cNvSpPr>
          <p:nvPr>
            <p:ph idx="1"/>
          </p:nvPr>
        </p:nvSpPr>
        <p:spPr>
          <a:xfrm>
            <a:off x="983432" y="980728"/>
            <a:ext cx="10009111" cy="5000973"/>
          </a:xfrm>
        </p:spPr>
        <p:txBody>
          <a:bodyPr/>
          <a:lstStyle/>
          <a:p>
            <a:pPr marL="0" indent="0" eaLnBrk="1" hangingPunct="1">
              <a:buNone/>
            </a:pPr>
            <a:r>
              <a:rPr lang="es-419" altLang="fr-FR" sz="1800" b="1" dirty="0"/>
              <a:t>Empujar y tirar = atraer (planta atractiva) y repeler (planta repelente)</a:t>
            </a:r>
          </a:p>
          <a:p>
            <a:pPr marL="0" indent="0" eaLnBrk="1" hangingPunct="1">
              <a:buNone/>
            </a:pPr>
            <a:r>
              <a:rPr lang="es-419" altLang="fr-FR" sz="1800" dirty="0"/>
              <a:t>Se trata de una técnica de organización espacial de las parcelas especialmente útil para luchar contra los barrenillos. </a:t>
            </a:r>
          </a:p>
          <a:p>
            <a:pPr marL="0" indent="0" eaLnBrk="1" hangingPunct="1">
              <a:buNone/>
            </a:pPr>
            <a:r>
              <a:rPr lang="es-419" altLang="fr-FR" sz="1800" dirty="0"/>
              <a:t>Ejemplo: </a:t>
            </a:r>
            <a:r>
              <a:rPr lang="es-419" altLang="fr-FR" sz="1800" dirty="0" err="1"/>
              <a:t>desmodium</a:t>
            </a:r>
            <a:r>
              <a:rPr lang="es-419" altLang="fr-FR" sz="1800" dirty="0"/>
              <a:t> en el maíz + gramíneas en el borde (atracción auxiliar y parasitaria contra la </a:t>
            </a:r>
            <a:r>
              <a:rPr lang="es-419" altLang="fr-FR" sz="1800" dirty="0" err="1"/>
              <a:t>striga</a:t>
            </a:r>
            <a:r>
              <a:rPr lang="es-419" altLang="fr-FR" sz="1800" dirty="0"/>
              <a:t> y el gusano de la manzana) - utilizado en África Occidental (Burkina Faso) y Oriental (Kenia)</a:t>
            </a:r>
          </a:p>
          <a:p>
            <a:pPr marL="0" indent="0" eaLnBrk="1" hangingPunct="1">
              <a:buNone/>
            </a:pPr>
            <a:endParaRPr lang="fr-FR" altLang="fr-FR" sz="2000" dirty="0"/>
          </a:p>
        </p:txBody>
      </p:sp>
      <p:sp>
        <p:nvSpPr>
          <p:cNvPr id="41988" name="Espace réservé du numéro de diapositive 3">
            <a:extLst>
              <a:ext uri="{FF2B5EF4-FFF2-40B4-BE49-F238E27FC236}">
                <a16:creationId xmlns:a16="http://schemas.microsoft.com/office/drawing/2014/main" id="{7989A43E-1230-6331-1100-AD2356475C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F59DA9-E131-4531-A8C6-2D64CC9371D4}" type="slidenum">
              <a:rPr lang="fr-FR" altLang="fr-FR" sz="1200">
                <a:solidFill>
                  <a:srgbClr val="898989"/>
                </a:solidFill>
              </a:rPr>
              <a:t>18</a:t>
            </a:fld>
            <a:endParaRPr lang="fr-FR" altLang="fr-FR" sz="1200">
              <a:solidFill>
                <a:srgbClr val="898989"/>
              </a:solidFill>
            </a:endParaRPr>
          </a:p>
        </p:txBody>
      </p:sp>
      <p:pic>
        <p:nvPicPr>
          <p:cNvPr id="3" name="Image 2">
            <a:extLst>
              <a:ext uri="{FF2B5EF4-FFF2-40B4-BE49-F238E27FC236}">
                <a16:creationId xmlns:a16="http://schemas.microsoft.com/office/drawing/2014/main" id="{BFF7C6EB-7DD6-EFF3-8B91-2499B40D7DA2}"/>
              </a:ext>
            </a:extLst>
          </p:cNvPr>
          <p:cNvPicPr>
            <a:picLocks noChangeAspect="1"/>
          </p:cNvPicPr>
          <p:nvPr/>
        </p:nvPicPr>
        <p:blipFill>
          <a:blip r:embed="rId2"/>
          <a:stretch>
            <a:fillRect/>
          </a:stretch>
        </p:blipFill>
        <p:spPr>
          <a:xfrm>
            <a:off x="2927648" y="2662593"/>
            <a:ext cx="5242005" cy="36937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BC0C5-D69D-5CF2-F1D1-1863F8BB498F}"/>
              </a:ext>
            </a:extLst>
          </p:cNvPr>
          <p:cNvSpPr>
            <a:spLocks noGrp="1"/>
          </p:cNvSpPr>
          <p:nvPr>
            <p:ph type="title"/>
          </p:nvPr>
        </p:nvSpPr>
        <p:spPr>
          <a:xfrm>
            <a:off x="802397" y="0"/>
            <a:ext cx="10441160" cy="692150"/>
          </a:xfrm>
        </p:spPr>
        <p:txBody>
          <a:bodyPr rtlCol="0">
            <a:noAutofit/>
          </a:bodyPr>
          <a:lstStyle/>
          <a:p>
            <a:pPr eaLnBrk="1" fontAlgn="auto" hangingPunct="1">
              <a:spcAft>
                <a:spcPts val="0"/>
              </a:spcAft>
              <a:defRPr/>
            </a:pPr>
            <a:r>
              <a:rPr lang="es-419" sz="2000" b="1" dirty="0">
                <a:latin typeface="Arial Narrow" pitchFamily="34" charset="0"/>
              </a:rPr>
              <a:t>10 - Gestión integrada de plagas mediante la combinación de varios métodos de control biológico</a:t>
            </a:r>
            <a:br>
              <a:rPr lang="es-419" sz="2000" b="1" dirty="0">
                <a:latin typeface="Arial Narrow" pitchFamily="34" charset="0"/>
              </a:rPr>
            </a:br>
            <a:r>
              <a:rPr lang="es-419" sz="2000" b="1" dirty="0">
                <a:latin typeface="Arial Narrow" pitchFamily="34" charset="0"/>
              </a:rPr>
              <a:t>Ejemplo de control de la mosca de las hortalizas en la Reunión</a:t>
            </a:r>
          </a:p>
        </p:txBody>
      </p:sp>
      <p:sp>
        <p:nvSpPr>
          <p:cNvPr id="43011" name="Espace réservé du contenu 2">
            <a:extLst>
              <a:ext uri="{FF2B5EF4-FFF2-40B4-BE49-F238E27FC236}">
                <a16:creationId xmlns:a16="http://schemas.microsoft.com/office/drawing/2014/main" id="{FA15F71D-0D63-06F2-FFC1-85D43C3910BA}"/>
              </a:ext>
            </a:extLst>
          </p:cNvPr>
          <p:cNvSpPr>
            <a:spLocks noGrp="1"/>
          </p:cNvSpPr>
          <p:nvPr>
            <p:ph idx="1"/>
          </p:nvPr>
        </p:nvSpPr>
        <p:spPr>
          <a:xfrm>
            <a:off x="802396" y="807244"/>
            <a:ext cx="10441160" cy="5434013"/>
          </a:xfrm>
        </p:spPr>
        <p:txBody>
          <a:bodyPr/>
          <a:lstStyle/>
          <a:p>
            <a:pPr marL="0" indent="0" eaLnBrk="1" hangingPunct="1">
              <a:buNone/>
            </a:pPr>
            <a:r>
              <a:rPr lang="es-419" altLang="fr-FR" sz="2000" dirty="0"/>
              <a:t>La lucha contra la mosca de las hortalizas presente en Reunión ha sido desarrollada y difundida por el CIRAD, la Cámara de Agricultura, la </a:t>
            </a:r>
            <a:r>
              <a:rPr lang="es-419" altLang="fr-FR" sz="2000" dirty="0" err="1"/>
              <a:t>Fdgdon</a:t>
            </a:r>
            <a:r>
              <a:rPr lang="es-419" altLang="fr-FR" sz="2000" dirty="0"/>
              <a:t>, las agrupaciones de agricultores, etc... Se utilizan diversos métodos, que se resumen a continuación.</a:t>
            </a:r>
          </a:p>
        </p:txBody>
      </p:sp>
      <p:sp>
        <p:nvSpPr>
          <p:cNvPr id="43012" name="Espace réservé du numéro de diapositive 3">
            <a:extLst>
              <a:ext uri="{FF2B5EF4-FFF2-40B4-BE49-F238E27FC236}">
                <a16:creationId xmlns:a16="http://schemas.microsoft.com/office/drawing/2014/main" id="{75CAD2F0-8864-7975-A791-547F944444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942962-F32D-4F28-92EE-FD08973C3703}" type="slidenum">
              <a:rPr lang="fr-FR" altLang="fr-FR" sz="1200">
                <a:solidFill>
                  <a:srgbClr val="898989"/>
                </a:solidFill>
              </a:rPr>
              <a:t>19</a:t>
            </a:fld>
            <a:endParaRPr lang="fr-FR" altLang="fr-FR" sz="1200">
              <a:solidFill>
                <a:srgbClr val="898989"/>
              </a:solidFill>
            </a:endParaRPr>
          </a:p>
        </p:txBody>
      </p:sp>
      <p:pic>
        <p:nvPicPr>
          <p:cNvPr id="43014" name="Picture 2">
            <a:extLst>
              <a:ext uri="{FF2B5EF4-FFF2-40B4-BE49-F238E27FC236}">
                <a16:creationId xmlns:a16="http://schemas.microsoft.com/office/drawing/2014/main" id="{53881443-268E-F971-1F89-29F065CCC8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2976" y="2069307"/>
            <a:ext cx="2017240" cy="211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3">
            <a:extLst>
              <a:ext uri="{FF2B5EF4-FFF2-40B4-BE49-F238E27FC236}">
                <a16:creationId xmlns:a16="http://schemas.microsoft.com/office/drawing/2014/main" id="{BFCB8A90-73A5-5B48-F02F-1ADCDBD5A4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24032" y="2069307"/>
            <a:ext cx="3671936" cy="340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a:extLst>
              <a:ext uri="{FF2B5EF4-FFF2-40B4-BE49-F238E27FC236}">
                <a16:creationId xmlns:a16="http://schemas.microsoft.com/office/drawing/2014/main" id="{D1AF9BD7-C16B-1A0F-56BA-33568AA877C1}"/>
              </a:ext>
            </a:extLst>
          </p:cNvPr>
          <p:cNvPicPr>
            <a:picLocks noChangeAspect="1"/>
          </p:cNvPicPr>
          <p:nvPr/>
        </p:nvPicPr>
        <p:blipFill>
          <a:blip r:embed="rId4"/>
          <a:stretch>
            <a:fillRect/>
          </a:stretch>
        </p:blipFill>
        <p:spPr>
          <a:xfrm>
            <a:off x="1157069" y="1976369"/>
            <a:ext cx="4483611" cy="43224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2BC36-8272-0E7E-45D5-FB6EE19D29F1}"/>
              </a:ext>
            </a:extLst>
          </p:cNvPr>
          <p:cNvSpPr>
            <a:spLocks noGrp="1"/>
          </p:cNvSpPr>
          <p:nvPr>
            <p:ph type="title"/>
          </p:nvPr>
        </p:nvSpPr>
        <p:spPr>
          <a:xfrm>
            <a:off x="1524001" y="0"/>
            <a:ext cx="9001125" cy="692150"/>
          </a:xfrm>
        </p:spPr>
        <p:txBody>
          <a:bodyPr rtlCol="0">
            <a:normAutofit fontScale="90000"/>
          </a:bodyPr>
          <a:lstStyle/>
          <a:p>
            <a:pPr eaLnBrk="1" fontAlgn="auto" hangingPunct="1">
              <a:spcAft>
                <a:spcPts val="0"/>
              </a:spcAft>
              <a:defRPr/>
            </a:pPr>
            <a:r>
              <a:rPr lang="fr-FR" sz="2000" b="1" dirty="0">
                <a:latin typeface="Arial Narrow" pitchFamily="34" charset="0"/>
              </a:rPr>
              <a:t>10 - Gestión integrada de plagas mediante la combinación de varios métodos de control biológico</a:t>
            </a:r>
            <a:br>
              <a:rPr lang="fr-FR" sz="2000" b="1" dirty="0">
                <a:latin typeface="Arial Narrow" pitchFamily="34" charset="0"/>
              </a:rPr>
            </a:br>
            <a:r>
              <a:rPr lang="fr-FR" sz="2000" b="1" dirty="0">
                <a:latin typeface="Arial Narrow" pitchFamily="34" charset="0"/>
              </a:rPr>
              <a:t>Ejemplo de control de la mosca de la hortaliza en Reunión</a:t>
            </a:r>
            <a:endParaRPr lang="fr-FR" sz="2000" dirty="0">
              <a:latin typeface="Arial Narrow" pitchFamily="34" charset="0"/>
            </a:endParaRPr>
          </a:p>
        </p:txBody>
      </p:sp>
      <p:sp>
        <p:nvSpPr>
          <p:cNvPr id="44035" name="Espace réservé du contenu 2">
            <a:extLst>
              <a:ext uri="{FF2B5EF4-FFF2-40B4-BE49-F238E27FC236}">
                <a16:creationId xmlns:a16="http://schemas.microsoft.com/office/drawing/2014/main" id="{56D06043-E428-EE1B-5E6E-65504A40D336}"/>
              </a:ext>
            </a:extLst>
          </p:cNvPr>
          <p:cNvSpPr>
            <a:spLocks noGrp="1"/>
          </p:cNvSpPr>
          <p:nvPr>
            <p:ph idx="1"/>
          </p:nvPr>
        </p:nvSpPr>
        <p:spPr>
          <a:xfrm>
            <a:off x="1524000" y="692151"/>
            <a:ext cx="9144000" cy="5434013"/>
          </a:xfrm>
        </p:spPr>
        <p:txBody>
          <a:bodyPr/>
          <a:lstStyle/>
          <a:p>
            <a:pPr marL="0" indent="0" eaLnBrk="1" hangingPunct="1">
              <a:buNone/>
            </a:pPr>
            <a:endParaRPr lang="fr-FR" altLang="fr-FR" sz="2000"/>
          </a:p>
        </p:txBody>
      </p:sp>
      <p:sp>
        <p:nvSpPr>
          <p:cNvPr id="44036" name="Espace réservé du numéro de diapositive 3">
            <a:extLst>
              <a:ext uri="{FF2B5EF4-FFF2-40B4-BE49-F238E27FC236}">
                <a16:creationId xmlns:a16="http://schemas.microsoft.com/office/drawing/2014/main" id="{2A8A3638-5450-735C-7018-079A56B7AD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30B273-A664-41F9-AB3B-52F23E6A6AF3}" type="slidenum">
              <a:rPr lang="fr-FR" altLang="fr-FR" sz="1200">
                <a:solidFill>
                  <a:srgbClr val="898989"/>
                </a:solidFill>
              </a:rPr>
              <a:t>20</a:t>
            </a:fld>
            <a:endParaRPr lang="fr-FR" altLang="fr-FR" sz="1200">
              <a:solidFill>
                <a:srgbClr val="898989"/>
              </a:solidFill>
            </a:endParaRPr>
          </a:p>
        </p:txBody>
      </p:sp>
      <p:pic>
        <p:nvPicPr>
          <p:cNvPr id="4" name="Image 3">
            <a:extLst>
              <a:ext uri="{FF2B5EF4-FFF2-40B4-BE49-F238E27FC236}">
                <a16:creationId xmlns:a16="http://schemas.microsoft.com/office/drawing/2014/main" id="{175417C2-CF15-645F-4C1D-78F1F4733FE4}"/>
              </a:ext>
            </a:extLst>
          </p:cNvPr>
          <p:cNvPicPr>
            <a:picLocks noChangeAspect="1"/>
          </p:cNvPicPr>
          <p:nvPr/>
        </p:nvPicPr>
        <p:blipFill>
          <a:blip r:embed="rId2"/>
          <a:stretch>
            <a:fillRect/>
          </a:stretch>
        </p:blipFill>
        <p:spPr>
          <a:xfrm>
            <a:off x="932740" y="731836"/>
            <a:ext cx="10183646" cy="57157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00E20-35E8-F0A6-55D8-B79275C5EC02}"/>
              </a:ext>
            </a:extLst>
          </p:cNvPr>
          <p:cNvSpPr>
            <a:spLocks noGrp="1"/>
          </p:cNvSpPr>
          <p:nvPr>
            <p:ph type="title"/>
          </p:nvPr>
        </p:nvSpPr>
        <p:spPr>
          <a:xfrm>
            <a:off x="1524000" y="20639"/>
            <a:ext cx="9036050" cy="528637"/>
          </a:xfrm>
          <a:solidFill>
            <a:schemeClr val="accent3">
              <a:lumMod val="40000"/>
              <a:lumOff val="60000"/>
            </a:schemeClr>
          </a:solidFill>
        </p:spPr>
        <p:txBody>
          <a:bodyPr rtlCol="0">
            <a:normAutofit/>
          </a:bodyPr>
          <a:lstStyle/>
          <a:p>
            <a:pPr eaLnBrk="1" fontAlgn="auto" hangingPunct="1">
              <a:spcAft>
                <a:spcPts val="0"/>
              </a:spcAft>
              <a:defRPr/>
            </a:pPr>
            <a:r>
              <a:rPr lang="fr-FR" sz="2000" b="1" dirty="0">
                <a:latin typeface="BarlowSemiCondensed-SemiBold"/>
              </a:rPr>
              <a:t>MÓDULO 3: ALTERNATIVAS A LOS PLAGUICIDAS</a:t>
            </a:r>
            <a:endParaRPr lang="fr-FR" sz="2000" dirty="0">
              <a:latin typeface="+mn-lt"/>
            </a:endParaRPr>
          </a:p>
        </p:txBody>
      </p:sp>
      <p:sp>
        <p:nvSpPr>
          <p:cNvPr id="3" name="Espace réservé du contenu 2">
            <a:extLst>
              <a:ext uri="{FF2B5EF4-FFF2-40B4-BE49-F238E27FC236}">
                <a16:creationId xmlns:a16="http://schemas.microsoft.com/office/drawing/2014/main" id="{C023B594-A534-F6C5-7619-13FA6DF5983D}"/>
              </a:ext>
            </a:extLst>
          </p:cNvPr>
          <p:cNvSpPr>
            <a:spLocks noGrp="1"/>
          </p:cNvSpPr>
          <p:nvPr>
            <p:ph idx="1"/>
          </p:nvPr>
        </p:nvSpPr>
        <p:spPr>
          <a:xfrm>
            <a:off x="551384" y="692151"/>
            <a:ext cx="11161240" cy="5185121"/>
          </a:xfrm>
        </p:spPr>
        <p:txBody>
          <a:bodyPr rtlCol="0">
            <a:normAutofit/>
          </a:bodyPr>
          <a:lstStyle/>
          <a:p>
            <a:pPr marL="0" indent="0" eaLnBrk="1" fontAlgn="auto" hangingPunct="1">
              <a:spcBef>
                <a:spcPts val="1200"/>
              </a:spcBef>
              <a:spcAft>
                <a:spcPts val="0"/>
              </a:spcAft>
              <a:buNone/>
              <a:defRPr/>
            </a:pPr>
            <a:r>
              <a:rPr lang="es-419" sz="2200" b="1" dirty="0"/>
              <a:t>Objetivo pedagógico: </a:t>
            </a:r>
            <a:r>
              <a:rPr lang="es-419" sz="2200" b="1" dirty="0">
                <a:solidFill>
                  <a:srgbClr val="002060"/>
                </a:solidFill>
              </a:rPr>
              <a:t>Aprender a identificar insectos y enfermedades, prevenir mejor su desarrollo y proponer alternativas menos nocivas para el ser humano y el medio ambiente.</a:t>
            </a:r>
          </a:p>
          <a:p>
            <a:pPr eaLnBrk="1" fontAlgn="auto" hangingPunct="1">
              <a:spcBef>
                <a:spcPts val="1200"/>
              </a:spcBef>
              <a:spcAft>
                <a:spcPts val="0"/>
              </a:spcAft>
              <a:defRPr/>
            </a:pPr>
            <a:r>
              <a:rPr lang="es-419" sz="2200" b="1" dirty="0"/>
              <a:t>Tema 1</a:t>
            </a:r>
            <a:r>
              <a:rPr lang="es-419" sz="2200" dirty="0"/>
              <a:t>: Ejemplos concretos </a:t>
            </a:r>
            <a:r>
              <a:rPr lang="es-419" sz="2200" b="1" dirty="0"/>
              <a:t>del impacto negativo de los plaguicidas en la biodiversidad cultivada y no cultivada</a:t>
            </a:r>
            <a:r>
              <a:rPr lang="es-419" sz="2200" dirty="0"/>
              <a:t>.</a:t>
            </a:r>
          </a:p>
          <a:p>
            <a:pPr eaLnBrk="1" fontAlgn="auto" hangingPunct="1">
              <a:spcBef>
                <a:spcPts val="1200"/>
              </a:spcBef>
              <a:spcAft>
                <a:spcPts val="0"/>
              </a:spcAft>
              <a:defRPr/>
            </a:pPr>
            <a:r>
              <a:rPr lang="es-419" sz="2200" b="1" dirty="0"/>
              <a:t>Tema 2</a:t>
            </a:r>
            <a:r>
              <a:rPr lang="es-419" sz="2200" dirty="0"/>
              <a:t>: Bien identificar las </a:t>
            </a:r>
            <a:r>
              <a:rPr lang="es-419" sz="2200" b="1" dirty="0"/>
              <a:t>plagas de </a:t>
            </a:r>
            <a:r>
              <a:rPr lang="es-419" sz="2200" dirty="0"/>
              <a:t>los cultivos que causan los problemas mencionados en las encuestas realizadas en el Módulo 1, así como los </a:t>
            </a:r>
            <a:r>
              <a:rPr lang="es-419" sz="2200" b="1" dirty="0"/>
              <a:t>auxiliares de los cultivos y soluciones endógenas </a:t>
            </a:r>
            <a:r>
              <a:rPr lang="es-419" sz="2200" dirty="0"/>
              <a:t>que pueden ayudar a resolver estos problemas.</a:t>
            </a:r>
          </a:p>
          <a:p>
            <a:pPr eaLnBrk="1" fontAlgn="auto" hangingPunct="1">
              <a:spcBef>
                <a:spcPts val="1200"/>
              </a:spcBef>
              <a:spcAft>
                <a:spcPts val="0"/>
              </a:spcAft>
              <a:defRPr/>
            </a:pPr>
            <a:r>
              <a:rPr lang="es-419" sz="2200" b="1" dirty="0"/>
              <a:t>Tema 3</a:t>
            </a:r>
            <a:r>
              <a:rPr lang="es-419" sz="2200" dirty="0"/>
              <a:t>: Identificar y aplicar </a:t>
            </a:r>
            <a:r>
              <a:rPr lang="es-419" sz="2200" b="1" dirty="0"/>
              <a:t>buenas prácticas agronómicas para </a:t>
            </a:r>
            <a:r>
              <a:rPr lang="es-419" sz="2200" dirty="0"/>
              <a:t>reducir el uso de pesticidas. </a:t>
            </a:r>
          </a:p>
          <a:p>
            <a:pPr eaLnBrk="1" fontAlgn="auto" hangingPunct="1">
              <a:spcBef>
                <a:spcPts val="1200"/>
              </a:spcBef>
              <a:spcAft>
                <a:spcPts val="0"/>
              </a:spcAft>
              <a:defRPr/>
            </a:pPr>
            <a:r>
              <a:rPr lang="es-419" sz="2200" b="1" dirty="0"/>
              <a:t>Tema 4</a:t>
            </a:r>
            <a:r>
              <a:rPr lang="es-419" sz="2200" dirty="0"/>
              <a:t>: Uso de </a:t>
            </a:r>
            <a:r>
              <a:rPr lang="es-419" sz="2200" b="1" dirty="0"/>
              <a:t>métodos de control biológico </a:t>
            </a:r>
            <a:r>
              <a:rPr lang="es-419" sz="2200" dirty="0"/>
              <a:t>que puedan utilizar los agricultores de todos países (11 ejemplos).</a:t>
            </a:r>
          </a:p>
          <a:p>
            <a:pPr eaLnBrk="1" fontAlgn="auto" hangingPunct="1">
              <a:spcBef>
                <a:spcPts val="1200"/>
              </a:spcBef>
              <a:spcAft>
                <a:spcPts val="0"/>
              </a:spcAft>
              <a:defRPr/>
            </a:pPr>
            <a:r>
              <a:rPr lang="es-419" sz="2200" b="1" dirty="0"/>
              <a:t>Tema 5</a:t>
            </a:r>
            <a:r>
              <a:rPr lang="es-419" sz="2200" dirty="0"/>
              <a:t>: Mejorar y aumentar la </a:t>
            </a:r>
            <a:r>
              <a:rPr lang="es-419" sz="2200" b="1" dirty="0"/>
              <a:t>producción local de biopesticidas </a:t>
            </a:r>
            <a:r>
              <a:rPr lang="es-419" sz="2200" dirty="0"/>
              <a:t>y de </a:t>
            </a:r>
            <a:r>
              <a:rPr lang="es-419" sz="2200" b="1" dirty="0"/>
              <a:t>preparados naturales de bajo riesgo o poco preocupante </a:t>
            </a:r>
            <a:r>
              <a:rPr lang="es-419" sz="2200" dirty="0"/>
              <a:t>(PNPP).</a:t>
            </a:r>
            <a:endParaRPr lang="es-419" sz="2200" dirty="0">
              <a:solidFill>
                <a:schemeClr val="tx2">
                  <a:lumMod val="75000"/>
                </a:schemeClr>
              </a:solidFill>
            </a:endParaRPr>
          </a:p>
          <a:p>
            <a:pPr marL="0" indent="0" algn="r" eaLnBrk="1" fontAlgn="auto" hangingPunct="1">
              <a:spcAft>
                <a:spcPts val="0"/>
              </a:spcAft>
              <a:buNone/>
              <a:defRPr/>
            </a:pPr>
            <a:endParaRPr lang="fr-FR" sz="2200" dirty="0">
              <a:solidFill>
                <a:schemeClr val="tx2">
                  <a:lumMod val="75000"/>
                </a:schemeClr>
              </a:solidFill>
            </a:endParaRPr>
          </a:p>
          <a:p>
            <a:pPr marL="0" indent="0" eaLnBrk="1" fontAlgn="auto" hangingPunct="1">
              <a:spcAft>
                <a:spcPts val="0"/>
              </a:spcAft>
              <a:buNone/>
              <a:defRPr/>
            </a:pPr>
            <a:endParaRPr lang="fr-FR" sz="2000" dirty="0"/>
          </a:p>
          <a:p>
            <a:pPr marL="0" indent="0" eaLnBrk="1" fontAlgn="auto" hangingPunct="1">
              <a:spcAft>
                <a:spcPts val="0"/>
              </a:spcAft>
              <a:buNone/>
              <a:defRPr/>
            </a:pPr>
            <a:endParaRPr lang="fr-FR" sz="2000" dirty="0"/>
          </a:p>
        </p:txBody>
      </p:sp>
      <p:sp>
        <p:nvSpPr>
          <p:cNvPr id="15364" name="Espace réservé du numéro de diapositive 5">
            <a:extLst>
              <a:ext uri="{FF2B5EF4-FFF2-40B4-BE49-F238E27FC236}">
                <a16:creationId xmlns:a16="http://schemas.microsoft.com/office/drawing/2014/main" id="{B199A993-5621-A20B-64A9-B008A63529A9}"/>
              </a:ext>
            </a:extLst>
          </p:cNvPr>
          <p:cNvSpPr>
            <a:spLocks noGrp="1" noChangeArrowheads="1"/>
          </p:cNvSpPr>
          <p:nvPr>
            <p:ph type="sldNum" sz="quarter" idx="12"/>
          </p:nvPr>
        </p:nvSpPr>
        <p:spPr bwMode="auto">
          <a:xfrm>
            <a:off x="8534400" y="63817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A04ADE-DEE6-4B37-B8E8-E997A8A75E06}" type="slidenum">
              <a:rPr lang="fr-FR" altLang="fr-FR" sz="1200">
                <a:solidFill>
                  <a:srgbClr val="898989"/>
                </a:solidFill>
              </a:rPr>
              <a:t>3</a:t>
            </a:fld>
            <a:endParaRPr lang="fr-FR" altLang="fr-FR"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94EB94-1436-0BD6-404F-DA0ED566B015}"/>
              </a:ext>
            </a:extLst>
          </p:cNvPr>
          <p:cNvSpPr>
            <a:spLocks noGrp="1"/>
          </p:cNvSpPr>
          <p:nvPr>
            <p:ph idx="1"/>
          </p:nvPr>
        </p:nvSpPr>
        <p:spPr>
          <a:xfrm>
            <a:off x="1847850" y="665164"/>
            <a:ext cx="8712200" cy="6192837"/>
          </a:xfrm>
        </p:spPr>
        <p:txBody>
          <a:bodyPr rtlCol="0">
            <a:normAutofit/>
          </a:bodyPr>
          <a:lstStyle/>
          <a:p>
            <a:pPr eaLnBrk="1" fontAlgn="auto" hangingPunct="1">
              <a:spcAft>
                <a:spcPts val="0"/>
              </a:spcAft>
              <a:buFontTx/>
              <a:buChar char="-"/>
              <a:defRPr/>
            </a:pPr>
            <a:endParaRPr lang="fr-FR" sz="1800" b="1" dirty="0"/>
          </a:p>
          <a:p>
            <a:pPr eaLnBrk="1" fontAlgn="auto" hangingPunct="1">
              <a:spcAft>
                <a:spcPts val="0"/>
              </a:spcAft>
              <a:buFontTx/>
              <a:buChar char="-"/>
              <a:defRPr/>
            </a:pPr>
            <a:endParaRPr lang="fr-FR" sz="2000" dirty="0">
              <a:solidFill>
                <a:schemeClr val="tx2">
                  <a:lumMod val="75000"/>
                </a:schemeClr>
              </a:solidFill>
            </a:endParaRPr>
          </a:p>
          <a:p>
            <a:pPr marL="0" indent="0" eaLnBrk="1" fontAlgn="auto" hangingPunct="1">
              <a:spcAft>
                <a:spcPts val="0"/>
              </a:spcAft>
              <a:buNone/>
              <a:defRPr/>
            </a:pPr>
            <a:endParaRPr lang="fr-FR" sz="2000" dirty="0">
              <a:solidFill>
                <a:schemeClr val="tx2">
                  <a:lumMod val="75000"/>
                </a:schemeClr>
              </a:solidFill>
            </a:endParaRPr>
          </a:p>
        </p:txBody>
      </p:sp>
      <p:sp>
        <p:nvSpPr>
          <p:cNvPr id="45059" name="Espace réservé du numéro de diapositive 5">
            <a:extLst>
              <a:ext uri="{FF2B5EF4-FFF2-40B4-BE49-F238E27FC236}">
                <a16:creationId xmlns:a16="http://schemas.microsoft.com/office/drawing/2014/main" id="{4A74ECEE-7370-D3F8-E720-06FBAB9303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AB8EBF-8885-42B6-8FB8-04A3EA1623FF}" type="slidenum">
              <a:rPr lang="fr-FR" altLang="fr-FR" sz="1200">
                <a:solidFill>
                  <a:srgbClr val="898989"/>
                </a:solidFill>
              </a:rPr>
              <a:t>21</a:t>
            </a:fld>
            <a:endParaRPr lang="fr-FR" altLang="fr-FR" sz="1200">
              <a:solidFill>
                <a:srgbClr val="898989"/>
              </a:solidFill>
            </a:endParaRPr>
          </a:p>
        </p:txBody>
      </p:sp>
      <p:sp>
        <p:nvSpPr>
          <p:cNvPr id="5" name="Espace réservé du contenu 2">
            <a:extLst>
              <a:ext uri="{FF2B5EF4-FFF2-40B4-BE49-F238E27FC236}">
                <a16:creationId xmlns:a16="http://schemas.microsoft.com/office/drawing/2014/main" id="{C89EBC01-4A37-4187-E01A-06C76A2701CE}"/>
              </a:ext>
            </a:extLst>
          </p:cNvPr>
          <p:cNvSpPr txBox="1">
            <a:spLocks/>
          </p:cNvSpPr>
          <p:nvPr/>
        </p:nvSpPr>
        <p:spPr>
          <a:xfrm>
            <a:off x="695400" y="549276"/>
            <a:ext cx="10801200" cy="63087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fr-FR" sz="2000" b="1" dirty="0">
                <a:solidFill>
                  <a:schemeClr val="tx2">
                    <a:lumMod val="75000"/>
                  </a:schemeClr>
                </a:solidFill>
              </a:rPr>
              <a:t>Tema 5: Mejorar y aumentar la producción local de biopesticidas y preparados naturales de bajo riesgo (PNPP).</a:t>
            </a:r>
          </a:p>
          <a:p>
            <a:pPr marL="0" indent="0" fontAlgn="auto">
              <a:spcBef>
                <a:spcPts val="1200"/>
              </a:spcBef>
              <a:spcAft>
                <a:spcPts val="0"/>
              </a:spcAft>
              <a:buNone/>
              <a:defRPr/>
            </a:pPr>
            <a:r>
              <a:rPr lang="fr-FR" sz="2000" dirty="0">
                <a:cs typeface="Calibri" panose="020F0502020204030204" pitchFamily="34" charset="0"/>
              </a:rPr>
              <a:t>Se trata de </a:t>
            </a:r>
            <a:r>
              <a:rPr lang="fr-FR" sz="2000" dirty="0" err="1">
                <a:cs typeface="Calibri" panose="020F0502020204030204" pitchFamily="34" charset="0"/>
              </a:rPr>
              <a:t>utilizar</a:t>
            </a:r>
            <a:r>
              <a:rPr lang="fr-FR" sz="2000" dirty="0">
                <a:cs typeface="Calibri" panose="020F0502020204030204" pitchFamily="34" charset="0"/>
              </a:rPr>
              <a:t> </a:t>
            </a:r>
            <a:r>
              <a:rPr lang="fr-FR" sz="2000" dirty="0" err="1">
                <a:cs typeface="Calibri" panose="020F0502020204030204" pitchFamily="34" charset="0"/>
              </a:rPr>
              <a:t>preparados</a:t>
            </a:r>
            <a:r>
              <a:rPr lang="fr-FR" sz="2000" dirty="0">
                <a:cs typeface="Calibri" panose="020F0502020204030204" pitchFamily="34" charset="0"/>
              </a:rPr>
              <a:t> naturales conocidos por su eficacia contra una plaga </a:t>
            </a:r>
            <a:r>
              <a:rPr lang="fr-FR" sz="2000" b="1" i="1" dirty="0">
                <a:solidFill>
                  <a:schemeClr val="tx2">
                    <a:lumMod val="75000"/>
                  </a:schemeClr>
                </a:solidFill>
                <a:cs typeface="Calibri" panose="020F0502020204030204" pitchFamily="34" charset="0"/>
              </a:rPr>
              <a:t>(repelerla, matarla, reforzar las defensas de las plantas, etc.). </a:t>
            </a:r>
          </a:p>
          <a:p>
            <a:pPr marL="0" lvl="2" indent="0" fontAlgn="auto">
              <a:spcBef>
                <a:spcPts val="600"/>
              </a:spcBef>
              <a:spcAft>
                <a:spcPts val="0"/>
              </a:spcAft>
              <a:buNone/>
              <a:defRPr/>
            </a:pPr>
            <a:r>
              <a:rPr lang="fr-FR" sz="2000" dirty="0">
                <a:cs typeface="Calibri" panose="020F0502020204030204" pitchFamily="34" charset="0"/>
              </a:rPr>
              <a:t>Sin embargo, </a:t>
            </a:r>
            <a:r>
              <a:rPr lang="fr-FR" sz="2000" b="1" dirty="0">
                <a:cs typeface="Calibri" panose="020F0502020204030204" pitchFamily="34" charset="0"/>
              </a:rPr>
              <a:t>tenga cuidado</a:t>
            </a:r>
            <a:r>
              <a:rPr lang="fr-FR" sz="2000" dirty="0">
                <a:cs typeface="Calibri" panose="020F0502020204030204" pitchFamily="34" charset="0"/>
              </a:rPr>
              <a:t>: algunos preparados naturales con una elevada concentración de principios activos pueden ser tóxicos para las personas y los animales </a:t>
            </a:r>
            <a:r>
              <a:rPr lang="fr-FR" sz="2000" i="1" dirty="0">
                <a:solidFill>
                  <a:schemeClr val="tx2">
                    <a:lumMod val="75000"/>
                  </a:schemeClr>
                </a:solidFill>
                <a:cs typeface="Calibri" panose="020F0502020204030204" pitchFamily="34" charset="0"/>
              </a:rPr>
              <a:t>(por ejemplo, el </a:t>
            </a:r>
            <a:r>
              <a:rPr lang="fr-FR" sz="2000" b="1" i="1" dirty="0">
                <a:solidFill>
                  <a:schemeClr val="tx2">
                    <a:lumMod val="75000"/>
                  </a:schemeClr>
                </a:solidFill>
                <a:cs typeface="Calibri" panose="020F0502020204030204" pitchFamily="34" charset="0"/>
              </a:rPr>
              <a:t>tabaco</a:t>
            </a:r>
            <a:r>
              <a:rPr lang="fr-FR" sz="2000" i="1" dirty="0">
                <a:solidFill>
                  <a:schemeClr val="tx2">
                    <a:lumMod val="75000"/>
                  </a:schemeClr>
                </a:solidFill>
                <a:cs typeface="Calibri" panose="020F0502020204030204" pitchFamily="34" charset="0"/>
              </a:rPr>
              <a:t>, el aceite de </a:t>
            </a:r>
            <a:r>
              <a:rPr lang="fr-FR" sz="2000" b="1" i="1" dirty="0">
                <a:solidFill>
                  <a:schemeClr val="tx2">
                    <a:lumMod val="75000"/>
                  </a:schemeClr>
                </a:solidFill>
                <a:cs typeface="Calibri" panose="020F0502020204030204" pitchFamily="34" charset="0"/>
              </a:rPr>
              <a:t>neem</a:t>
            </a:r>
            <a:r>
              <a:rPr lang="fr-FR" sz="2000" i="1" dirty="0">
                <a:solidFill>
                  <a:schemeClr val="tx2">
                    <a:lumMod val="75000"/>
                  </a:schemeClr>
                </a:solidFill>
                <a:cs typeface="Calibri" panose="020F0502020204030204" pitchFamily="34" charset="0"/>
              </a:rPr>
              <a:t>,</a:t>
            </a:r>
            <a:r>
              <a:rPr lang="fr-FR" sz="2000" b="1" i="1" dirty="0">
                <a:solidFill>
                  <a:schemeClr val="tx2">
                    <a:lumMod val="75000"/>
                  </a:schemeClr>
                </a:solidFill>
                <a:cs typeface="Calibri" panose="020F0502020204030204" pitchFamily="34" charset="0"/>
              </a:rPr>
              <a:t> etc.</a:t>
            </a:r>
            <a:r>
              <a:rPr lang="fr-FR" sz="2000" i="1" dirty="0">
                <a:solidFill>
                  <a:schemeClr val="tx2">
                    <a:lumMod val="75000"/>
                  </a:schemeClr>
                </a:solidFill>
                <a:cs typeface="Calibri" panose="020F0502020204030204" pitchFamily="34" charset="0"/>
              </a:rPr>
              <a:t>). </a:t>
            </a:r>
          </a:p>
          <a:p>
            <a:pPr marL="0" lvl="2" indent="0" fontAlgn="auto">
              <a:spcBef>
                <a:spcPts val="600"/>
              </a:spcBef>
              <a:spcAft>
                <a:spcPts val="0"/>
              </a:spcAft>
              <a:buNone/>
              <a:defRPr/>
            </a:pPr>
            <a:r>
              <a:rPr lang="fr-FR" sz="2000" b="1" dirty="0">
                <a:cs typeface="Calibri" panose="020F0502020204030204" pitchFamily="34" charset="0"/>
              </a:rPr>
              <a:t>Por este motivo, hay que distinguir entre </a:t>
            </a:r>
            <a:r>
              <a:rPr lang="fr-FR" sz="2000" b="1" dirty="0" err="1">
                <a:cs typeface="Calibri" panose="020F0502020204030204" pitchFamily="34" charset="0"/>
              </a:rPr>
              <a:t>biopesticidas</a:t>
            </a:r>
            <a:r>
              <a:rPr lang="fr-FR" sz="2000" b="1" dirty="0">
                <a:cs typeface="Calibri" panose="020F0502020204030204" pitchFamily="34" charset="0"/>
              </a:rPr>
              <a:t> y PNPP.</a:t>
            </a:r>
          </a:p>
          <a:p>
            <a:pPr marL="0" lvl="2" indent="0" fontAlgn="auto">
              <a:spcBef>
                <a:spcPts val="600"/>
              </a:spcBef>
              <a:spcAft>
                <a:spcPts val="0"/>
              </a:spcAft>
              <a:buNone/>
              <a:defRPr/>
            </a:pPr>
            <a:r>
              <a:rPr lang="fr-FR" sz="2000" dirty="0">
                <a:cs typeface="Calibri" panose="020F0502020204030204" pitchFamily="34" charset="0"/>
              </a:rPr>
              <a:t>En el caso de los preparados a base de </a:t>
            </a:r>
            <a:r>
              <a:rPr lang="fr-FR" sz="2000" dirty="0" err="1">
                <a:cs typeface="Calibri" panose="020F0502020204030204" pitchFamily="34" charset="0"/>
              </a:rPr>
              <a:t>biopesticidas</a:t>
            </a:r>
            <a:r>
              <a:rPr lang="fr-FR" sz="2000" dirty="0">
                <a:cs typeface="Calibri" panose="020F0502020204030204" pitchFamily="34" charset="0"/>
              </a:rPr>
              <a:t>, la manipulación y la pulverización deben realizarse siempre con cuidado y protegiendo el cuerpo.</a:t>
            </a:r>
            <a:r>
              <a:rPr lang="fr-FR" sz="2000" b="1" dirty="0">
                <a:cs typeface="Calibri" panose="020F0502020204030204" pitchFamily="34" charset="0"/>
              </a:rPr>
              <a:t> Esto no suele ser el caso.</a:t>
            </a:r>
            <a:endParaRPr lang="fr-FR" sz="2000" b="1" dirty="0"/>
          </a:p>
          <a:p>
            <a:pPr marL="0" indent="0" fontAlgn="auto">
              <a:spcAft>
                <a:spcPts val="0"/>
              </a:spcAft>
              <a:buNone/>
              <a:defRPr/>
            </a:pPr>
            <a:endParaRPr lang="fr-FR" sz="1800" dirty="0">
              <a:latin typeface="Geomanist-Regular"/>
            </a:endParaRPr>
          </a:p>
          <a:p>
            <a:pPr marL="0" lvl="2" indent="0" fontAlgn="auto">
              <a:spcAft>
                <a:spcPts val="0"/>
              </a:spcAft>
              <a:buNone/>
              <a:defRPr/>
            </a:pPr>
            <a:endParaRPr lang="fr-FR" sz="1800" dirty="0">
              <a:latin typeface="Geomanist-Regular"/>
            </a:endParaRPr>
          </a:p>
        </p:txBody>
      </p:sp>
      <p:pic>
        <p:nvPicPr>
          <p:cNvPr id="45062" name="Image 8">
            <a:extLst>
              <a:ext uri="{FF2B5EF4-FFF2-40B4-BE49-F238E27FC236}">
                <a16:creationId xmlns:a16="http://schemas.microsoft.com/office/drawing/2014/main" id="{2336385E-45A5-847D-6886-AE9599B4709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4018" y="4292600"/>
            <a:ext cx="1670002" cy="17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a:extLst>
              <a:ext uri="{FF2B5EF4-FFF2-40B4-BE49-F238E27FC236}">
                <a16:creationId xmlns:a16="http://schemas.microsoft.com/office/drawing/2014/main" id="{D73AA413-75A0-E94C-B6AB-0A01054FB52A}"/>
              </a:ext>
            </a:extLst>
          </p:cNvPr>
          <p:cNvSpPr txBox="1">
            <a:spLocks/>
          </p:cNvSpPr>
          <p:nvPr/>
        </p:nvSpPr>
        <p:spPr>
          <a:xfrm>
            <a:off x="1631950" y="44450"/>
            <a:ext cx="9036050" cy="484188"/>
          </a:xfrm>
          <a:prstGeom prst="rect">
            <a:avLst/>
          </a:prstGeom>
          <a:solidFill>
            <a:schemeClr val="accent3">
              <a:lumMod val="40000"/>
              <a:lumOff val="6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1800"/>
              <a:t>Módulo 3: Alternativas a los plaguicidas </a:t>
            </a:r>
            <a:endParaRPr lang="fr-FR" sz="1800" dirty="0"/>
          </a:p>
        </p:txBody>
      </p:sp>
      <p:pic>
        <p:nvPicPr>
          <p:cNvPr id="4" name="Image 3">
            <a:extLst>
              <a:ext uri="{FF2B5EF4-FFF2-40B4-BE49-F238E27FC236}">
                <a16:creationId xmlns:a16="http://schemas.microsoft.com/office/drawing/2014/main" id="{014330B2-C91D-68B6-307E-7CE181472E1E}"/>
              </a:ext>
            </a:extLst>
          </p:cNvPr>
          <p:cNvPicPr>
            <a:picLocks noChangeAspect="1"/>
          </p:cNvPicPr>
          <p:nvPr/>
        </p:nvPicPr>
        <p:blipFill>
          <a:blip r:embed="rId3"/>
          <a:stretch>
            <a:fillRect/>
          </a:stretch>
        </p:blipFill>
        <p:spPr>
          <a:xfrm>
            <a:off x="4705500" y="4069113"/>
            <a:ext cx="5328270" cy="27444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CD8523-6FC9-88B7-BCE6-F7ECE3500E01}"/>
              </a:ext>
            </a:extLst>
          </p:cNvPr>
          <p:cNvSpPr>
            <a:spLocks noGrp="1"/>
          </p:cNvSpPr>
          <p:nvPr>
            <p:ph idx="1"/>
          </p:nvPr>
        </p:nvSpPr>
        <p:spPr>
          <a:xfrm>
            <a:off x="1847850" y="665164"/>
            <a:ext cx="8712200" cy="6192837"/>
          </a:xfrm>
        </p:spPr>
        <p:txBody>
          <a:bodyPr>
            <a:normAutofit/>
          </a:bodyPr>
          <a:lstStyle/>
          <a:p>
            <a:pPr>
              <a:buFontTx/>
              <a:buChar char="-"/>
              <a:defRPr/>
            </a:pPr>
            <a:endParaRPr lang="fr-FR" sz="1800" b="1" dirty="0"/>
          </a:p>
          <a:p>
            <a:pPr>
              <a:buFontTx/>
              <a:buChar char="-"/>
              <a:defRPr/>
            </a:pPr>
            <a:endParaRPr lang="fr-FR" sz="2000" dirty="0">
              <a:solidFill>
                <a:schemeClr val="tx2">
                  <a:lumMod val="75000"/>
                </a:schemeClr>
              </a:solidFill>
            </a:endParaRPr>
          </a:p>
          <a:p>
            <a:pPr marL="0" indent="0">
              <a:buNone/>
              <a:defRPr/>
            </a:pPr>
            <a:endParaRPr lang="fr-FR" sz="2000" dirty="0">
              <a:solidFill>
                <a:schemeClr val="tx2">
                  <a:lumMod val="75000"/>
                </a:schemeClr>
              </a:solidFill>
            </a:endParaRPr>
          </a:p>
        </p:txBody>
      </p:sp>
      <p:sp>
        <p:nvSpPr>
          <p:cNvPr id="46083" name="Espace réservé du numéro de diapositive 5">
            <a:extLst>
              <a:ext uri="{FF2B5EF4-FFF2-40B4-BE49-F238E27FC236}">
                <a16:creationId xmlns:a16="http://schemas.microsoft.com/office/drawing/2014/main" id="{65CA84EB-1247-C0EE-E56F-8FC03E276B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B77871-0C30-4F6A-A8FB-B6662142518C}" type="slidenum">
              <a:rPr lang="fr-FR" altLang="fr-FR" sz="1200">
                <a:solidFill>
                  <a:srgbClr val="898989"/>
                </a:solidFill>
              </a:rPr>
              <a:t>22</a:t>
            </a:fld>
            <a:endParaRPr lang="fr-FR" altLang="fr-FR" sz="1200">
              <a:solidFill>
                <a:srgbClr val="898989"/>
              </a:solidFill>
            </a:endParaRPr>
          </a:p>
        </p:txBody>
      </p:sp>
      <p:sp>
        <p:nvSpPr>
          <p:cNvPr id="5" name="Espace réservé du contenu 2">
            <a:extLst>
              <a:ext uri="{FF2B5EF4-FFF2-40B4-BE49-F238E27FC236}">
                <a16:creationId xmlns:a16="http://schemas.microsoft.com/office/drawing/2014/main" id="{70049FC8-C4DB-8CB5-3B06-21BBF583DC1F}"/>
              </a:ext>
            </a:extLst>
          </p:cNvPr>
          <p:cNvSpPr txBox="1">
            <a:spLocks/>
          </p:cNvSpPr>
          <p:nvPr/>
        </p:nvSpPr>
        <p:spPr>
          <a:xfrm>
            <a:off x="609600" y="665164"/>
            <a:ext cx="10814992" cy="61928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s-419" sz="2000" b="1" dirty="0"/>
              <a:t>Tema 5: Mejorar y aumentar la producción local de biopesticidas y preparados naturales de bajo riesgo (PNPP).</a:t>
            </a:r>
            <a:endParaRPr lang="es-419" sz="2000" b="1" dirty="0">
              <a:solidFill>
                <a:schemeClr val="tx2">
                  <a:lumMod val="75000"/>
                </a:schemeClr>
              </a:solidFill>
            </a:endParaRPr>
          </a:p>
          <a:p>
            <a:pPr indent="-257175">
              <a:spcBef>
                <a:spcPts val="1200"/>
              </a:spcBef>
              <a:defRPr/>
            </a:pPr>
            <a:r>
              <a:rPr lang="es-419" sz="2000" b="1" dirty="0">
                <a:cs typeface="Calibri" panose="020F0502020204030204" pitchFamily="34" charset="0"/>
              </a:rPr>
              <a:t>Los biopesticidas y los PNPP </a:t>
            </a:r>
            <a:r>
              <a:rPr lang="es-419" sz="2000" dirty="0">
                <a:cs typeface="Calibri" panose="020F0502020204030204" pitchFamily="34" charset="0"/>
              </a:rPr>
              <a:t>deben prepararse teniendo en cuenta </a:t>
            </a:r>
            <a:r>
              <a:rPr lang="es-419" sz="2000" b="1" dirty="0">
                <a:cs typeface="Calibri" panose="020F0502020204030204" pitchFamily="34" charset="0"/>
              </a:rPr>
              <a:t>las materias primas disponibles localmente, el tiempo de trabajo necesario, el coste de la preparación </a:t>
            </a:r>
            <a:r>
              <a:rPr lang="es-419" sz="2000" i="1" dirty="0">
                <a:cs typeface="Calibri" panose="020F0502020204030204" pitchFamily="34" charset="0"/>
              </a:rPr>
              <a:t>(con y sin mano de obra familiar) </a:t>
            </a:r>
            <a:r>
              <a:rPr lang="es-419" sz="2000" dirty="0">
                <a:cs typeface="Calibri" panose="020F0502020204030204" pitchFamily="34" charset="0"/>
              </a:rPr>
              <a:t>y </a:t>
            </a:r>
            <a:r>
              <a:rPr lang="es-419" sz="2000" b="1" dirty="0">
                <a:cs typeface="Calibri" panose="020F0502020204030204" pitchFamily="34" charset="0"/>
              </a:rPr>
              <a:t>los métodos prácticos de aplicación.</a:t>
            </a:r>
          </a:p>
          <a:p>
            <a:pPr indent="-257175">
              <a:spcBef>
                <a:spcPts val="1200"/>
              </a:spcBef>
              <a:defRPr/>
            </a:pPr>
            <a:r>
              <a:rPr lang="es-419" sz="2000" dirty="0">
                <a:cs typeface="Calibri" panose="020F0502020204030204" pitchFamily="34" charset="0"/>
              </a:rPr>
              <a:t>No existe una receta única que funcione para todas las plagas, en todos los cultivos y en todas las regiones.</a:t>
            </a:r>
          </a:p>
          <a:p>
            <a:pPr indent="-257175">
              <a:spcBef>
                <a:spcPts val="1200"/>
              </a:spcBef>
              <a:defRPr/>
            </a:pPr>
            <a:r>
              <a:rPr lang="es-419" sz="2000" dirty="0">
                <a:cs typeface="Calibri" panose="020F0502020204030204" pitchFamily="34" charset="0"/>
              </a:rPr>
              <a:t>Por lo tanto, en colaboración con los grupos de agricultores, deben utilizarse los conocimientos locales y las plantas y productos naturales fácilmente disponibles, seguidos de pruebas sencillas pero rigurosas de su eficacia.</a:t>
            </a:r>
          </a:p>
        </p:txBody>
      </p:sp>
      <p:sp>
        <p:nvSpPr>
          <p:cNvPr id="8" name="Titre 1">
            <a:extLst>
              <a:ext uri="{FF2B5EF4-FFF2-40B4-BE49-F238E27FC236}">
                <a16:creationId xmlns:a16="http://schemas.microsoft.com/office/drawing/2014/main" id="{51A4CB76-1C30-E532-500F-0713E05220F7}"/>
              </a:ext>
            </a:extLst>
          </p:cNvPr>
          <p:cNvSpPr>
            <a:spLocks noGrp="1"/>
          </p:cNvSpPr>
          <p:nvPr>
            <p:ph type="title"/>
          </p:nvPr>
        </p:nvSpPr>
        <p:spPr>
          <a:xfrm>
            <a:off x="1631950" y="44450"/>
            <a:ext cx="9036050" cy="484188"/>
          </a:xfrm>
          <a:solidFill>
            <a:schemeClr val="accent3">
              <a:lumMod val="40000"/>
              <a:lumOff val="60000"/>
            </a:schemeClr>
          </a:solidFill>
        </p:spPr>
        <p:txBody>
          <a:bodyPr>
            <a:noAutofit/>
          </a:bodyPr>
          <a:lstStyle/>
          <a:p>
            <a:pPr>
              <a:defRPr/>
            </a:pPr>
            <a:r>
              <a:rPr lang="fr-FR" sz="1800" dirty="0"/>
              <a:t>Módulo 3: Alternativas a los plaguicidas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BF9C9A5-CCCB-E6E3-795D-C07381F72AD2}"/>
              </a:ext>
            </a:extLst>
          </p:cNvPr>
          <p:cNvPicPr>
            <a:picLocks noChangeAspect="1"/>
          </p:cNvPicPr>
          <p:nvPr/>
        </p:nvPicPr>
        <p:blipFill>
          <a:blip r:embed="rId2"/>
          <a:stretch>
            <a:fillRect/>
          </a:stretch>
        </p:blipFill>
        <p:spPr>
          <a:xfrm>
            <a:off x="5735432" y="553074"/>
            <a:ext cx="6258798" cy="6087325"/>
          </a:xfrm>
          <a:prstGeom prst="rect">
            <a:avLst/>
          </a:prstGeom>
        </p:spPr>
      </p:pic>
      <p:sp>
        <p:nvSpPr>
          <p:cNvPr id="4" name="Titre 1">
            <a:extLst>
              <a:ext uri="{FF2B5EF4-FFF2-40B4-BE49-F238E27FC236}">
                <a16:creationId xmlns:a16="http://schemas.microsoft.com/office/drawing/2014/main" id="{3F4CBF48-A3F2-A0FC-6BE5-78F60990BBD7}"/>
              </a:ext>
            </a:extLst>
          </p:cNvPr>
          <p:cNvSpPr txBox="1">
            <a:spLocks/>
          </p:cNvSpPr>
          <p:nvPr/>
        </p:nvSpPr>
        <p:spPr>
          <a:xfrm>
            <a:off x="1481074" y="95874"/>
            <a:ext cx="9655486" cy="457200"/>
          </a:xfrm>
          <a:prstGeom prst="rect">
            <a:avLst/>
          </a:prstGeom>
          <a:solidFill>
            <a:schemeClr val="accent6">
              <a:lumMod val="60000"/>
              <a:lumOff val="40000"/>
            </a:schemeClr>
          </a:solidFill>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3600" b="1" dirty="0" err="1"/>
              <a:t>Gestion</a:t>
            </a:r>
            <a:r>
              <a:rPr lang="es-419" sz="3600" b="1" dirty="0"/>
              <a:t> integrada de plagas con la visión de nuestra guía AVSF</a:t>
            </a:r>
          </a:p>
        </p:txBody>
      </p:sp>
      <p:sp>
        <p:nvSpPr>
          <p:cNvPr id="7" name="ZoneTexte 6">
            <a:extLst>
              <a:ext uri="{FF2B5EF4-FFF2-40B4-BE49-F238E27FC236}">
                <a16:creationId xmlns:a16="http://schemas.microsoft.com/office/drawing/2014/main" id="{9462CEE6-0724-A47E-3320-2546160C5210}"/>
              </a:ext>
            </a:extLst>
          </p:cNvPr>
          <p:cNvSpPr txBox="1"/>
          <p:nvPr/>
        </p:nvSpPr>
        <p:spPr>
          <a:xfrm>
            <a:off x="911425" y="5211047"/>
            <a:ext cx="3960440" cy="461665"/>
          </a:xfrm>
          <a:prstGeom prst="rect">
            <a:avLst/>
          </a:prstGeom>
          <a:solidFill>
            <a:schemeClr val="accent6"/>
          </a:solidFill>
        </p:spPr>
        <p:txBody>
          <a:bodyPr wrap="square" rtlCol="0">
            <a:spAutoFit/>
          </a:bodyPr>
          <a:lstStyle/>
          <a:p>
            <a:pPr algn="ctr"/>
            <a:r>
              <a:rPr lang="es-419" sz="2400" dirty="0"/>
              <a:t>Buenas practicas agronómicas</a:t>
            </a:r>
          </a:p>
        </p:txBody>
      </p:sp>
      <p:sp>
        <p:nvSpPr>
          <p:cNvPr id="9" name="ZoneTexte 8">
            <a:extLst>
              <a:ext uri="{FF2B5EF4-FFF2-40B4-BE49-F238E27FC236}">
                <a16:creationId xmlns:a16="http://schemas.microsoft.com/office/drawing/2014/main" id="{965820C7-2454-5090-CBA0-7FC3C4EA08FC}"/>
              </a:ext>
            </a:extLst>
          </p:cNvPr>
          <p:cNvSpPr txBox="1"/>
          <p:nvPr/>
        </p:nvSpPr>
        <p:spPr>
          <a:xfrm>
            <a:off x="1481073" y="3960683"/>
            <a:ext cx="3559629" cy="461665"/>
          </a:xfrm>
          <a:prstGeom prst="rect">
            <a:avLst/>
          </a:prstGeom>
          <a:solidFill>
            <a:schemeClr val="accent5"/>
          </a:solidFill>
        </p:spPr>
        <p:txBody>
          <a:bodyPr wrap="square" rtlCol="0">
            <a:spAutoFit/>
          </a:bodyPr>
          <a:lstStyle/>
          <a:p>
            <a:pPr algn="ctr"/>
            <a:r>
              <a:rPr lang="es-419" sz="2400" dirty="0"/>
              <a:t>Monitoreo y observaciones</a:t>
            </a:r>
          </a:p>
        </p:txBody>
      </p:sp>
      <p:sp>
        <p:nvSpPr>
          <p:cNvPr id="10" name="ZoneTexte 9">
            <a:extLst>
              <a:ext uri="{FF2B5EF4-FFF2-40B4-BE49-F238E27FC236}">
                <a16:creationId xmlns:a16="http://schemas.microsoft.com/office/drawing/2014/main" id="{DA709B52-0759-26D8-0D19-DD6D6A7230DD}"/>
              </a:ext>
            </a:extLst>
          </p:cNvPr>
          <p:cNvSpPr txBox="1"/>
          <p:nvPr/>
        </p:nvSpPr>
        <p:spPr>
          <a:xfrm>
            <a:off x="1269411" y="2990385"/>
            <a:ext cx="4387110" cy="435825"/>
          </a:xfrm>
          <a:prstGeom prst="rect">
            <a:avLst/>
          </a:prstGeom>
          <a:solidFill>
            <a:srgbClr val="F9B4AD"/>
          </a:solidFill>
        </p:spPr>
        <p:txBody>
          <a:bodyPr wrap="square" rtlCol="0">
            <a:spAutoFit/>
          </a:bodyPr>
          <a:lstStyle/>
          <a:p>
            <a:pPr algn="ctr"/>
            <a:r>
              <a:rPr lang="es-419" sz="2400" dirty="0"/>
              <a:t>Métodos de control físico</a:t>
            </a:r>
          </a:p>
        </p:txBody>
      </p:sp>
      <p:sp>
        <p:nvSpPr>
          <p:cNvPr id="11" name="ZoneTexte 10">
            <a:extLst>
              <a:ext uri="{FF2B5EF4-FFF2-40B4-BE49-F238E27FC236}">
                <a16:creationId xmlns:a16="http://schemas.microsoft.com/office/drawing/2014/main" id="{0A905736-B403-DA1D-6CDB-9BCB9EA472A8}"/>
              </a:ext>
            </a:extLst>
          </p:cNvPr>
          <p:cNvSpPr txBox="1"/>
          <p:nvPr/>
        </p:nvSpPr>
        <p:spPr>
          <a:xfrm>
            <a:off x="1415480" y="1941887"/>
            <a:ext cx="3559629" cy="461665"/>
          </a:xfrm>
          <a:prstGeom prst="rect">
            <a:avLst/>
          </a:prstGeom>
          <a:solidFill>
            <a:schemeClr val="accent6">
              <a:lumMod val="40000"/>
              <a:lumOff val="60000"/>
            </a:schemeClr>
          </a:solidFill>
        </p:spPr>
        <p:txBody>
          <a:bodyPr wrap="square" rtlCol="0">
            <a:spAutoFit/>
          </a:bodyPr>
          <a:lstStyle/>
          <a:p>
            <a:pPr algn="ctr"/>
            <a:r>
              <a:rPr lang="es-419" sz="2400" dirty="0"/>
              <a:t>Control biológico</a:t>
            </a:r>
          </a:p>
        </p:txBody>
      </p:sp>
      <p:sp>
        <p:nvSpPr>
          <p:cNvPr id="12" name="ZoneTexte 11">
            <a:extLst>
              <a:ext uri="{FF2B5EF4-FFF2-40B4-BE49-F238E27FC236}">
                <a16:creationId xmlns:a16="http://schemas.microsoft.com/office/drawing/2014/main" id="{43273058-E4F7-F50E-BD32-2E32B29403BA}"/>
              </a:ext>
            </a:extLst>
          </p:cNvPr>
          <p:cNvSpPr txBox="1"/>
          <p:nvPr/>
        </p:nvSpPr>
        <p:spPr>
          <a:xfrm>
            <a:off x="1134829" y="876058"/>
            <a:ext cx="5421729" cy="830997"/>
          </a:xfrm>
          <a:prstGeom prst="rect">
            <a:avLst/>
          </a:prstGeom>
          <a:solidFill>
            <a:srgbClr val="FFFF00"/>
          </a:solidFill>
        </p:spPr>
        <p:txBody>
          <a:bodyPr wrap="square" rtlCol="0">
            <a:spAutoFit/>
          </a:bodyPr>
          <a:lstStyle/>
          <a:p>
            <a:pPr algn="ctr"/>
            <a:r>
              <a:rPr lang="es-419" sz="2400" dirty="0"/>
              <a:t>Control </a:t>
            </a:r>
            <a:r>
              <a:rPr lang="es-ES" sz="2400" dirty="0"/>
              <a:t>químico con los productos los menos peligrosos o alternativas naturales</a:t>
            </a:r>
          </a:p>
        </p:txBody>
      </p:sp>
      <p:cxnSp>
        <p:nvCxnSpPr>
          <p:cNvPr id="15" name="Connecteur droit avec flèche 14">
            <a:extLst>
              <a:ext uri="{FF2B5EF4-FFF2-40B4-BE49-F238E27FC236}">
                <a16:creationId xmlns:a16="http://schemas.microsoft.com/office/drawing/2014/main" id="{FC02651B-1052-4AB2-111D-38BEC6993B93}"/>
              </a:ext>
            </a:extLst>
          </p:cNvPr>
          <p:cNvCxnSpPr/>
          <p:nvPr/>
        </p:nvCxnSpPr>
        <p:spPr>
          <a:xfrm>
            <a:off x="4975109" y="5589240"/>
            <a:ext cx="1238554" cy="0"/>
          </a:xfrm>
          <a:prstGeom prst="straightConnector1">
            <a:avLst/>
          </a:prstGeom>
          <a:ln w="857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A7614FE-B8A9-7A4A-FCAA-50064CEADB0F}"/>
              </a:ext>
            </a:extLst>
          </p:cNvPr>
          <p:cNvCxnSpPr/>
          <p:nvPr/>
        </p:nvCxnSpPr>
        <p:spPr>
          <a:xfrm>
            <a:off x="5318004" y="4422348"/>
            <a:ext cx="1238554" cy="0"/>
          </a:xfrm>
          <a:prstGeom prst="straightConnector1">
            <a:avLst/>
          </a:prstGeom>
          <a:ln w="857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87479A21-8FFC-7CF9-600E-DD59A6F28C9A}"/>
              </a:ext>
            </a:extLst>
          </p:cNvPr>
          <p:cNvCxnSpPr/>
          <p:nvPr/>
        </p:nvCxnSpPr>
        <p:spPr>
          <a:xfrm>
            <a:off x="5937281" y="3208297"/>
            <a:ext cx="1238554" cy="0"/>
          </a:xfrm>
          <a:prstGeom prst="straightConnector1">
            <a:avLst/>
          </a:prstGeom>
          <a:ln w="857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48080476-C6F8-39CA-A136-71D77DEEC617}"/>
              </a:ext>
            </a:extLst>
          </p:cNvPr>
          <p:cNvCxnSpPr/>
          <p:nvPr/>
        </p:nvCxnSpPr>
        <p:spPr>
          <a:xfrm>
            <a:off x="6384032" y="2208840"/>
            <a:ext cx="1238554" cy="0"/>
          </a:xfrm>
          <a:prstGeom prst="straightConnector1">
            <a:avLst/>
          </a:prstGeom>
          <a:ln w="857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9F7CC3D-C818-CEEE-3268-CE28B04A9A03}"/>
              </a:ext>
            </a:extLst>
          </p:cNvPr>
          <p:cNvCxnSpPr/>
          <p:nvPr/>
        </p:nvCxnSpPr>
        <p:spPr>
          <a:xfrm>
            <a:off x="6737598" y="1236809"/>
            <a:ext cx="1238554" cy="0"/>
          </a:xfrm>
          <a:prstGeom prst="straightConnector1">
            <a:avLst/>
          </a:prstGeom>
          <a:ln w="857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8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E2729-9F01-5BE0-61DC-EE4EC05D6B0B}"/>
              </a:ext>
            </a:extLst>
          </p:cNvPr>
          <p:cNvSpPr>
            <a:spLocks noGrp="1"/>
          </p:cNvSpPr>
          <p:nvPr>
            <p:ph type="title"/>
          </p:nvPr>
        </p:nvSpPr>
        <p:spPr>
          <a:xfrm>
            <a:off x="1631950" y="44450"/>
            <a:ext cx="9036050" cy="484188"/>
          </a:xfrm>
          <a:solidFill>
            <a:schemeClr val="accent3">
              <a:lumMod val="40000"/>
              <a:lumOff val="60000"/>
            </a:schemeClr>
          </a:solidFill>
        </p:spPr>
        <p:txBody>
          <a:bodyPr rtlCol="0">
            <a:noAutofit/>
          </a:bodyPr>
          <a:lstStyle/>
          <a:p>
            <a:pPr eaLnBrk="1" fontAlgn="auto" hangingPunct="1">
              <a:spcAft>
                <a:spcPts val="0"/>
              </a:spcAft>
              <a:defRPr/>
            </a:pPr>
            <a:r>
              <a:rPr lang="fr-FR" sz="2400" b="1" dirty="0"/>
              <a:t>Módulo 3: Alternativas a los plaguicidas </a:t>
            </a:r>
          </a:p>
        </p:txBody>
      </p:sp>
      <p:sp>
        <p:nvSpPr>
          <p:cNvPr id="3" name="Espace réservé du contenu 2">
            <a:extLst>
              <a:ext uri="{FF2B5EF4-FFF2-40B4-BE49-F238E27FC236}">
                <a16:creationId xmlns:a16="http://schemas.microsoft.com/office/drawing/2014/main" id="{EDF28DE0-32C4-CE69-1EED-21BBB26E42B7}"/>
              </a:ext>
            </a:extLst>
          </p:cNvPr>
          <p:cNvSpPr>
            <a:spLocks noGrp="1"/>
          </p:cNvSpPr>
          <p:nvPr>
            <p:ph idx="1"/>
          </p:nvPr>
        </p:nvSpPr>
        <p:spPr>
          <a:xfrm>
            <a:off x="1847850" y="665164"/>
            <a:ext cx="8712200" cy="6192837"/>
          </a:xfrm>
        </p:spPr>
        <p:txBody>
          <a:bodyPr rtlCol="0">
            <a:normAutofit/>
          </a:bodyPr>
          <a:lstStyle/>
          <a:p>
            <a:pPr eaLnBrk="1" fontAlgn="auto" hangingPunct="1">
              <a:spcAft>
                <a:spcPts val="0"/>
              </a:spcAft>
              <a:buFontTx/>
              <a:buChar char="-"/>
              <a:defRPr/>
            </a:pPr>
            <a:endParaRPr lang="fr-FR" sz="1800" b="1" dirty="0"/>
          </a:p>
          <a:p>
            <a:pPr eaLnBrk="1" fontAlgn="auto" hangingPunct="1">
              <a:spcAft>
                <a:spcPts val="0"/>
              </a:spcAft>
              <a:buFontTx/>
              <a:buChar char="-"/>
              <a:defRPr/>
            </a:pPr>
            <a:endParaRPr lang="fr-FR" sz="2000" dirty="0">
              <a:solidFill>
                <a:schemeClr val="tx2">
                  <a:lumMod val="75000"/>
                </a:schemeClr>
              </a:solidFill>
            </a:endParaRPr>
          </a:p>
          <a:p>
            <a:pPr marL="0" indent="0" eaLnBrk="1" fontAlgn="auto" hangingPunct="1">
              <a:spcAft>
                <a:spcPts val="0"/>
              </a:spcAft>
              <a:buNone/>
              <a:defRPr/>
            </a:pPr>
            <a:endParaRPr lang="fr-FR" sz="2000" dirty="0">
              <a:solidFill>
                <a:schemeClr val="tx2">
                  <a:lumMod val="75000"/>
                </a:schemeClr>
              </a:solidFill>
            </a:endParaRPr>
          </a:p>
        </p:txBody>
      </p:sp>
      <p:sp>
        <p:nvSpPr>
          <p:cNvPr id="17412" name="Espace réservé du numéro de diapositive 5">
            <a:extLst>
              <a:ext uri="{FF2B5EF4-FFF2-40B4-BE49-F238E27FC236}">
                <a16:creationId xmlns:a16="http://schemas.microsoft.com/office/drawing/2014/main" id="{E5A57012-0CF9-5770-6B6C-1112855ACC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25D740-8850-4DEF-BEF3-478CFC46D7E8}" type="slidenum">
              <a:rPr lang="fr-FR" altLang="fr-FR" sz="1200">
                <a:solidFill>
                  <a:srgbClr val="898989"/>
                </a:solidFill>
              </a:rPr>
              <a:t>5</a:t>
            </a:fld>
            <a:endParaRPr lang="fr-FR" altLang="fr-FR" sz="1200">
              <a:solidFill>
                <a:srgbClr val="898989"/>
              </a:solidFill>
            </a:endParaRPr>
          </a:p>
        </p:txBody>
      </p:sp>
      <p:sp>
        <p:nvSpPr>
          <p:cNvPr id="5" name="Espace réservé du contenu 2">
            <a:extLst>
              <a:ext uri="{FF2B5EF4-FFF2-40B4-BE49-F238E27FC236}">
                <a16:creationId xmlns:a16="http://schemas.microsoft.com/office/drawing/2014/main" id="{D7F6440C-C046-0652-60D9-3A1CF6F30102}"/>
              </a:ext>
            </a:extLst>
          </p:cNvPr>
          <p:cNvSpPr txBox="1">
            <a:spLocks/>
          </p:cNvSpPr>
          <p:nvPr/>
        </p:nvSpPr>
        <p:spPr>
          <a:xfrm>
            <a:off x="911424" y="665164"/>
            <a:ext cx="10670975" cy="61928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419" sz="2000" b="1" dirty="0"/>
              <a:t>Tema 1: Ejemplos concretos del impacto negativo de los plaguicidas en la biodiversidad cultivada y no cultivada de las aldeas</a:t>
            </a:r>
          </a:p>
          <a:p>
            <a:pPr fontAlgn="auto">
              <a:spcAft>
                <a:spcPts val="0"/>
              </a:spcAft>
              <a:defRPr/>
            </a:pPr>
            <a:endParaRPr lang="es-419" sz="1200" dirty="0"/>
          </a:p>
          <a:p>
            <a:pPr marL="0" indent="0" fontAlgn="auto">
              <a:spcAft>
                <a:spcPts val="0"/>
              </a:spcAft>
              <a:buNone/>
              <a:defRPr/>
            </a:pPr>
            <a:r>
              <a:rPr lang="es-419" sz="2000" dirty="0"/>
              <a:t>Los efectos negativos del uso de plaguicidas se dejan sentir a varios niveles:</a:t>
            </a:r>
          </a:p>
          <a:p>
            <a:pPr indent="-257175" fontAlgn="auto">
              <a:spcAft>
                <a:spcPts val="0"/>
              </a:spcAft>
              <a:buFontTx/>
              <a:buChar char="-"/>
              <a:defRPr/>
            </a:pPr>
            <a:r>
              <a:rPr lang="es-419" sz="2000" dirty="0"/>
              <a:t>Problemas </a:t>
            </a:r>
            <a:r>
              <a:rPr lang="es-419" sz="2000" b="1" dirty="0"/>
              <a:t>para la salud humana </a:t>
            </a:r>
            <a:r>
              <a:rPr lang="es-419" sz="2000" i="1" dirty="0"/>
              <a:t>(ver modulo 2)</a:t>
            </a:r>
          </a:p>
          <a:p>
            <a:pPr indent="-257175" fontAlgn="auto">
              <a:spcAft>
                <a:spcPts val="0"/>
              </a:spcAft>
              <a:buFontTx/>
              <a:buChar char="-"/>
              <a:defRPr/>
            </a:pPr>
            <a:r>
              <a:rPr lang="es-419" sz="2000" dirty="0"/>
              <a:t>Problemas </a:t>
            </a:r>
            <a:r>
              <a:rPr lang="es-419" sz="2000" b="1" dirty="0"/>
              <a:t>de salud animal</a:t>
            </a:r>
            <a:r>
              <a:rPr lang="es-419" sz="2000" dirty="0"/>
              <a:t>: intoxicación por agua o piensos</a:t>
            </a:r>
          </a:p>
          <a:p>
            <a:pPr indent="-257175" fontAlgn="auto">
              <a:spcAft>
                <a:spcPts val="0"/>
              </a:spcAft>
              <a:buFontTx/>
              <a:buChar char="-"/>
              <a:defRPr/>
            </a:pPr>
            <a:r>
              <a:rPr lang="es-419" sz="2000" dirty="0"/>
              <a:t>Problemas para </a:t>
            </a:r>
            <a:r>
              <a:rPr lang="es-419" sz="2000" b="1" dirty="0"/>
              <a:t>los cultivos</a:t>
            </a:r>
            <a:r>
              <a:rPr lang="es-419" sz="2000" dirty="0"/>
              <a:t>: fitotoxicidad, pérdida de fertilidad del suelo, resistencia de las plagas, etc.</a:t>
            </a:r>
          </a:p>
          <a:p>
            <a:pPr indent="-257175" fontAlgn="auto">
              <a:spcAft>
                <a:spcPts val="0"/>
              </a:spcAft>
              <a:buFontTx/>
              <a:buChar char="-"/>
              <a:defRPr/>
            </a:pPr>
            <a:r>
              <a:rPr lang="es-419" sz="2000" dirty="0"/>
              <a:t>Reducción de las poblaciones </a:t>
            </a:r>
            <a:r>
              <a:rPr lang="es-419" sz="2000" b="1" dirty="0"/>
              <a:t>de insectos</a:t>
            </a:r>
            <a:r>
              <a:rPr lang="es-419" sz="2000" dirty="0"/>
              <a:t>:</a:t>
            </a:r>
          </a:p>
          <a:p>
            <a:pPr lvl="1" indent="-257175" fontAlgn="auto">
              <a:spcAft>
                <a:spcPts val="0"/>
              </a:spcAft>
              <a:buFontTx/>
              <a:buChar char="-"/>
              <a:defRPr/>
            </a:pPr>
            <a:r>
              <a:rPr lang="es-419" sz="2000" dirty="0"/>
              <a:t>Menos auxiliares y cada vez más plagas</a:t>
            </a:r>
          </a:p>
          <a:p>
            <a:pPr lvl="1" indent="-257175" fontAlgn="auto">
              <a:spcAft>
                <a:spcPts val="0"/>
              </a:spcAft>
              <a:buFontTx/>
              <a:buChar char="-"/>
              <a:defRPr/>
            </a:pPr>
            <a:r>
              <a:rPr lang="es-419" sz="2000" dirty="0"/>
              <a:t>Menos polinizadores: pérdida de rendimiento para los apicultores, menor tamaño de los frutos, frutos deformes, menor producción y calidad de las semillas</a:t>
            </a:r>
          </a:p>
          <a:p>
            <a:pPr marL="0" indent="0" fontAlgn="auto">
              <a:spcAft>
                <a:spcPts val="0"/>
              </a:spcAft>
              <a:buNone/>
              <a:defRPr/>
            </a:pPr>
            <a:endParaRPr lang="fr-FR" sz="2000" dirty="0">
              <a:solidFill>
                <a:schemeClr val="tx2">
                  <a:lumMod val="75000"/>
                </a:schemeClr>
              </a:solidFill>
            </a:endParaRPr>
          </a:p>
        </p:txBody>
      </p:sp>
      <p:pic>
        <p:nvPicPr>
          <p:cNvPr id="17414" name="Image 7">
            <a:extLst>
              <a:ext uri="{FF2B5EF4-FFF2-40B4-BE49-F238E27FC236}">
                <a16:creationId xmlns:a16="http://schemas.microsoft.com/office/drawing/2014/main" id="{BC99AEAC-48B7-6A44-FAD2-220EEC7ABD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5118" y="4926023"/>
            <a:ext cx="4449106"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age 9">
            <a:extLst>
              <a:ext uri="{FF2B5EF4-FFF2-40B4-BE49-F238E27FC236}">
                <a16:creationId xmlns:a16="http://schemas.microsoft.com/office/drawing/2014/main" id="{93C90AE0-350B-23C1-375A-8D280B484A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3" y="4944896"/>
            <a:ext cx="21717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 11">
            <a:extLst>
              <a:ext uri="{FF2B5EF4-FFF2-40B4-BE49-F238E27FC236}">
                <a16:creationId xmlns:a16="http://schemas.microsoft.com/office/drawing/2014/main" id="{EB38613A-62BC-0427-66B8-0A0C039535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3676" y="4967121"/>
            <a:ext cx="23241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DD5BF-9251-F426-F5A9-D60BBC3F3600}"/>
              </a:ext>
            </a:extLst>
          </p:cNvPr>
          <p:cNvSpPr>
            <a:spLocks noGrp="1"/>
          </p:cNvSpPr>
          <p:nvPr>
            <p:ph type="title"/>
          </p:nvPr>
        </p:nvSpPr>
        <p:spPr>
          <a:xfrm>
            <a:off x="1631950" y="44450"/>
            <a:ext cx="9036050" cy="484188"/>
          </a:xfrm>
          <a:solidFill>
            <a:schemeClr val="accent3">
              <a:lumMod val="40000"/>
              <a:lumOff val="60000"/>
            </a:schemeClr>
          </a:solidFill>
        </p:spPr>
        <p:txBody>
          <a:bodyPr rtlCol="0">
            <a:noAutofit/>
          </a:bodyPr>
          <a:lstStyle/>
          <a:p>
            <a:pPr eaLnBrk="1" fontAlgn="auto" hangingPunct="1">
              <a:spcAft>
                <a:spcPts val="0"/>
              </a:spcAft>
              <a:defRPr/>
            </a:pPr>
            <a:r>
              <a:rPr lang="fr-FR" sz="2400" b="1" dirty="0"/>
              <a:t>Módulo 3: Alternativas a los plaguicida</a:t>
            </a:r>
            <a:r>
              <a:rPr lang="fr-FR" sz="1800" dirty="0"/>
              <a:t>s </a:t>
            </a:r>
          </a:p>
        </p:txBody>
      </p:sp>
      <p:sp>
        <p:nvSpPr>
          <p:cNvPr id="3" name="Espace réservé du contenu 2">
            <a:extLst>
              <a:ext uri="{FF2B5EF4-FFF2-40B4-BE49-F238E27FC236}">
                <a16:creationId xmlns:a16="http://schemas.microsoft.com/office/drawing/2014/main" id="{33994C90-F046-D2F1-8E97-CF9B53F1C714}"/>
              </a:ext>
            </a:extLst>
          </p:cNvPr>
          <p:cNvSpPr>
            <a:spLocks noGrp="1"/>
          </p:cNvSpPr>
          <p:nvPr>
            <p:ph idx="1"/>
          </p:nvPr>
        </p:nvSpPr>
        <p:spPr>
          <a:xfrm>
            <a:off x="1847850" y="665164"/>
            <a:ext cx="8712200" cy="6192837"/>
          </a:xfrm>
        </p:spPr>
        <p:txBody>
          <a:bodyPr rtlCol="0">
            <a:normAutofit/>
          </a:bodyPr>
          <a:lstStyle/>
          <a:p>
            <a:pPr eaLnBrk="1" fontAlgn="auto" hangingPunct="1">
              <a:spcAft>
                <a:spcPts val="0"/>
              </a:spcAft>
              <a:buFontTx/>
              <a:buChar char="-"/>
              <a:defRPr/>
            </a:pPr>
            <a:endParaRPr lang="fr-FR" sz="1800" b="1" dirty="0"/>
          </a:p>
          <a:p>
            <a:pPr eaLnBrk="1" fontAlgn="auto" hangingPunct="1">
              <a:spcAft>
                <a:spcPts val="0"/>
              </a:spcAft>
              <a:buFontTx/>
              <a:buChar char="-"/>
              <a:defRPr/>
            </a:pPr>
            <a:endParaRPr lang="fr-FR" sz="2000" dirty="0">
              <a:solidFill>
                <a:schemeClr val="tx2">
                  <a:lumMod val="75000"/>
                </a:schemeClr>
              </a:solidFill>
            </a:endParaRPr>
          </a:p>
          <a:p>
            <a:pPr marL="0" indent="0" eaLnBrk="1" fontAlgn="auto" hangingPunct="1">
              <a:spcAft>
                <a:spcPts val="0"/>
              </a:spcAft>
              <a:buNone/>
              <a:defRPr/>
            </a:pPr>
            <a:endParaRPr lang="fr-FR" sz="2000" dirty="0">
              <a:solidFill>
                <a:schemeClr val="tx2">
                  <a:lumMod val="75000"/>
                </a:schemeClr>
              </a:solidFill>
            </a:endParaRPr>
          </a:p>
        </p:txBody>
      </p:sp>
      <p:sp>
        <p:nvSpPr>
          <p:cNvPr id="18436" name="Espace réservé du numéro de diapositive 5">
            <a:extLst>
              <a:ext uri="{FF2B5EF4-FFF2-40B4-BE49-F238E27FC236}">
                <a16:creationId xmlns:a16="http://schemas.microsoft.com/office/drawing/2014/main" id="{E093EC1B-0047-24B6-5D4B-0999ADCB6D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3A44D2-0F8C-4ABF-B1DF-6B3B370D585E}" type="slidenum">
              <a:rPr lang="fr-FR" altLang="fr-FR" sz="1200">
                <a:solidFill>
                  <a:srgbClr val="898989"/>
                </a:solidFill>
              </a:rPr>
              <a:t>6</a:t>
            </a:fld>
            <a:endParaRPr lang="fr-FR" altLang="fr-FR" sz="1200">
              <a:solidFill>
                <a:srgbClr val="898989"/>
              </a:solidFill>
            </a:endParaRPr>
          </a:p>
        </p:txBody>
      </p:sp>
      <p:sp>
        <p:nvSpPr>
          <p:cNvPr id="5" name="Espace réservé du contenu 2">
            <a:extLst>
              <a:ext uri="{FF2B5EF4-FFF2-40B4-BE49-F238E27FC236}">
                <a16:creationId xmlns:a16="http://schemas.microsoft.com/office/drawing/2014/main" id="{50E16884-C105-A624-9317-970F7E1CF4D2}"/>
              </a:ext>
            </a:extLst>
          </p:cNvPr>
          <p:cNvSpPr txBox="1">
            <a:spLocks/>
          </p:cNvSpPr>
          <p:nvPr/>
        </p:nvSpPr>
        <p:spPr>
          <a:xfrm>
            <a:off x="983432" y="665163"/>
            <a:ext cx="10441160" cy="56911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419" sz="2000" b="1" dirty="0"/>
              <a:t>Tema 2</a:t>
            </a:r>
            <a:r>
              <a:rPr lang="es-419" sz="2000" dirty="0">
                <a:solidFill>
                  <a:srgbClr val="002060"/>
                </a:solidFill>
              </a:rPr>
              <a:t>: </a:t>
            </a:r>
            <a:r>
              <a:rPr lang="es-419" sz="2000" b="1" dirty="0">
                <a:solidFill>
                  <a:srgbClr val="002060"/>
                </a:solidFill>
              </a:rPr>
              <a:t>Con los participantes, identificar las plagas de los cultivos que causan los problemas mencionados en las encuestas realizadas en el Módulo 1, así como los auxiliares y las soluciones endógenas que pueden ayudar a resolver estos problemas.</a:t>
            </a:r>
          </a:p>
          <a:p>
            <a:pPr marL="0" indent="0" fontAlgn="auto">
              <a:spcAft>
                <a:spcPts val="0"/>
              </a:spcAft>
              <a:buNone/>
              <a:defRPr/>
            </a:pPr>
            <a:endParaRPr lang="es-419" sz="1200" b="1" dirty="0"/>
          </a:p>
          <a:p>
            <a:pPr marL="0" indent="0" fontAlgn="auto">
              <a:spcAft>
                <a:spcPts val="0"/>
              </a:spcAft>
              <a:buNone/>
              <a:defRPr/>
            </a:pPr>
            <a:r>
              <a:rPr lang="es-419" sz="2000" b="1" dirty="0"/>
              <a:t>Para hacer un diagnóstico correcto, se debe identificar las principales enfermedades, y insectos que dañan a los cultivos.</a:t>
            </a:r>
            <a:endParaRPr lang="es-419" sz="2000" dirty="0"/>
          </a:p>
          <a:p>
            <a:pPr marL="0" indent="0" fontAlgn="auto">
              <a:spcAft>
                <a:spcPts val="0"/>
              </a:spcAft>
              <a:buNone/>
              <a:defRPr/>
            </a:pPr>
            <a:r>
              <a:rPr lang="es-419" sz="2000" dirty="0"/>
              <a:t>¿Cómo se identifica un insecto? : Internet, libros, redes sociales, aplicaciones: utilízala todos los medios.</a:t>
            </a:r>
          </a:p>
          <a:p>
            <a:pPr marL="0" indent="0" fontAlgn="auto">
              <a:spcAft>
                <a:spcPts val="0"/>
              </a:spcAft>
              <a:buNone/>
              <a:defRPr/>
            </a:pPr>
            <a:r>
              <a:rPr lang="es-419" sz="2000" dirty="0"/>
              <a:t>Un consejo: tomar siempre fotos</a:t>
            </a:r>
          </a:p>
          <a:p>
            <a:pPr marL="0" indent="0" fontAlgn="auto">
              <a:spcAft>
                <a:spcPts val="0"/>
              </a:spcAft>
              <a:buNone/>
              <a:defRPr/>
            </a:pPr>
            <a:r>
              <a:rPr lang="es-419" sz="2000" dirty="0"/>
              <a:t>Los agricultores y técnicos pueden crear un grupo WhatsApp o una página Facebook con las fotos.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464136-543C-C228-C5E1-0DAF8FDC6105}"/>
              </a:ext>
            </a:extLst>
          </p:cNvPr>
          <p:cNvSpPr>
            <a:spLocks noGrp="1"/>
          </p:cNvSpPr>
          <p:nvPr>
            <p:ph idx="1"/>
          </p:nvPr>
        </p:nvSpPr>
        <p:spPr>
          <a:xfrm>
            <a:off x="609600" y="620713"/>
            <a:ext cx="10972800" cy="5735638"/>
          </a:xfrm>
        </p:spPr>
        <p:txBody>
          <a:bodyPr rtlCol="0">
            <a:normAutofit lnSpcReduction="10000"/>
          </a:bodyPr>
          <a:lstStyle/>
          <a:p>
            <a:pPr marL="0" indent="0" eaLnBrk="1" fontAlgn="auto" hangingPunct="1">
              <a:spcAft>
                <a:spcPts val="0"/>
              </a:spcAft>
              <a:buNone/>
              <a:defRPr/>
            </a:pPr>
            <a:r>
              <a:rPr lang="es-419" sz="2000" b="1" dirty="0">
                <a:solidFill>
                  <a:schemeClr val="tx2">
                    <a:lumMod val="75000"/>
                  </a:schemeClr>
                </a:solidFill>
              </a:rPr>
              <a:t>Tema 3: Identificar y aplicar buenas prácticas agronómicas (resultado de un rompecabeza en Madagascar)</a:t>
            </a:r>
          </a:p>
          <a:p>
            <a:pPr marL="452438" indent="-277813" eaLnBrk="1" fontAlgn="auto" hangingPunct="1">
              <a:spcBef>
                <a:spcPts val="600"/>
              </a:spcBef>
              <a:spcAft>
                <a:spcPts val="0"/>
              </a:spcAft>
              <a:defRPr/>
            </a:pPr>
            <a:r>
              <a:rPr lang="es-419" sz="2000" dirty="0"/>
              <a:t>Respetar los calendarios de los cultivos</a:t>
            </a:r>
          </a:p>
          <a:p>
            <a:pPr marL="452438" indent="-277813" eaLnBrk="1" fontAlgn="auto" hangingPunct="1">
              <a:spcBef>
                <a:spcPts val="600"/>
              </a:spcBef>
              <a:spcAft>
                <a:spcPts val="0"/>
              </a:spcAft>
              <a:defRPr/>
            </a:pPr>
            <a:r>
              <a:rPr lang="es-419" sz="2000" dirty="0"/>
              <a:t>Respetar las rotaciones de cultivos y diversificar las familias de cultivos</a:t>
            </a:r>
          </a:p>
          <a:p>
            <a:pPr marL="452438" indent="-277813" eaLnBrk="1" fontAlgn="auto" hangingPunct="1">
              <a:spcBef>
                <a:spcPts val="600"/>
              </a:spcBef>
              <a:spcAft>
                <a:spcPts val="0"/>
              </a:spcAft>
              <a:defRPr/>
            </a:pPr>
            <a:r>
              <a:rPr lang="es-419" sz="2000" dirty="0"/>
              <a:t>Utilizar semillas de variedades resistentes y tubérculos sanos </a:t>
            </a:r>
            <a:r>
              <a:rPr lang="es-419" sz="2000" i="1" dirty="0"/>
              <a:t>(sin virus)</a:t>
            </a:r>
          </a:p>
          <a:p>
            <a:pPr marL="452438" indent="-277813" eaLnBrk="1" fontAlgn="auto" hangingPunct="1">
              <a:spcBef>
                <a:spcPts val="600"/>
              </a:spcBef>
              <a:spcAft>
                <a:spcPts val="0"/>
              </a:spcAft>
              <a:defRPr/>
            </a:pPr>
            <a:r>
              <a:rPr lang="es-419" sz="2000" dirty="0"/>
              <a:t>Cultivar variedades adaptadas a las características locales </a:t>
            </a:r>
            <a:r>
              <a:rPr lang="es-419" sz="2000" i="1" dirty="0"/>
              <a:t>(clima y suelo)</a:t>
            </a:r>
          </a:p>
          <a:p>
            <a:pPr marL="452438" indent="-277813" eaLnBrk="1" fontAlgn="auto" hangingPunct="1">
              <a:spcBef>
                <a:spcPts val="600"/>
              </a:spcBef>
              <a:spcAft>
                <a:spcPts val="0"/>
              </a:spcAft>
              <a:defRPr/>
            </a:pPr>
            <a:r>
              <a:rPr lang="es-419" sz="2000" dirty="0"/>
              <a:t>Si es posible, asociar cultivos en la misma parcela con plantas que se complementen entre sí </a:t>
            </a:r>
            <a:r>
              <a:rPr lang="es-419" sz="2000" i="1" dirty="0"/>
              <a:t>(en cuanto a elementos del suelo y profundidad de las raíces)</a:t>
            </a:r>
          </a:p>
          <a:p>
            <a:pPr marL="452438" indent="-277813" eaLnBrk="1" fontAlgn="auto" hangingPunct="1">
              <a:spcBef>
                <a:spcPts val="600"/>
              </a:spcBef>
              <a:spcAft>
                <a:spcPts val="0"/>
              </a:spcAft>
              <a:defRPr/>
            </a:pPr>
            <a:r>
              <a:rPr lang="es-419" sz="2000" dirty="0"/>
              <a:t>Aportar materia orgánica para alimentar correctamente la vida del suelo y luego las plantas</a:t>
            </a:r>
          </a:p>
          <a:p>
            <a:pPr marL="801688" indent="-266700" eaLnBrk="1" fontAlgn="auto" hangingPunct="1">
              <a:spcBef>
                <a:spcPts val="600"/>
              </a:spcBef>
              <a:spcAft>
                <a:spcPts val="0"/>
              </a:spcAft>
              <a:buNone/>
              <a:defRPr/>
            </a:pPr>
            <a:r>
              <a:rPr lang="es-419" sz="1800" b="1" dirty="0">
                <a:solidFill>
                  <a:schemeClr val="accent1">
                    <a:lumMod val="75000"/>
                  </a:schemeClr>
                </a:solidFill>
              </a:rPr>
              <a:t>=&gt; Mantener un suelo con lo más vida posible </a:t>
            </a:r>
            <a:r>
              <a:rPr lang="es-419" sz="1800" b="1" i="1" dirty="0">
                <a:solidFill>
                  <a:schemeClr val="accent1">
                    <a:lumMod val="75000"/>
                  </a:schemeClr>
                </a:solidFill>
              </a:rPr>
              <a:t>(= </a:t>
            </a:r>
            <a:r>
              <a:rPr lang="es-ES" sz="1800" b="1" i="1" dirty="0">
                <a:solidFill>
                  <a:schemeClr val="accent1">
                    <a:lumMod val="75000"/>
                  </a:schemeClr>
                </a:solidFill>
                <a:effectLst/>
              </a:rPr>
              <a:t>una comunidad de microorganismos eficientes que trabajan juntos para proporcionar una nutrición vegetal valiosa a las plantas)</a:t>
            </a:r>
            <a:endParaRPr lang="es-419" sz="1800" b="1" i="1" dirty="0">
              <a:solidFill>
                <a:schemeClr val="accent1">
                  <a:lumMod val="75000"/>
                </a:schemeClr>
              </a:solidFill>
            </a:endParaRPr>
          </a:p>
          <a:p>
            <a:pPr marL="452438" indent="-277813" eaLnBrk="1" fontAlgn="auto" hangingPunct="1">
              <a:spcBef>
                <a:spcPts val="600"/>
              </a:spcBef>
              <a:spcAft>
                <a:spcPts val="0"/>
              </a:spcAft>
              <a:defRPr/>
            </a:pPr>
            <a:r>
              <a:rPr lang="es-419" sz="2000" dirty="0"/>
              <a:t>Cultivar plantas repelentes, por ejemplo ajo, cebollino, tomates o plantas trampa </a:t>
            </a:r>
            <a:r>
              <a:rPr lang="es-419" sz="2000" i="1" dirty="0"/>
              <a:t>(mucuna en contra del gusano cogollero)</a:t>
            </a:r>
            <a:r>
              <a:rPr lang="es-419" sz="2000" dirty="0"/>
              <a:t> o plantas atractivas fuera de las parcelas. Técnica </a:t>
            </a:r>
            <a:r>
              <a:rPr lang="es-419" sz="2000" dirty="0" err="1"/>
              <a:t>push-pull</a:t>
            </a:r>
            <a:endParaRPr lang="es-419" sz="2000" dirty="0"/>
          </a:p>
          <a:p>
            <a:pPr marL="452438" indent="-277813" eaLnBrk="1" fontAlgn="auto" hangingPunct="1">
              <a:spcBef>
                <a:spcPts val="600"/>
              </a:spcBef>
              <a:spcAft>
                <a:spcPts val="0"/>
              </a:spcAft>
              <a:defRPr/>
            </a:pPr>
            <a:r>
              <a:rPr lang="es-419" sz="2000" dirty="0"/>
              <a:t>Trabajar la tierra lo menos posible y de manera superficial</a:t>
            </a:r>
          </a:p>
          <a:p>
            <a:pPr eaLnBrk="1" fontAlgn="auto" hangingPunct="1">
              <a:spcAft>
                <a:spcPts val="0"/>
              </a:spcAft>
              <a:buFontTx/>
              <a:buChar char="-"/>
              <a:defRPr/>
            </a:pPr>
            <a:endParaRPr lang="es-419" sz="1000" dirty="0"/>
          </a:p>
          <a:p>
            <a:pPr marL="534988" indent="-268288" eaLnBrk="1" fontAlgn="auto" hangingPunct="1">
              <a:spcAft>
                <a:spcPts val="0"/>
              </a:spcAft>
              <a:buNone/>
              <a:defRPr/>
            </a:pPr>
            <a:r>
              <a:rPr lang="es-419" sz="2000" b="1" dirty="0">
                <a:solidFill>
                  <a:schemeClr val="accent1">
                    <a:lumMod val="75000"/>
                  </a:schemeClr>
                </a:solidFill>
              </a:rPr>
              <a:t>=&gt; Luego debates sobre las condiciones sociales y económicas que favorecen o no el desarrollo y la difusión de esas buenas prácticas.</a:t>
            </a:r>
            <a:endParaRPr lang="fr-FR" sz="2000" b="1" dirty="0">
              <a:solidFill>
                <a:schemeClr val="accent1">
                  <a:lumMod val="75000"/>
                </a:schemeClr>
              </a:solidFill>
            </a:endParaRPr>
          </a:p>
          <a:p>
            <a:pPr eaLnBrk="1" fontAlgn="auto" hangingPunct="1">
              <a:spcAft>
                <a:spcPts val="0"/>
              </a:spcAft>
              <a:buFontTx/>
              <a:buChar char="-"/>
              <a:defRPr/>
            </a:pPr>
            <a:endParaRPr lang="fr-FR" sz="2000" b="1" dirty="0">
              <a:solidFill>
                <a:schemeClr val="accent1">
                  <a:lumMod val="75000"/>
                </a:schemeClr>
              </a:solidFill>
            </a:endParaRPr>
          </a:p>
          <a:p>
            <a:pPr eaLnBrk="1" fontAlgn="auto" hangingPunct="1">
              <a:spcAft>
                <a:spcPts val="0"/>
              </a:spcAft>
              <a:defRPr/>
            </a:pPr>
            <a:endParaRPr lang="fr-FR" sz="1600" dirty="0"/>
          </a:p>
        </p:txBody>
      </p:sp>
      <p:sp>
        <p:nvSpPr>
          <p:cNvPr id="21507" name="Espace réservé du numéro de diapositive 3">
            <a:extLst>
              <a:ext uri="{FF2B5EF4-FFF2-40B4-BE49-F238E27FC236}">
                <a16:creationId xmlns:a16="http://schemas.microsoft.com/office/drawing/2014/main" id="{A2DC36F4-2A59-7DE8-6B2D-B3131C5C0F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A86486-6018-4184-93AA-3C7455986483}" type="slidenum">
              <a:rPr lang="fr-FR" altLang="fr-FR" sz="1200">
                <a:solidFill>
                  <a:srgbClr val="898989"/>
                </a:solidFill>
              </a:rPr>
              <a:t>7</a:t>
            </a:fld>
            <a:endParaRPr lang="fr-FR" altLang="fr-FR" sz="1200">
              <a:solidFill>
                <a:srgbClr val="898989"/>
              </a:solidFill>
            </a:endParaRPr>
          </a:p>
        </p:txBody>
      </p:sp>
      <p:sp>
        <p:nvSpPr>
          <p:cNvPr id="8" name="Titre 1">
            <a:extLst>
              <a:ext uri="{FF2B5EF4-FFF2-40B4-BE49-F238E27FC236}">
                <a16:creationId xmlns:a16="http://schemas.microsoft.com/office/drawing/2014/main" id="{90DE8332-A977-4F53-C761-D81160AEB54F}"/>
              </a:ext>
            </a:extLst>
          </p:cNvPr>
          <p:cNvSpPr>
            <a:spLocks noGrp="1"/>
          </p:cNvSpPr>
          <p:nvPr>
            <p:ph type="title"/>
          </p:nvPr>
        </p:nvSpPr>
        <p:spPr>
          <a:xfrm>
            <a:off x="1631950" y="44450"/>
            <a:ext cx="9036050" cy="484188"/>
          </a:xfrm>
          <a:solidFill>
            <a:schemeClr val="accent3">
              <a:lumMod val="40000"/>
              <a:lumOff val="60000"/>
            </a:schemeClr>
          </a:solidFill>
        </p:spPr>
        <p:txBody>
          <a:bodyPr rtlCol="0">
            <a:noAutofit/>
          </a:bodyPr>
          <a:lstStyle/>
          <a:p>
            <a:pPr eaLnBrk="1" fontAlgn="auto" hangingPunct="1">
              <a:spcAft>
                <a:spcPts val="0"/>
              </a:spcAft>
              <a:defRPr/>
            </a:pPr>
            <a:r>
              <a:rPr lang="fr-FR" sz="2200" b="1" dirty="0"/>
              <a:t>Módulo 3: Alternativas a los plaguicidas - Tema 3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A111BB-6D35-8923-EBEE-F7E17DE562BB}"/>
              </a:ext>
            </a:extLst>
          </p:cNvPr>
          <p:cNvSpPr>
            <a:spLocks noGrp="1"/>
          </p:cNvSpPr>
          <p:nvPr>
            <p:ph idx="1"/>
          </p:nvPr>
        </p:nvSpPr>
        <p:spPr>
          <a:xfrm>
            <a:off x="767408" y="620715"/>
            <a:ext cx="10729192" cy="6100762"/>
          </a:xfrm>
        </p:spPr>
        <p:txBody>
          <a:bodyPr rtlCol="0">
            <a:normAutofit/>
          </a:bodyPr>
          <a:lstStyle/>
          <a:p>
            <a:pPr marL="0" indent="0" eaLnBrk="1" fontAlgn="auto" hangingPunct="1">
              <a:spcAft>
                <a:spcPts val="0"/>
              </a:spcAft>
              <a:buNone/>
              <a:defRPr/>
            </a:pPr>
            <a:r>
              <a:rPr lang="fr-FR" sz="2400" b="1" dirty="0">
                <a:solidFill>
                  <a:schemeClr val="tx2">
                    <a:lumMod val="75000"/>
                  </a:schemeClr>
                </a:solidFill>
              </a:rPr>
              <a:t>Tema 3: </a:t>
            </a:r>
            <a:r>
              <a:rPr lang="es-419" sz="2400" b="1" dirty="0">
                <a:solidFill>
                  <a:schemeClr val="tx2">
                    <a:lumMod val="75000"/>
                  </a:schemeClr>
                </a:solidFill>
              </a:rPr>
              <a:t>Identificar y aplicar buenas prácticas agronómicas</a:t>
            </a:r>
            <a:r>
              <a:rPr lang="es-419" sz="2400" b="1" dirty="0"/>
              <a:t> </a:t>
            </a:r>
            <a:r>
              <a:rPr lang="fr-FR" sz="2400" b="1" dirty="0">
                <a:solidFill>
                  <a:schemeClr val="tx2">
                    <a:lumMod val="75000"/>
                  </a:schemeClr>
                </a:solidFill>
              </a:rPr>
              <a:t>(continuación)</a:t>
            </a:r>
          </a:p>
          <a:p>
            <a:pPr marL="0" indent="0" eaLnBrk="1" fontAlgn="auto" hangingPunct="1">
              <a:spcAft>
                <a:spcPts val="0"/>
              </a:spcAft>
              <a:buNone/>
              <a:defRPr/>
            </a:pPr>
            <a:r>
              <a:rPr lang="es-419" sz="2000" b="1" dirty="0"/>
              <a:t>Otras medidas preventivas para reducir el riesgo de ataques </a:t>
            </a:r>
            <a:r>
              <a:rPr lang="es-419" sz="2000" b="1" i="1" dirty="0"/>
              <a:t>(enfermedades, plagas) :</a:t>
            </a:r>
            <a:endParaRPr lang="es-419" sz="2000" dirty="0"/>
          </a:p>
          <a:p>
            <a:pPr marL="452438" indent="-277813" eaLnBrk="1" fontAlgn="auto" hangingPunct="1">
              <a:lnSpc>
                <a:spcPct val="120000"/>
              </a:lnSpc>
              <a:spcBef>
                <a:spcPts val="600"/>
              </a:spcBef>
              <a:spcAft>
                <a:spcPts val="0"/>
              </a:spcAft>
              <a:defRPr/>
            </a:pPr>
            <a:r>
              <a:rPr lang="es-419" sz="2000" b="1" dirty="0"/>
              <a:t>Desarrollar zonas de refugio alrededor de las parcelas</a:t>
            </a:r>
          </a:p>
          <a:p>
            <a:pPr marL="452438" indent="-277813" eaLnBrk="1" fontAlgn="auto" hangingPunct="1">
              <a:lnSpc>
                <a:spcPct val="120000"/>
              </a:lnSpc>
              <a:spcBef>
                <a:spcPts val="600"/>
              </a:spcBef>
              <a:spcAft>
                <a:spcPts val="0"/>
              </a:spcAft>
              <a:defRPr/>
            </a:pPr>
            <a:r>
              <a:rPr lang="es-419" sz="2000" dirty="0"/>
              <a:t>Eliminar de las parcelas los </a:t>
            </a:r>
            <a:r>
              <a:rPr lang="es-419" sz="2000" b="1" dirty="0"/>
              <a:t>residuos de cultivos </a:t>
            </a:r>
            <a:r>
              <a:rPr lang="es-419" sz="2000" dirty="0"/>
              <a:t>que puedan contaminar los cultivos posteriores. </a:t>
            </a:r>
          </a:p>
          <a:p>
            <a:pPr marL="452438" indent="-277813" eaLnBrk="1" fontAlgn="auto" hangingPunct="1">
              <a:lnSpc>
                <a:spcPct val="120000"/>
              </a:lnSpc>
              <a:spcBef>
                <a:spcPts val="600"/>
              </a:spcBef>
              <a:spcAft>
                <a:spcPts val="0"/>
              </a:spcAft>
              <a:defRPr/>
            </a:pPr>
            <a:r>
              <a:rPr lang="es-419" sz="2000" b="1" dirty="0"/>
              <a:t>Cría de gallinas que limpian las parcelas de los insectos en frutales</a:t>
            </a:r>
            <a:r>
              <a:rPr lang="es-419" sz="2000" i="1" dirty="0"/>
              <a:t>.</a:t>
            </a:r>
            <a:endParaRPr lang="es-419" sz="2000" dirty="0"/>
          </a:p>
          <a:p>
            <a:pPr marL="452438" indent="-277813" eaLnBrk="1" fontAlgn="auto" hangingPunct="1">
              <a:lnSpc>
                <a:spcPct val="120000"/>
              </a:lnSpc>
              <a:spcBef>
                <a:spcPts val="600"/>
              </a:spcBef>
              <a:spcAft>
                <a:spcPts val="0"/>
              </a:spcAft>
              <a:defRPr/>
            </a:pPr>
            <a:r>
              <a:rPr lang="es-419" sz="2000" dirty="0"/>
              <a:t>?</a:t>
            </a:r>
          </a:p>
          <a:p>
            <a:pPr marL="0" indent="0">
              <a:spcBef>
                <a:spcPts val="1200"/>
              </a:spcBef>
              <a:buNone/>
              <a:defRPr/>
            </a:pPr>
            <a:r>
              <a:rPr lang="es-419" sz="2000" b="1" dirty="0"/>
              <a:t>Otras prácticas </a:t>
            </a:r>
            <a:r>
              <a:rPr lang="es-419" sz="2000" i="1" dirty="0"/>
              <a:t>:</a:t>
            </a:r>
            <a:endParaRPr lang="es-419" sz="2000" dirty="0"/>
          </a:p>
          <a:p>
            <a:pPr indent="-257175">
              <a:spcBef>
                <a:spcPts val="1200"/>
              </a:spcBef>
              <a:defRPr/>
            </a:pPr>
            <a:r>
              <a:rPr lang="es-419" sz="2000" b="1" dirty="0"/>
              <a:t>Acción colectiva contra determinadas plagas</a:t>
            </a:r>
            <a:r>
              <a:rPr lang="es-419" sz="2000" dirty="0"/>
              <a:t>.</a:t>
            </a:r>
          </a:p>
          <a:p>
            <a:pPr indent="-257175">
              <a:spcBef>
                <a:spcPts val="1200"/>
              </a:spcBef>
              <a:defRPr/>
            </a:pPr>
            <a:r>
              <a:rPr lang="es-419" sz="2000" dirty="0"/>
              <a:t>En arboricultura y horticultura, </a:t>
            </a:r>
            <a:r>
              <a:rPr lang="es-419" sz="2000" b="1" dirty="0"/>
              <a:t>malla protectora </a:t>
            </a:r>
            <a:r>
              <a:rPr lang="es-419" sz="2000" dirty="0"/>
              <a:t>o </a:t>
            </a:r>
            <a:r>
              <a:rPr lang="es-419" sz="2000" b="1" dirty="0"/>
              <a:t>uso como mosquitera antigua </a:t>
            </a:r>
            <a:r>
              <a:rPr lang="es-419" sz="2000" dirty="0"/>
              <a:t>contra pájaros y ciertos insectos, </a:t>
            </a:r>
            <a:r>
              <a:rPr lang="es-419" sz="2000" b="1" dirty="0"/>
              <a:t>....</a:t>
            </a:r>
            <a:endParaRPr lang="es-419" sz="2000" dirty="0"/>
          </a:p>
          <a:p>
            <a:pPr indent="-257175">
              <a:spcBef>
                <a:spcPts val="1200"/>
              </a:spcBef>
              <a:defRPr/>
            </a:pPr>
            <a:r>
              <a:rPr lang="es-419" sz="2000" b="1" dirty="0"/>
              <a:t>Embolsado de fruta </a:t>
            </a:r>
            <a:r>
              <a:rPr lang="es-419" sz="2000" i="1" dirty="0"/>
              <a:t>(racimos de plátanos)</a:t>
            </a:r>
            <a:r>
              <a:rPr lang="es-419" sz="2000" b="1" dirty="0"/>
              <a:t>. </a:t>
            </a:r>
            <a:endParaRPr lang="es-419" sz="2000" dirty="0"/>
          </a:p>
          <a:p>
            <a:pPr indent="-257175">
              <a:spcBef>
                <a:spcPts val="1200"/>
              </a:spcBef>
              <a:defRPr/>
            </a:pPr>
            <a:r>
              <a:rPr lang="es-419" sz="2000" b="1" i="1" dirty="0"/>
              <a:t>Espantapájaros</a:t>
            </a:r>
            <a:r>
              <a:rPr lang="es-419" sz="2000" i="1" dirty="0"/>
              <a:t>, pero también atraer a halcones y búhos</a:t>
            </a:r>
            <a:r>
              <a:rPr lang="es-419" sz="2000" dirty="0"/>
              <a:t>.</a:t>
            </a:r>
          </a:p>
          <a:p>
            <a:pPr indent="-257175">
              <a:spcBef>
                <a:spcPts val="1200"/>
              </a:spcBef>
              <a:defRPr/>
            </a:pPr>
            <a:r>
              <a:rPr lang="es-419" sz="2000" b="1" dirty="0"/>
              <a:t>Diversos métodos de control biológico mencionados en el tema 4</a:t>
            </a:r>
            <a:r>
              <a:rPr lang="es-419" sz="2000" dirty="0"/>
              <a:t>,</a:t>
            </a:r>
            <a:r>
              <a:rPr lang="es-419" sz="2000" b="1" dirty="0"/>
              <a:t> favoreciendo aquellas que sean accesibles y no demasiado costosos para los agricultores. </a:t>
            </a:r>
            <a:endParaRPr lang="es-419" sz="2200" dirty="0"/>
          </a:p>
        </p:txBody>
      </p:sp>
      <p:sp>
        <p:nvSpPr>
          <p:cNvPr id="22531" name="Espace réservé du numéro de diapositive 3">
            <a:extLst>
              <a:ext uri="{FF2B5EF4-FFF2-40B4-BE49-F238E27FC236}">
                <a16:creationId xmlns:a16="http://schemas.microsoft.com/office/drawing/2014/main" id="{3F968F7E-C227-77BA-5914-3298A9C40C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E5C3D4-4411-4DC6-B793-532A176A0A92}" type="slidenum">
              <a:rPr lang="fr-FR" altLang="fr-FR" sz="1200">
                <a:solidFill>
                  <a:srgbClr val="898989"/>
                </a:solidFill>
              </a:rPr>
              <a:t>8</a:t>
            </a:fld>
            <a:endParaRPr lang="fr-FR" altLang="fr-FR" sz="1200">
              <a:solidFill>
                <a:srgbClr val="898989"/>
              </a:solidFill>
            </a:endParaRPr>
          </a:p>
        </p:txBody>
      </p:sp>
      <p:sp>
        <p:nvSpPr>
          <p:cNvPr id="7" name="Titre 1">
            <a:extLst>
              <a:ext uri="{FF2B5EF4-FFF2-40B4-BE49-F238E27FC236}">
                <a16:creationId xmlns:a16="http://schemas.microsoft.com/office/drawing/2014/main" id="{5531281A-84EA-9ACE-A24D-179925610D3B}"/>
              </a:ext>
            </a:extLst>
          </p:cNvPr>
          <p:cNvSpPr txBox="1">
            <a:spLocks/>
          </p:cNvSpPr>
          <p:nvPr/>
        </p:nvSpPr>
        <p:spPr>
          <a:xfrm>
            <a:off x="1631950" y="44450"/>
            <a:ext cx="9036050" cy="484188"/>
          </a:xfrm>
          <a:prstGeom prst="rect">
            <a:avLst/>
          </a:prstGeom>
          <a:solidFill>
            <a:schemeClr val="accent3">
              <a:lumMod val="40000"/>
              <a:lumOff val="6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400" b="1" dirty="0" err="1"/>
              <a:t>Módulo</a:t>
            </a:r>
            <a:r>
              <a:rPr lang="fr-FR" sz="2400" b="1" dirty="0"/>
              <a:t> 3: </a:t>
            </a:r>
            <a:r>
              <a:rPr lang="fr-FR" sz="2400" b="1" dirty="0" err="1"/>
              <a:t>Alternativas</a:t>
            </a:r>
            <a:r>
              <a:rPr lang="fr-FR" sz="2400" b="1" dirty="0"/>
              <a:t> a los </a:t>
            </a:r>
            <a:r>
              <a:rPr lang="fr-FR" sz="2400" b="1" dirty="0" err="1"/>
              <a:t>plaguicidas</a:t>
            </a:r>
            <a:r>
              <a:rPr lang="fr-FR" sz="2400" b="1" dirty="0"/>
              <a:t> - Tema 3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0B16F-E889-588C-AD94-C83813C20E2E}"/>
              </a:ext>
            </a:extLst>
          </p:cNvPr>
          <p:cNvSpPr>
            <a:spLocks noGrp="1"/>
          </p:cNvSpPr>
          <p:nvPr>
            <p:ph type="title"/>
          </p:nvPr>
        </p:nvSpPr>
        <p:spPr>
          <a:xfrm>
            <a:off x="609600" y="274638"/>
            <a:ext cx="3326160" cy="1642194"/>
          </a:xfrm>
          <a:solidFill>
            <a:schemeClr val="bg2"/>
          </a:solidFill>
        </p:spPr>
        <p:txBody>
          <a:bodyPr/>
          <a:lstStyle/>
          <a:p>
            <a:r>
              <a:rPr lang="es-419" sz="2400" dirty="0"/>
              <a:t>Asociación de cultivos en una huerta en Madagascar</a:t>
            </a:r>
          </a:p>
        </p:txBody>
      </p:sp>
      <p:sp>
        <p:nvSpPr>
          <p:cNvPr id="4" name="Espace réservé du numéro de diapositive 3">
            <a:extLst>
              <a:ext uri="{FF2B5EF4-FFF2-40B4-BE49-F238E27FC236}">
                <a16:creationId xmlns:a16="http://schemas.microsoft.com/office/drawing/2014/main" id="{8BD13BAF-4983-2F7E-2F74-53CD0B8BD20E}"/>
              </a:ext>
            </a:extLst>
          </p:cNvPr>
          <p:cNvSpPr>
            <a:spLocks noGrp="1"/>
          </p:cNvSpPr>
          <p:nvPr>
            <p:ph type="sldNum" sz="quarter" idx="12"/>
          </p:nvPr>
        </p:nvSpPr>
        <p:spPr/>
        <p:txBody>
          <a:bodyPr/>
          <a:lstStyle/>
          <a:p>
            <a:pPr>
              <a:defRPr/>
            </a:pPr>
            <a:fld id="{E23AA384-780E-423A-91BF-C9A3F9397AB6}" type="slidenum">
              <a:rPr lang="fr-FR" altLang="fr-FR" smtClean="0"/>
              <a:pPr>
                <a:defRPr/>
              </a:pPr>
              <a:t>9</a:t>
            </a:fld>
            <a:endParaRPr lang="fr-FR" altLang="fr-FR"/>
          </a:p>
        </p:txBody>
      </p:sp>
      <p:pic>
        <p:nvPicPr>
          <p:cNvPr id="5" name="Espace réservé du contenu 4">
            <a:extLst>
              <a:ext uri="{FF2B5EF4-FFF2-40B4-BE49-F238E27FC236}">
                <a16:creationId xmlns:a16="http://schemas.microsoft.com/office/drawing/2014/main" id="{A62F0E90-4BF5-CEE7-3686-3E7950DDDB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9776" y="136524"/>
            <a:ext cx="792088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0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5E5FD-0D61-8D43-CA9E-AEDBECE64FAB}"/>
              </a:ext>
            </a:extLst>
          </p:cNvPr>
          <p:cNvSpPr>
            <a:spLocks noGrp="1"/>
          </p:cNvSpPr>
          <p:nvPr>
            <p:ph type="title"/>
          </p:nvPr>
        </p:nvSpPr>
        <p:spPr>
          <a:xfrm>
            <a:off x="1631950" y="44450"/>
            <a:ext cx="9036050" cy="484188"/>
          </a:xfrm>
          <a:solidFill>
            <a:schemeClr val="accent3">
              <a:lumMod val="40000"/>
              <a:lumOff val="60000"/>
            </a:schemeClr>
          </a:solidFill>
        </p:spPr>
        <p:txBody>
          <a:bodyPr rtlCol="0">
            <a:noAutofit/>
          </a:bodyPr>
          <a:lstStyle/>
          <a:p>
            <a:pPr eaLnBrk="1" fontAlgn="auto" hangingPunct="1">
              <a:spcAft>
                <a:spcPts val="0"/>
              </a:spcAft>
              <a:defRPr/>
            </a:pPr>
            <a:r>
              <a:rPr lang="fr-FR" sz="2000" b="1" dirty="0"/>
              <a:t>Módulo 3: Alternativas a los plaguicidas </a:t>
            </a:r>
          </a:p>
        </p:txBody>
      </p:sp>
      <p:sp>
        <p:nvSpPr>
          <p:cNvPr id="3" name="Espace réservé du contenu 2">
            <a:extLst>
              <a:ext uri="{FF2B5EF4-FFF2-40B4-BE49-F238E27FC236}">
                <a16:creationId xmlns:a16="http://schemas.microsoft.com/office/drawing/2014/main" id="{A85777A0-87AC-2DFD-EA7C-7CC8E61F6438}"/>
              </a:ext>
            </a:extLst>
          </p:cNvPr>
          <p:cNvSpPr>
            <a:spLocks noGrp="1"/>
          </p:cNvSpPr>
          <p:nvPr>
            <p:ph idx="1"/>
          </p:nvPr>
        </p:nvSpPr>
        <p:spPr>
          <a:xfrm>
            <a:off x="1847850" y="665164"/>
            <a:ext cx="8712200" cy="6192837"/>
          </a:xfrm>
        </p:spPr>
        <p:txBody>
          <a:bodyPr rtlCol="0">
            <a:normAutofit/>
          </a:bodyPr>
          <a:lstStyle/>
          <a:p>
            <a:pPr eaLnBrk="1" fontAlgn="auto" hangingPunct="1">
              <a:spcAft>
                <a:spcPts val="0"/>
              </a:spcAft>
              <a:buFontTx/>
              <a:buChar char="-"/>
              <a:defRPr/>
            </a:pPr>
            <a:endParaRPr lang="fr-FR" sz="1800" b="1" dirty="0"/>
          </a:p>
          <a:p>
            <a:pPr eaLnBrk="1" fontAlgn="auto" hangingPunct="1">
              <a:spcAft>
                <a:spcPts val="0"/>
              </a:spcAft>
              <a:buFontTx/>
              <a:buChar char="-"/>
              <a:defRPr/>
            </a:pPr>
            <a:endParaRPr lang="fr-FR" sz="2000" dirty="0">
              <a:solidFill>
                <a:schemeClr val="tx2">
                  <a:lumMod val="75000"/>
                </a:schemeClr>
              </a:solidFill>
            </a:endParaRPr>
          </a:p>
          <a:p>
            <a:pPr marL="0" indent="0" eaLnBrk="1" fontAlgn="auto" hangingPunct="1">
              <a:spcAft>
                <a:spcPts val="0"/>
              </a:spcAft>
              <a:buNone/>
              <a:defRPr/>
            </a:pPr>
            <a:endParaRPr lang="fr-FR" sz="2000" dirty="0">
              <a:solidFill>
                <a:schemeClr val="tx2">
                  <a:lumMod val="75000"/>
                </a:schemeClr>
              </a:solidFill>
            </a:endParaRPr>
          </a:p>
        </p:txBody>
      </p:sp>
      <p:sp>
        <p:nvSpPr>
          <p:cNvPr id="31748" name="Espace réservé du numéro de diapositive 5">
            <a:extLst>
              <a:ext uri="{FF2B5EF4-FFF2-40B4-BE49-F238E27FC236}">
                <a16:creationId xmlns:a16="http://schemas.microsoft.com/office/drawing/2014/main" id="{16FF92E9-22B1-5C68-CA48-67783217321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C1B1AD-8E77-4368-9D50-EA50BF407C7B}" type="slidenum">
              <a:rPr lang="fr-FR" altLang="fr-FR" sz="1200">
                <a:solidFill>
                  <a:srgbClr val="898989"/>
                </a:solidFill>
              </a:rPr>
              <a:t>10</a:t>
            </a:fld>
            <a:endParaRPr lang="fr-FR" altLang="fr-FR" sz="1200">
              <a:solidFill>
                <a:srgbClr val="898989"/>
              </a:solidFill>
            </a:endParaRPr>
          </a:p>
        </p:txBody>
      </p:sp>
      <p:sp>
        <p:nvSpPr>
          <p:cNvPr id="5" name="Espace réservé du contenu 2">
            <a:extLst>
              <a:ext uri="{FF2B5EF4-FFF2-40B4-BE49-F238E27FC236}">
                <a16:creationId xmlns:a16="http://schemas.microsoft.com/office/drawing/2014/main" id="{BAD91FF5-97E7-5661-65DF-7B1B05365CB1}"/>
              </a:ext>
            </a:extLst>
          </p:cNvPr>
          <p:cNvSpPr txBox="1">
            <a:spLocks/>
          </p:cNvSpPr>
          <p:nvPr/>
        </p:nvSpPr>
        <p:spPr>
          <a:xfrm>
            <a:off x="695400" y="665164"/>
            <a:ext cx="10729192" cy="61928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fr-FR" sz="2000" b="1" dirty="0"/>
              <a:t>Tema 4: Identificación y promoción de métodos de control biológico que puedan utilizar los </a:t>
            </a:r>
            <a:r>
              <a:rPr lang="fr-FR" sz="2000" b="1" dirty="0" err="1"/>
              <a:t>agricultores</a:t>
            </a:r>
            <a:r>
              <a:rPr lang="fr-FR" sz="2000" b="1" dirty="0"/>
              <a:t> de </a:t>
            </a:r>
            <a:r>
              <a:rPr lang="fr-FR" sz="2000" b="1" dirty="0" err="1"/>
              <a:t>países</a:t>
            </a:r>
            <a:r>
              <a:rPr lang="fr-FR" sz="2000" b="1" dirty="0"/>
              <a:t> tropicales (11 ejemplos).</a:t>
            </a:r>
          </a:p>
          <a:p>
            <a:pPr marL="0" indent="0" fontAlgn="auto">
              <a:spcAft>
                <a:spcPts val="0"/>
              </a:spcAft>
              <a:buNone/>
              <a:defRPr/>
            </a:pPr>
            <a:endParaRPr lang="fr-FR" sz="2000" dirty="0">
              <a:solidFill>
                <a:schemeClr val="tx2">
                  <a:lumMod val="75000"/>
                </a:schemeClr>
              </a:solidFill>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1800" dirty="0">
              <a:latin typeface="Geomanist-Regular"/>
            </a:endParaRPr>
          </a:p>
          <a:p>
            <a:pPr marL="0" indent="0" fontAlgn="auto">
              <a:spcAft>
                <a:spcPts val="0"/>
              </a:spcAft>
              <a:buNone/>
              <a:defRPr/>
            </a:pPr>
            <a:endParaRPr lang="fr-FR" sz="2000" dirty="0">
              <a:latin typeface="Geomanist-Regular"/>
            </a:endParaRPr>
          </a:p>
          <a:p>
            <a:pPr marL="0" indent="0" fontAlgn="auto">
              <a:spcAft>
                <a:spcPts val="0"/>
              </a:spcAft>
              <a:buNone/>
              <a:defRPr/>
            </a:pPr>
            <a:endParaRPr lang="fr-FR" sz="2000" dirty="0">
              <a:latin typeface="Geomanist-Regular"/>
            </a:endParaRPr>
          </a:p>
          <a:p>
            <a:pPr marL="0" indent="0" fontAlgn="auto">
              <a:spcAft>
                <a:spcPts val="0"/>
              </a:spcAft>
              <a:buNone/>
              <a:defRPr/>
            </a:pPr>
            <a:r>
              <a:rPr lang="fr-FR" sz="2000" b="1" dirty="0">
                <a:latin typeface="Geomanist-Regular"/>
              </a:rPr>
              <a:t>En la guía se presentan 11 ejemplos:</a:t>
            </a:r>
          </a:p>
          <a:p>
            <a:pPr marL="0" indent="0" fontAlgn="auto">
              <a:spcAft>
                <a:spcPts val="0"/>
              </a:spcAft>
              <a:buNone/>
              <a:defRPr/>
            </a:pPr>
            <a:r>
              <a:rPr lang="fr-FR" sz="2000" dirty="0">
                <a:latin typeface="Geomanist-Regular"/>
              </a:rPr>
              <a:t>- </a:t>
            </a:r>
            <a:r>
              <a:rPr lang="fr-FR" sz="2000" dirty="0" err="1">
                <a:latin typeface="Geomanist-Regular"/>
              </a:rPr>
              <a:t>Cultivos</a:t>
            </a:r>
            <a:r>
              <a:rPr lang="fr-FR" sz="2000" dirty="0">
                <a:latin typeface="Geomanist-Regular"/>
              </a:rPr>
              <a:t> destacados: maíz, sorgo, mijo, algodón,</a:t>
            </a:r>
          </a:p>
          <a:p>
            <a:pPr marL="0" indent="0" fontAlgn="auto">
              <a:spcAft>
                <a:spcPts val="0"/>
              </a:spcAft>
              <a:buNone/>
              <a:defRPr/>
            </a:pPr>
            <a:r>
              <a:rPr lang="fr-FR" sz="2000" dirty="0">
                <a:latin typeface="Geomanist-Regular"/>
              </a:rPr>
              <a:t>- Métodos: basados en los productos biológicos comerciales que deben adquirirse o en las técnicas que deben aplicarse.</a:t>
            </a:r>
          </a:p>
          <a:p>
            <a:pPr marL="0" indent="0" fontAlgn="auto">
              <a:spcAft>
                <a:spcPts val="0"/>
              </a:spcAft>
              <a:buNone/>
              <a:defRPr/>
            </a:pPr>
            <a:endParaRPr lang="fr-FR" sz="1800" dirty="0">
              <a:latin typeface="Geomanist-Regular"/>
            </a:endParaRPr>
          </a:p>
        </p:txBody>
      </p:sp>
      <p:pic>
        <p:nvPicPr>
          <p:cNvPr id="6" name="Image 5">
            <a:extLst>
              <a:ext uri="{FF2B5EF4-FFF2-40B4-BE49-F238E27FC236}">
                <a16:creationId xmlns:a16="http://schemas.microsoft.com/office/drawing/2014/main" id="{0943A5BF-D6AF-E9D8-D9C3-1EF33619DAAB}"/>
              </a:ext>
            </a:extLst>
          </p:cNvPr>
          <p:cNvPicPr>
            <a:picLocks noChangeAspect="1"/>
          </p:cNvPicPr>
          <p:nvPr/>
        </p:nvPicPr>
        <p:blipFill>
          <a:blip r:embed="rId2"/>
          <a:stretch>
            <a:fillRect/>
          </a:stretch>
        </p:blipFill>
        <p:spPr>
          <a:xfrm>
            <a:off x="785158" y="1628800"/>
            <a:ext cx="10278909" cy="2715004"/>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484348-9108-425a-8368-2f497e68a38e" xsi:nil="true"/>
    <lcf76f155ced4ddcb4097134ff3c332f xmlns="f09b6fa0-22b4-47db-938f-b015a4652d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3E6CA3794FAF43A1B1B2F3C9FF0252" ma:contentTypeVersion="14" ma:contentTypeDescription="Crée un document." ma:contentTypeScope="" ma:versionID="168ac6fe49f00d4cc95461653c22d64d">
  <xsd:schema xmlns:xsd="http://www.w3.org/2001/XMLSchema" xmlns:xs="http://www.w3.org/2001/XMLSchema" xmlns:p="http://schemas.microsoft.com/office/2006/metadata/properties" xmlns:ns2="f09b6fa0-22b4-47db-938f-b015a4652d4e" xmlns:ns3="b5484348-9108-425a-8368-2f497e68a38e" targetNamespace="http://schemas.microsoft.com/office/2006/metadata/properties" ma:root="true" ma:fieldsID="8f6c2df7fff0b32d9b0d2dc47ca55630" ns2:_="" ns3:_="">
    <xsd:import namespace="f09b6fa0-22b4-47db-938f-b015a4652d4e"/>
    <xsd:import namespace="b5484348-9108-425a-8368-2f497e68a3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b6fa0-22b4-47db-938f-b015a46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9afb672-b4ba-4b3f-b1ed-697a383fdf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484348-9108-425a-8368-2f497e68a3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abd61a5-97c0-42a7-a255-f8bbfe10cc00}" ma:internalName="TaxCatchAll" ma:showField="CatchAllData" ma:web="b5484348-9108-425a-8368-2f497e68a38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45F48C-4F9D-4453-9630-EAF6F7C90FE1}">
  <ds:schemaRefs>
    <ds:schemaRef ds:uri="http://schemas.microsoft.com/office/2006/metadata/properties"/>
    <ds:schemaRef ds:uri="http://schemas.microsoft.com/office/infopath/2007/PartnerControls"/>
    <ds:schemaRef ds:uri="b5484348-9108-425a-8368-2f497e68a38e"/>
    <ds:schemaRef ds:uri="f09b6fa0-22b4-47db-938f-b015a4652d4e"/>
  </ds:schemaRefs>
</ds:datastoreItem>
</file>

<file path=customXml/itemProps2.xml><?xml version="1.0" encoding="utf-8"?>
<ds:datastoreItem xmlns:ds="http://schemas.openxmlformats.org/officeDocument/2006/customXml" ds:itemID="{50602DF8-16CB-4DA8-854E-9B491FB31600}">
  <ds:schemaRefs>
    <ds:schemaRef ds:uri="http://schemas.microsoft.com/sharepoint/v3/contenttype/forms"/>
  </ds:schemaRefs>
</ds:datastoreItem>
</file>

<file path=customXml/itemProps3.xml><?xml version="1.0" encoding="utf-8"?>
<ds:datastoreItem xmlns:ds="http://schemas.openxmlformats.org/officeDocument/2006/customXml" ds:itemID="{EF44871A-3EE0-4FCC-9603-471B6D1253C5}"/>
</file>

<file path=docProps/app.xml><?xml version="1.0" encoding="utf-8"?>
<Properties xmlns="http://schemas.openxmlformats.org/officeDocument/2006/extended-properties" xmlns:vt="http://schemas.openxmlformats.org/officeDocument/2006/docPropsVTypes">
  <Template>Antsirabé - Module-3-alternatives-pesticides</Template>
  <TotalTime>449</TotalTime>
  <Words>2120</Words>
  <Application>Microsoft Office PowerPoint</Application>
  <PresentationFormat>Grand écran</PresentationFormat>
  <Paragraphs>157</Paragraphs>
  <Slides>21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Arial Narrow</vt:lpstr>
      <vt:lpstr>BarlowSemiCondensed-SemiBold</vt:lpstr>
      <vt:lpstr>Calibri</vt:lpstr>
      <vt:lpstr>Geomanist-Medium</vt:lpstr>
      <vt:lpstr>Geomanist-Regular</vt:lpstr>
      <vt:lpstr>Thème Office</vt:lpstr>
      <vt:lpstr>Módulo 3:  Alternativas a los plaguicidas</vt:lpstr>
      <vt:lpstr>MÓDULO 3: ALTERNATIVAS A LOS PLAGUICIDAS</vt:lpstr>
      <vt:lpstr>Présentation PowerPoint</vt:lpstr>
      <vt:lpstr>Módulo 3: Alternativas a los plaguicidas </vt:lpstr>
      <vt:lpstr>Módulo 3: Alternativas a los plaguicidas </vt:lpstr>
      <vt:lpstr>Módulo 3: Alternativas a los plaguicidas - Tema 3 </vt:lpstr>
      <vt:lpstr>Présentation PowerPoint</vt:lpstr>
      <vt:lpstr>Asociación de cultivos en una huerta en Madagascar</vt:lpstr>
      <vt:lpstr>Módulo 3: Alternativas a los plaguicidas </vt:lpstr>
      <vt:lpstr>Módulo 3: Alternativas a los plaguicidas </vt:lpstr>
      <vt:lpstr>1 - Utilización de tricogramas para destruir las larvas de diversos insectos depredadores</vt:lpstr>
      <vt:lpstr>3. Perspectivas de la lucha biológica contra Spodoptera frugiperda (gusano cogollero)</vt:lpstr>
      <vt:lpstr>Présentation PowerPoint</vt:lpstr>
      <vt:lpstr>4 - Uso de feromonas para controlar el gorgojo del plátano</vt:lpstr>
      <vt:lpstr>7 - Uso de toxinas Bacillus thuringiensis (Bt) en horticultura y patatas En la actualidad, estos productos a base de Bt representan el 50% del mercado mundial de bioinsecticidas, lo que supone entre el 3 y el 4% del mercado total de insecticidas. </vt:lpstr>
      <vt:lpstr>8 - Estimular las defensas de las plantas con bioestimulantes  </vt:lpstr>
      <vt:lpstr>9 - Método push-pull </vt:lpstr>
      <vt:lpstr>10 - Gestión integrada de plagas mediante la combinación de varios métodos de control biológico Ejemplo de control de la mosca de las hortalizas en la Reunión</vt:lpstr>
      <vt:lpstr>10 - Gestión integrada de plagas mediante la combinación de varios métodos de control biológico Ejemplo de control de la mosca de la hortaliza en Reunión</vt:lpstr>
      <vt:lpstr>Présentation PowerPoint</vt:lpstr>
      <vt:lpstr>Módulo 3: Alternativas a los plaguicidas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Alternatives aux pesticides</dc:title>
  <dc:creator>Amélie Bajolet</dc:creator>
  <cp:keywords>, docId:B73BD8C821DEA57085700792301CF0D4</cp:keywords>
  <cp:lastModifiedBy>Bertrand MATHIEU</cp:lastModifiedBy>
  <cp:revision>31</cp:revision>
  <dcterms:created xsi:type="dcterms:W3CDTF">2022-11-10T18:12:46Z</dcterms:created>
  <dcterms:modified xsi:type="dcterms:W3CDTF">2026-02-05T12:31:58Z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0x010100EA3E6CA3794FAF43A1B1B2F3C9FF0252</vt:lpwstr>
  </property>
  <property fmtid="{D5CDD505-2E9C-101B-9397-08002B2CF9AE}" pid="3" name="MediaServiceImageTags">
    <vt:lpwstr/>
  </property>
</Properties>
</file>