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handoutMasterIdLst>
    <p:handoutMasterId r:id="rId27"/>
  </p:handoutMasterIdLst>
  <p:sldIdLst>
    <p:sldId id="256" r:id="rId5"/>
    <p:sldId id="257" r:id="rId6"/>
    <p:sldId id="258" r:id="rId7"/>
    <p:sldId id="259" r:id="rId8"/>
    <p:sldId id="279" r:id="rId9"/>
    <p:sldId id="260" r:id="rId10"/>
    <p:sldId id="275" r:id="rId11"/>
    <p:sldId id="276" r:id="rId12"/>
    <p:sldId id="261" r:id="rId13"/>
    <p:sldId id="273" r:id="rId14"/>
    <p:sldId id="272" r:id="rId15"/>
    <p:sldId id="263" r:id="rId16"/>
    <p:sldId id="268" r:id="rId17"/>
    <p:sldId id="280" r:id="rId18"/>
    <p:sldId id="274" r:id="rId19"/>
    <p:sldId id="282" r:id="rId20"/>
    <p:sldId id="267" r:id="rId21"/>
    <p:sldId id="269" r:id="rId22"/>
    <p:sldId id="277" r:id="rId23"/>
    <p:sldId id="278" r:id="rId24"/>
    <p:sldId id="271" r:id="rId25"/>
  </p:sldIdLst>
  <p:sldSz cx="9144000" cy="6858000" type="screen4x3"/>
  <p:notesSz cx="9926638" cy="67976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97867D-9E0B-41BF-BB66-176B29D81FBB}" v="7" dt="2026-02-05T16:31:46.465"/>
    <p1510:client id="{A121F37B-A67F-400E-955D-DBB97F87598A}" v="18" dt="2026-02-06T10:28:41.00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447" autoAdjust="0"/>
  </p:normalViewPr>
  <p:slideViewPr>
    <p:cSldViewPr>
      <p:cViewPr varScale="1">
        <p:scale>
          <a:sx n="63" d="100"/>
          <a:sy n="63" d="100"/>
        </p:scale>
        <p:origin x="138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trand MATHIEU" userId="3ad2500c-3c0e-43eb-b227-135d3a4c1d08" providerId="ADAL" clId="{03EC9F85-D77C-42CE-AB1F-EDF105C78B01}"/>
    <pc:docChg chg="undo redo custSel modSld">
      <pc:chgData name="Bertrand MATHIEU" userId="3ad2500c-3c0e-43eb-b227-135d3a4c1d08" providerId="ADAL" clId="{03EC9F85-D77C-42CE-AB1F-EDF105C78B01}" dt="2026-02-06T10:40:35.320" v="157" actId="20577"/>
      <pc:docMkLst>
        <pc:docMk/>
      </pc:docMkLst>
      <pc:sldChg chg="addSp modSp mod">
        <pc:chgData name="Bertrand MATHIEU" userId="3ad2500c-3c0e-43eb-b227-135d3a4c1d08" providerId="ADAL" clId="{03EC9F85-D77C-42CE-AB1F-EDF105C78B01}" dt="2026-02-06T09:54:59.136" v="12" actId="14100"/>
        <pc:sldMkLst>
          <pc:docMk/>
          <pc:sldMk cId="312518432" sldId="256"/>
        </pc:sldMkLst>
        <pc:spChg chg="mod">
          <ac:chgData name="Bertrand MATHIEU" userId="3ad2500c-3c0e-43eb-b227-135d3a4c1d08" providerId="ADAL" clId="{03EC9F85-D77C-42CE-AB1F-EDF105C78B01}" dt="2026-02-06T09:54:41.754" v="10" actId="1076"/>
          <ac:spMkLst>
            <pc:docMk/>
            <pc:sldMk cId="312518432" sldId="256"/>
            <ac:spMk id="2" creationId="{00000000-0000-0000-0000-000000000000}"/>
          </ac:spMkLst>
        </pc:spChg>
        <pc:picChg chg="add mod">
          <ac:chgData name="Bertrand MATHIEU" userId="3ad2500c-3c0e-43eb-b227-135d3a4c1d08" providerId="ADAL" clId="{03EC9F85-D77C-42CE-AB1F-EDF105C78B01}" dt="2026-02-06T09:54:45.367" v="11" actId="14100"/>
          <ac:picMkLst>
            <pc:docMk/>
            <pc:sldMk cId="312518432" sldId="256"/>
            <ac:picMk id="3" creationId="{31C3AE02-2DF8-FDE7-612E-9291421610A0}"/>
          </ac:picMkLst>
        </pc:picChg>
        <pc:picChg chg="add mod">
          <ac:chgData name="Bertrand MATHIEU" userId="3ad2500c-3c0e-43eb-b227-135d3a4c1d08" providerId="ADAL" clId="{03EC9F85-D77C-42CE-AB1F-EDF105C78B01}" dt="2026-02-06T09:54:59.136" v="12" actId="14100"/>
          <ac:picMkLst>
            <pc:docMk/>
            <pc:sldMk cId="312518432" sldId="256"/>
            <ac:picMk id="4" creationId="{B2EC604A-754F-8723-0586-7AF205A657C6}"/>
          </ac:picMkLst>
        </pc:picChg>
      </pc:sldChg>
      <pc:sldChg chg="modSp mod">
        <pc:chgData name="Bertrand MATHIEU" userId="3ad2500c-3c0e-43eb-b227-135d3a4c1d08" providerId="ADAL" clId="{03EC9F85-D77C-42CE-AB1F-EDF105C78B01}" dt="2026-02-06T09:55:40.357" v="32" actId="20577"/>
        <pc:sldMkLst>
          <pc:docMk/>
          <pc:sldMk cId="2861043186" sldId="258"/>
        </pc:sldMkLst>
        <pc:spChg chg="mod">
          <ac:chgData name="Bertrand MATHIEU" userId="3ad2500c-3c0e-43eb-b227-135d3a4c1d08" providerId="ADAL" clId="{03EC9F85-D77C-42CE-AB1F-EDF105C78B01}" dt="2026-02-06T09:55:40.357" v="32" actId="20577"/>
          <ac:spMkLst>
            <pc:docMk/>
            <pc:sldMk cId="2861043186" sldId="258"/>
            <ac:spMk id="3" creationId="{00000000-0000-0000-0000-000000000000}"/>
          </ac:spMkLst>
        </pc:spChg>
      </pc:sldChg>
      <pc:sldChg chg="modSp mod">
        <pc:chgData name="Bertrand MATHIEU" userId="3ad2500c-3c0e-43eb-b227-135d3a4c1d08" providerId="ADAL" clId="{03EC9F85-D77C-42CE-AB1F-EDF105C78B01}" dt="2026-02-06T10:11:12.958" v="84"/>
        <pc:sldMkLst>
          <pc:docMk/>
          <pc:sldMk cId="2861043186" sldId="261"/>
        </pc:sldMkLst>
        <pc:spChg chg="mod">
          <ac:chgData name="Bertrand MATHIEU" userId="3ad2500c-3c0e-43eb-b227-135d3a4c1d08" providerId="ADAL" clId="{03EC9F85-D77C-42CE-AB1F-EDF105C78B01}" dt="2026-02-06T10:11:12.958" v="84"/>
          <ac:spMkLst>
            <pc:docMk/>
            <pc:sldMk cId="2861043186" sldId="261"/>
            <ac:spMk id="3" creationId="{00000000-0000-0000-0000-000000000000}"/>
          </ac:spMkLst>
        </pc:spChg>
      </pc:sldChg>
      <pc:sldChg chg="addSp modSp mod">
        <pc:chgData name="Bertrand MATHIEU" userId="3ad2500c-3c0e-43eb-b227-135d3a4c1d08" providerId="ADAL" clId="{03EC9F85-D77C-42CE-AB1F-EDF105C78B01}" dt="2026-02-06T10:28:41.007" v="146" actId="1076"/>
        <pc:sldMkLst>
          <pc:docMk/>
          <pc:sldMk cId="2861043186" sldId="263"/>
        </pc:sldMkLst>
        <pc:spChg chg="mod">
          <ac:chgData name="Bertrand MATHIEU" userId="3ad2500c-3c0e-43eb-b227-135d3a4c1d08" providerId="ADAL" clId="{03EC9F85-D77C-42CE-AB1F-EDF105C78B01}" dt="2026-02-06T10:28:35.059" v="145" actId="1076"/>
          <ac:spMkLst>
            <pc:docMk/>
            <pc:sldMk cId="2861043186" sldId="263"/>
            <ac:spMk id="3" creationId="{00000000-0000-0000-0000-000000000000}"/>
          </ac:spMkLst>
        </pc:spChg>
        <pc:picChg chg="add mod">
          <ac:chgData name="Bertrand MATHIEU" userId="3ad2500c-3c0e-43eb-b227-135d3a4c1d08" providerId="ADAL" clId="{03EC9F85-D77C-42CE-AB1F-EDF105C78B01}" dt="2026-02-06T10:28:41.007" v="146" actId="1076"/>
          <ac:picMkLst>
            <pc:docMk/>
            <pc:sldMk cId="2861043186" sldId="263"/>
            <ac:picMk id="5" creationId="{6E6CEF4D-32A8-5C1A-2DFC-E20D623B2780}"/>
          </ac:picMkLst>
        </pc:picChg>
        <pc:picChg chg="add mod">
          <ac:chgData name="Bertrand MATHIEU" userId="3ad2500c-3c0e-43eb-b227-135d3a4c1d08" providerId="ADAL" clId="{03EC9F85-D77C-42CE-AB1F-EDF105C78B01}" dt="2026-02-06T10:28:41.007" v="146" actId="1076"/>
          <ac:picMkLst>
            <pc:docMk/>
            <pc:sldMk cId="2861043186" sldId="263"/>
            <ac:picMk id="6" creationId="{1C163880-80B3-DE1A-CA51-98E9CC192F1E}"/>
          </ac:picMkLst>
        </pc:picChg>
        <pc:picChg chg="add mod">
          <ac:chgData name="Bertrand MATHIEU" userId="3ad2500c-3c0e-43eb-b227-135d3a4c1d08" providerId="ADAL" clId="{03EC9F85-D77C-42CE-AB1F-EDF105C78B01}" dt="2026-02-06T10:28:41.007" v="146" actId="1076"/>
          <ac:picMkLst>
            <pc:docMk/>
            <pc:sldMk cId="2861043186" sldId="263"/>
            <ac:picMk id="7" creationId="{421898EF-4319-F5C7-D77B-1A4EB5FB5D49}"/>
          </ac:picMkLst>
        </pc:picChg>
      </pc:sldChg>
      <pc:sldChg chg="modSp mod">
        <pc:chgData name="Bertrand MATHIEU" userId="3ad2500c-3c0e-43eb-b227-135d3a4c1d08" providerId="ADAL" clId="{03EC9F85-D77C-42CE-AB1F-EDF105C78B01}" dt="2026-02-06T10:17:28.457" v="137" actId="20577"/>
        <pc:sldMkLst>
          <pc:docMk/>
          <pc:sldMk cId="2394548870" sldId="272"/>
        </pc:sldMkLst>
        <pc:spChg chg="mod">
          <ac:chgData name="Bertrand MATHIEU" userId="3ad2500c-3c0e-43eb-b227-135d3a4c1d08" providerId="ADAL" clId="{03EC9F85-D77C-42CE-AB1F-EDF105C78B01}" dt="2026-02-06T10:17:28.457" v="137" actId="20577"/>
          <ac:spMkLst>
            <pc:docMk/>
            <pc:sldMk cId="2394548870" sldId="272"/>
            <ac:spMk id="3" creationId="{00000000-0000-0000-0000-000000000000}"/>
          </ac:spMkLst>
        </pc:spChg>
      </pc:sldChg>
      <pc:sldChg chg="addSp modSp mod">
        <pc:chgData name="Bertrand MATHIEU" userId="3ad2500c-3c0e-43eb-b227-135d3a4c1d08" providerId="ADAL" clId="{03EC9F85-D77C-42CE-AB1F-EDF105C78B01}" dt="2026-02-06T10:16:46.604" v="126"/>
        <pc:sldMkLst>
          <pc:docMk/>
          <pc:sldMk cId="2576676422" sldId="273"/>
        </pc:sldMkLst>
        <pc:spChg chg="mod">
          <ac:chgData name="Bertrand MATHIEU" userId="3ad2500c-3c0e-43eb-b227-135d3a4c1d08" providerId="ADAL" clId="{03EC9F85-D77C-42CE-AB1F-EDF105C78B01}" dt="2026-02-06T10:16:46.604" v="126"/>
          <ac:spMkLst>
            <pc:docMk/>
            <pc:sldMk cId="2576676422" sldId="273"/>
            <ac:spMk id="3" creationId="{00000000-0000-0000-0000-000000000000}"/>
          </ac:spMkLst>
        </pc:spChg>
        <pc:picChg chg="add mod">
          <ac:chgData name="Bertrand MATHIEU" userId="3ad2500c-3c0e-43eb-b227-135d3a4c1d08" providerId="ADAL" clId="{03EC9F85-D77C-42CE-AB1F-EDF105C78B01}" dt="2026-02-06T10:13:17.585" v="85"/>
          <ac:picMkLst>
            <pc:docMk/>
            <pc:sldMk cId="2576676422" sldId="273"/>
            <ac:picMk id="5" creationId="{4FE00553-84E2-AFD3-FA9F-3481C71EB8D8}"/>
          </ac:picMkLst>
        </pc:picChg>
        <pc:picChg chg="add mod modCrop">
          <ac:chgData name="Bertrand MATHIEU" userId="3ad2500c-3c0e-43eb-b227-135d3a4c1d08" providerId="ADAL" clId="{03EC9F85-D77C-42CE-AB1F-EDF105C78B01}" dt="2026-02-06T10:15:11.206" v="121" actId="732"/>
          <ac:picMkLst>
            <pc:docMk/>
            <pc:sldMk cId="2576676422" sldId="273"/>
            <ac:picMk id="6" creationId="{A2F31467-D089-2AE1-7848-43E2DEF8AB02}"/>
          </ac:picMkLst>
        </pc:picChg>
      </pc:sldChg>
      <pc:sldChg chg="modSp mod">
        <pc:chgData name="Bertrand MATHIEU" userId="3ad2500c-3c0e-43eb-b227-135d3a4c1d08" providerId="ADAL" clId="{03EC9F85-D77C-42CE-AB1F-EDF105C78B01}" dt="2026-02-06T10:40:35.320" v="157" actId="20577"/>
        <pc:sldMkLst>
          <pc:docMk/>
          <pc:sldMk cId="1089321073" sldId="274"/>
        </pc:sldMkLst>
        <pc:spChg chg="mod">
          <ac:chgData name="Bertrand MATHIEU" userId="3ad2500c-3c0e-43eb-b227-135d3a4c1d08" providerId="ADAL" clId="{03EC9F85-D77C-42CE-AB1F-EDF105C78B01}" dt="2026-02-06T10:40:35.320" v="157" actId="20577"/>
          <ac:spMkLst>
            <pc:docMk/>
            <pc:sldMk cId="1089321073" sldId="274"/>
            <ac:spMk id="3" creationId="{00000000-0000-0000-0000-000000000000}"/>
          </ac:spMkLst>
        </pc:spChg>
      </pc:sldChg>
      <pc:sldChg chg="modSp mod">
        <pc:chgData name="Bertrand MATHIEU" userId="3ad2500c-3c0e-43eb-b227-135d3a4c1d08" providerId="ADAL" clId="{03EC9F85-D77C-42CE-AB1F-EDF105C78B01}" dt="2026-02-06T10:02:11.990" v="36" actId="20577"/>
        <pc:sldMkLst>
          <pc:docMk/>
          <pc:sldMk cId="1207855364" sldId="276"/>
        </pc:sldMkLst>
        <pc:spChg chg="mod">
          <ac:chgData name="Bertrand MATHIEU" userId="3ad2500c-3c0e-43eb-b227-135d3a4c1d08" providerId="ADAL" clId="{03EC9F85-D77C-42CE-AB1F-EDF105C78B01}" dt="2026-02-06T10:01:07.828" v="34" actId="1076"/>
          <ac:spMkLst>
            <pc:docMk/>
            <pc:sldMk cId="1207855364" sldId="276"/>
            <ac:spMk id="2" creationId="{00000000-0000-0000-0000-000000000000}"/>
          </ac:spMkLst>
        </pc:spChg>
        <pc:spChg chg="mod">
          <ac:chgData name="Bertrand MATHIEU" userId="3ad2500c-3c0e-43eb-b227-135d3a4c1d08" providerId="ADAL" clId="{03EC9F85-D77C-42CE-AB1F-EDF105C78B01}" dt="2026-02-06T10:02:11.990" v="36" actId="20577"/>
          <ac:spMkLst>
            <pc:docMk/>
            <pc:sldMk cId="1207855364" sldId="276"/>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1A097478-B09A-43DF-BF78-6506006528C4}" type="datetimeFigureOut">
              <a:rPr lang="fr-FR" smtClean="0"/>
              <a:t>06/02/2026</a:t>
            </a:fld>
            <a:endParaRPr lang="fr-FR"/>
          </a:p>
        </p:txBody>
      </p:sp>
      <p:sp>
        <p:nvSpPr>
          <p:cNvPr id="4" name="Espace réservé du pied de page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219E5B9F-0BC0-43C2-98FC-3B6BC21AB624}" type="slidenum">
              <a:rPr lang="fr-FR" smtClean="0"/>
              <a:t>‹N°›</a:t>
            </a:fld>
            <a:endParaRPr lang="fr-FR"/>
          </a:p>
        </p:txBody>
      </p:sp>
    </p:spTree>
    <p:extLst>
      <p:ext uri="{BB962C8B-B14F-4D97-AF65-F5344CB8AC3E}">
        <p14:creationId xmlns:p14="http://schemas.microsoft.com/office/powerpoint/2010/main" val="2571102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8228F035-97BD-4547-AFFE-6381F6149A0F}" type="datetimeFigureOut">
              <a:rPr lang="fr-FR" smtClean="0"/>
              <a:t>06/02/2026</a:t>
            </a:fld>
            <a:endParaRPr lang="fr-FR"/>
          </a:p>
        </p:txBody>
      </p:sp>
      <p:sp>
        <p:nvSpPr>
          <p:cNvPr id="4" name="Espace réservé de l'image des diapositives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fr-FR"/>
              <a:t>Modificar los estilos del texto de la máscara</a:t>
            </a:r>
          </a:p>
          <a:p>
            <a:pPr lvl="1"/>
            <a:r>
              <a:rPr lang="fr-FR"/>
              <a:t>Segundo nivel</a:t>
            </a:r>
          </a:p>
          <a:p>
            <a:pPr lvl="2"/>
            <a:r>
              <a:rPr lang="fr-FR"/>
              <a:t>Tercer nivel</a:t>
            </a:r>
          </a:p>
          <a:p>
            <a:pPr lvl="3"/>
            <a:r>
              <a:rPr lang="fr-FR"/>
              <a:t>Cuarto nivel</a:t>
            </a:r>
          </a:p>
          <a:p>
            <a:pPr lvl="4"/>
            <a:r>
              <a:rPr lang="fr-FR"/>
              <a:t>Quinto nivel</a:t>
            </a:r>
          </a:p>
        </p:txBody>
      </p:sp>
      <p:sp>
        <p:nvSpPr>
          <p:cNvPr id="6" name="Espace réservé du pied de page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7291092A-23FB-4724-94EC-28DF911D19CB}" type="slidenum">
              <a:rPr lang="fr-FR" smtClean="0"/>
              <a:t>‹N°›</a:t>
            </a:fld>
            <a:endParaRPr lang="fr-FR"/>
          </a:p>
        </p:txBody>
      </p:sp>
    </p:spTree>
    <p:extLst>
      <p:ext uri="{BB962C8B-B14F-4D97-AF65-F5344CB8AC3E}">
        <p14:creationId xmlns:p14="http://schemas.microsoft.com/office/powerpoint/2010/main" val="966969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sz="1200" dirty="0"/>
              <a:t>En el norte de Camerún, la SODECOTON ha observado que  el cultivo del algodón compite con la siembra y el deshierbe de los cultivos alimentarios </a:t>
            </a:r>
            <a:r>
              <a:rPr lang="fr-FR" sz="1200" i="1" dirty="0"/>
              <a:t>(maíz, sorgo, etc.). </a:t>
            </a:r>
          </a:p>
          <a:p>
            <a:pPr marL="0" indent="0">
              <a:buNone/>
            </a:pPr>
            <a:r>
              <a:rPr lang="fr-FR" sz="1200" b="1" dirty="0"/>
              <a:t>Dada la falta de equipamiento agrícola de la mayoría de los agricultores, las operaciones de preparación y mantenimiento de los cultivos se realizan tarde y la maleza puede afectar al rendimiento</a:t>
            </a:r>
            <a:r>
              <a:rPr lang="fr-FR" sz="1200" dirty="0"/>
              <a:t>.  Esto explica el atractivo de los herbicidas tanto para SODECOTON como para los agricultores.</a:t>
            </a:r>
          </a:p>
          <a:p>
            <a:pPr marL="0" indent="0">
              <a:buNone/>
            </a:pPr>
            <a:r>
              <a:rPr lang="fr-FR" sz="1200" dirty="0"/>
              <a:t>Desde la bajada de los precios relacionada con la entrada en el dominio público de varios herbicidas, entre ellos el </a:t>
            </a:r>
            <a:r>
              <a:rPr lang="fr-FR" sz="1200" dirty="0">
                <a:solidFill>
                  <a:srgbClr val="C00000"/>
                </a:solidFill>
              </a:rPr>
              <a:t>glifosato, el paraquat, la atrazina y el diurón</a:t>
            </a:r>
            <a:r>
              <a:rPr lang="fr-FR" sz="1200" dirty="0"/>
              <a:t>, las superficies </a:t>
            </a:r>
            <a:r>
              <a:rPr lang="fr-FR" sz="1200" dirty="0" err="1"/>
              <a:t>tratadas con herbicidas </a:t>
            </a:r>
            <a:r>
              <a:rPr lang="fr-FR" sz="1200" dirty="0"/>
              <a:t>han aumentado </a:t>
            </a:r>
            <a:r>
              <a:rPr lang="fr-FR" sz="1200" i="1" dirty="0"/>
              <a:t>(actualmente varias decenas de miles de hectáreas). </a:t>
            </a:r>
          </a:p>
          <a:p>
            <a:pPr marL="0" indent="0">
              <a:buNone/>
            </a:pPr>
            <a:r>
              <a:rPr lang="fr-FR" sz="1200" dirty="0"/>
              <a:t>La técnica más frecuente es el </a:t>
            </a:r>
            <a:r>
              <a:rPr lang="fr-FR" sz="1200" b="1" dirty="0"/>
              <a:t>«laboreo químico</a:t>
            </a:r>
            <a:r>
              <a:rPr lang="fr-FR" sz="1200" dirty="0"/>
              <a:t>» </a:t>
            </a:r>
            <a:r>
              <a:rPr lang="fr-FR" sz="1200" i="1" dirty="0"/>
              <a:t>(una aplicación de glifosato que sustituye al laboreo) </a:t>
            </a:r>
            <a:r>
              <a:rPr lang="fr-FR" sz="1200" dirty="0"/>
              <a:t>y luego la </a:t>
            </a:r>
            <a:r>
              <a:rPr lang="fr-FR" sz="1200" b="1" dirty="0"/>
              <a:t>siembra directa </a:t>
            </a:r>
            <a:r>
              <a:rPr lang="fr-FR" sz="1200" dirty="0"/>
              <a:t>en la hierba muerta.</a:t>
            </a:r>
          </a:p>
          <a:p>
            <a:pPr marL="0" indent="0">
              <a:buNone/>
            </a:pPr>
            <a:r>
              <a:rPr lang="fr-FR" sz="1200" dirty="0"/>
              <a:t>Esta técnica presenta ventajas económicas innegables a corto plazo:</a:t>
            </a:r>
          </a:p>
          <a:p>
            <a:pPr lvl="0">
              <a:spcBef>
                <a:spcPts val="600"/>
              </a:spcBef>
            </a:pPr>
            <a:r>
              <a:rPr lang="fr-FR" sz="1200" dirty="0"/>
              <a:t>Una </a:t>
            </a:r>
            <a:r>
              <a:rPr lang="fr-FR" sz="1200" b="1" dirty="0"/>
              <a:t>reducción del tiempo de instalación de los cultivos </a:t>
            </a:r>
            <a:r>
              <a:rPr lang="fr-FR" sz="1200" dirty="0"/>
              <a:t>en comparación con la práctica del laboreo, lo que permite mejorar la productividad del trabajo </a:t>
            </a:r>
            <a:r>
              <a:rPr lang="fr-FR" sz="1200" b="1" i="1" dirty="0">
                <a:solidFill>
                  <a:srgbClr val="0070C0"/>
                </a:solidFill>
              </a:rPr>
              <a:t>(0,9 días/ha frente a 3-4 días/ha para el laboreo). </a:t>
            </a:r>
          </a:p>
          <a:p>
            <a:pPr lvl="0">
              <a:spcBef>
                <a:spcPts val="600"/>
              </a:spcBef>
            </a:pPr>
            <a:r>
              <a:rPr lang="fr-FR" sz="1200" dirty="0"/>
              <a:t>Control de las malas hierbas perennes gracias al </a:t>
            </a:r>
            <a:r>
              <a:rPr lang="fr-FR" sz="1200" b="1" dirty="0"/>
              <a:t>modo de acción sistémico del glifosato </a:t>
            </a:r>
            <a:r>
              <a:rPr lang="fr-FR" sz="1200" i="1" dirty="0"/>
              <a:t>(su eliminación requeriría un laboreo profundo y/o escardado repetido).</a:t>
            </a:r>
          </a:p>
          <a:p>
            <a:pPr>
              <a:spcBef>
                <a:spcPts val="600"/>
              </a:spcBef>
            </a:pPr>
            <a:r>
              <a:rPr lang="fr-FR" sz="1200" b="1" dirty="0"/>
              <a:t>En determinados tipos de suelos, una limitación de los riesgos de erosión</a:t>
            </a:r>
            <a:r>
              <a:rPr lang="fr-FR" sz="1200" dirty="0"/>
              <a:t>.</a:t>
            </a:r>
          </a:p>
          <a:p>
            <a:pPr marL="0" indent="0">
              <a:spcBef>
                <a:spcPts val="600"/>
              </a:spcBef>
              <a:buNone/>
            </a:pPr>
            <a:r>
              <a:rPr lang="fr-FR" sz="1200" dirty="0"/>
              <a:t>Esta técnica se </a:t>
            </a:r>
            <a:r>
              <a:rPr lang="fr-FR" sz="1200" b="1" dirty="0"/>
              <a:t>combina </a:t>
            </a:r>
            <a:r>
              <a:rPr lang="fr-FR" sz="1200" dirty="0" err="1"/>
              <a:t>a menudo </a:t>
            </a:r>
            <a:r>
              <a:rPr lang="fr-FR" sz="1200" b="1" dirty="0"/>
              <a:t>con el uso de herbicidas selectivos como la atrazina y el diurón </a:t>
            </a:r>
            <a:r>
              <a:rPr lang="fr-FR" sz="1200" dirty="0"/>
              <a:t>y/o con el uso de herramientas de tracción animal para el escardado y el aporcado de los cultivos. </a:t>
            </a:r>
          </a:p>
          <a:p>
            <a:endParaRPr lang="fr-FR" dirty="0"/>
          </a:p>
        </p:txBody>
      </p:sp>
      <p:sp>
        <p:nvSpPr>
          <p:cNvPr id="4" name="Espace réservé du numéro de diapositive 3"/>
          <p:cNvSpPr>
            <a:spLocks noGrp="1"/>
          </p:cNvSpPr>
          <p:nvPr>
            <p:ph type="sldNum" sz="quarter" idx="5"/>
          </p:nvPr>
        </p:nvSpPr>
        <p:spPr/>
        <p:txBody>
          <a:bodyPr/>
          <a:lstStyle/>
          <a:p>
            <a:fld id="{7291092A-23FB-4724-94EC-28DF911D19CB}" type="slidenum">
              <a:rPr lang="fr-FR" smtClean="0"/>
              <a:t>7</a:t>
            </a:fld>
            <a:endParaRPr lang="fr-FR"/>
          </a:p>
        </p:txBody>
      </p:sp>
    </p:spTree>
    <p:extLst>
      <p:ext uri="{BB962C8B-B14F-4D97-AF65-F5344CB8AC3E}">
        <p14:creationId xmlns:p14="http://schemas.microsoft.com/office/powerpoint/2010/main" val="520615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indent="0" algn="ctr">
              <a:buNone/>
            </a:pPr>
            <a:r>
              <a:rPr lang="fr-FR" sz="1400" b="1" dirty="0"/>
              <a:t>¿Por qué los agricultores del norte de Camerún utilizan tantos herbicidas?</a:t>
            </a:r>
          </a:p>
          <a:p>
            <a:pPr marL="0" indent="0">
              <a:buNone/>
            </a:pPr>
            <a:r>
              <a:rPr lang="fr-FR" sz="1200" dirty="0"/>
              <a:t>Los agricultores que disponen de pocos animales de tiro </a:t>
            </a:r>
            <a:r>
              <a:rPr lang="fr-FR" sz="1200" i="1" dirty="0"/>
              <a:t>(algo frecuente en el norte de Camerún) </a:t>
            </a:r>
            <a:r>
              <a:rPr lang="fr-FR" sz="1200" dirty="0"/>
              <a:t>afirman que estos </a:t>
            </a:r>
            <a:r>
              <a:rPr lang="fr-FR" sz="1200" b="1" dirty="0"/>
              <a:t>herbicidas son los «bueyes de los pobres»</a:t>
            </a:r>
            <a:r>
              <a:rPr lang="fr-FR" sz="1200" i="1" dirty="0"/>
              <a:t>,</a:t>
            </a:r>
            <a:r>
              <a:rPr lang="fr-FR" sz="1200" b="1" dirty="0"/>
              <a:t> ya que les permiten realizar las tareas a tiempo y cultivar superficies más extensas.</a:t>
            </a:r>
            <a:r>
              <a:rPr lang="fr-FR" sz="1200" dirty="0"/>
              <a:t> </a:t>
            </a:r>
          </a:p>
          <a:p>
            <a:pPr marL="0" indent="0">
              <a:buNone/>
            </a:pPr>
            <a:r>
              <a:rPr lang="fr-FR" sz="1200" dirty="0"/>
              <a:t>Dado el bajo coste de los principios activos genéricos, </a:t>
            </a:r>
            <a:r>
              <a:rPr lang="fr-FR" sz="1200" b="1" dirty="0"/>
              <a:t>su uso resulta mucho más barato por hectárea que el alquiler de un tiro de animales </a:t>
            </a:r>
            <a:r>
              <a:rPr lang="fr-FR" sz="1200" i="1" dirty="0"/>
              <a:t>(probablemente </a:t>
            </a:r>
            <a:r>
              <a:rPr lang="fr-FR" sz="1200" b="1" i="1" dirty="0"/>
              <a:t>un tercio del coste</a:t>
            </a:r>
            <a:r>
              <a:rPr lang="fr-FR" sz="1200" i="1" dirty="0"/>
              <a:t>, lo que es muy importante para quienes no disponen de una cadena completa de tracción animal).</a:t>
            </a:r>
          </a:p>
          <a:p>
            <a:pPr marL="0" indent="0">
              <a:buNone/>
            </a:pPr>
            <a:endParaRPr lang="fr-FR" sz="500" i="1" dirty="0"/>
          </a:p>
          <a:p>
            <a:pPr marL="0" indent="0">
              <a:buNone/>
            </a:pPr>
            <a:r>
              <a:rPr lang="fr-FR" sz="1200" dirty="0"/>
              <a:t>Sin embargo, según varias encuestas </a:t>
            </a:r>
            <a:r>
              <a:rPr lang="fr-FR" sz="1200" i="1" dirty="0"/>
              <a:t>(</a:t>
            </a:r>
            <a:r>
              <a:rPr lang="fr-FR" sz="1200" i="1" dirty="0" err="1"/>
              <a:t>Olina Bassala </a:t>
            </a:r>
            <a:r>
              <a:rPr lang="fr-FR" sz="1200" i="1" dirty="0"/>
              <a:t>et al., 2010 y 2015), </a:t>
            </a:r>
            <a:r>
              <a:rPr lang="fr-FR" sz="1200" b="1" dirty="0"/>
              <a:t>la gran mayoría de los agricultores serían conscientes de los riesgos relacionados con el uso de herbicidas:</a:t>
            </a:r>
          </a:p>
          <a:p>
            <a:pPr indent="-257175">
              <a:buFont typeface="Arial" charset="0"/>
              <a:buChar char="•"/>
            </a:pPr>
            <a:r>
              <a:rPr lang="fr-FR" sz="1200" b="1" dirty="0">
                <a:solidFill>
                  <a:schemeClr val="tx2"/>
                </a:solidFill>
              </a:rPr>
              <a:t>Conocen su nocividad para los seres humanos</a:t>
            </a:r>
            <a:r>
              <a:rPr lang="fr-FR" sz="1200" dirty="0">
                <a:solidFill>
                  <a:schemeClr val="tx2"/>
                </a:solidFill>
              </a:rPr>
              <a:t>.</a:t>
            </a:r>
          </a:p>
          <a:p>
            <a:pPr indent="-257175">
              <a:buFont typeface="Arial" charset="0"/>
              <a:buChar char="•"/>
            </a:pPr>
            <a:r>
              <a:rPr lang="fr-FR" sz="1200" b="1" dirty="0">
                <a:solidFill>
                  <a:schemeClr val="tx2"/>
                </a:solidFill>
              </a:rPr>
              <a:t>También mencionan su nocividad para los rumiantes </a:t>
            </a:r>
            <a:r>
              <a:rPr lang="fr-FR" sz="1200" dirty="0">
                <a:solidFill>
                  <a:schemeClr val="tx2"/>
                </a:solidFill>
              </a:rPr>
              <a:t>cuando estos pastan en parcelas recién </a:t>
            </a:r>
            <a:r>
              <a:rPr lang="fr-FR" sz="1200" dirty="0" err="1">
                <a:solidFill>
                  <a:schemeClr val="tx2"/>
                </a:solidFill>
              </a:rPr>
              <a:t>tratadas con herbicidas </a:t>
            </a:r>
            <a:r>
              <a:rPr lang="fr-FR" sz="1200" i="1" dirty="0">
                <a:solidFill>
                  <a:schemeClr val="tx2"/>
                </a:solidFill>
              </a:rPr>
              <a:t>(relación con el pastoreo inútil).</a:t>
            </a:r>
          </a:p>
          <a:p>
            <a:pPr indent="-257175">
              <a:buFont typeface="Arial" charset="0"/>
              <a:buChar char="•"/>
            </a:pPr>
            <a:r>
              <a:rPr lang="fr-FR" sz="1200" dirty="0">
                <a:solidFill>
                  <a:schemeClr val="tx2"/>
                </a:solidFill>
              </a:rPr>
              <a:t>Muchos mencionan su impacto negativo en </a:t>
            </a:r>
            <a:r>
              <a:rPr lang="fr-FR" sz="1200" b="1" dirty="0">
                <a:solidFill>
                  <a:schemeClr val="tx2"/>
                </a:solidFill>
              </a:rPr>
              <a:t>la fertilidad y la flora de las parcelas </a:t>
            </a:r>
            <a:r>
              <a:rPr lang="fr-FR" sz="1200" i="1" dirty="0">
                <a:solidFill>
                  <a:schemeClr val="tx2"/>
                </a:solidFill>
              </a:rPr>
              <a:t>(«los herbicidas empobrecen los suelos, los vuelven arenosos y aparecen malas hierbas resistentes como </a:t>
            </a:r>
            <a:r>
              <a:rPr lang="fr-FR" sz="1200" i="1" dirty="0" err="1">
                <a:solidFill>
                  <a:schemeClr val="tx2"/>
                </a:solidFill>
              </a:rPr>
              <a:t>Bulbostylis sp</a:t>
            </a:r>
            <a:r>
              <a:rPr lang="fr-FR" sz="1200" i="1" dirty="0">
                <a:solidFill>
                  <a:schemeClr val="tx2"/>
                </a:solidFill>
              </a:rPr>
              <a:t>., Cyperus </a:t>
            </a:r>
            <a:r>
              <a:rPr lang="fr-FR" sz="1200" i="1" dirty="0" err="1">
                <a:solidFill>
                  <a:schemeClr val="tx2"/>
                </a:solidFill>
              </a:rPr>
              <a:t>rotundus</a:t>
            </a:r>
            <a:r>
              <a:rPr lang="fr-FR" sz="1200" i="1" dirty="0">
                <a:solidFill>
                  <a:schemeClr val="tx2"/>
                </a:solidFill>
              </a:rPr>
              <a:t>, </a:t>
            </a:r>
            <a:r>
              <a:rPr lang="fr-FR" sz="1200" i="1" dirty="0" err="1">
                <a:solidFill>
                  <a:schemeClr val="tx2"/>
                </a:solidFill>
              </a:rPr>
              <a:t>Commelina </a:t>
            </a:r>
            <a:r>
              <a:rPr lang="fr-FR" sz="1200" i="1" dirty="0">
                <a:solidFill>
                  <a:schemeClr val="tx2"/>
                </a:solidFill>
              </a:rPr>
              <a:t>forskalaei»).</a:t>
            </a:r>
          </a:p>
          <a:p>
            <a:endParaRPr lang="fr-FR" dirty="0"/>
          </a:p>
        </p:txBody>
      </p:sp>
      <p:sp>
        <p:nvSpPr>
          <p:cNvPr id="4" name="Espace réservé du numéro de diapositive 3"/>
          <p:cNvSpPr>
            <a:spLocks noGrp="1"/>
          </p:cNvSpPr>
          <p:nvPr>
            <p:ph type="sldNum" sz="quarter" idx="5"/>
          </p:nvPr>
        </p:nvSpPr>
        <p:spPr/>
        <p:txBody>
          <a:bodyPr/>
          <a:lstStyle/>
          <a:p>
            <a:fld id="{7291092A-23FB-4724-94EC-28DF911D19CB}" type="slidenum">
              <a:rPr lang="fr-FR" smtClean="0"/>
              <a:t>8</a:t>
            </a:fld>
            <a:endParaRPr lang="fr-FR"/>
          </a:p>
        </p:txBody>
      </p:sp>
    </p:spTree>
    <p:extLst>
      <p:ext uri="{BB962C8B-B14F-4D97-AF65-F5344CB8AC3E}">
        <p14:creationId xmlns:p14="http://schemas.microsoft.com/office/powerpoint/2010/main" val="2288611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indent="0">
              <a:buNone/>
            </a:pPr>
            <a:r>
              <a:rPr lang="fr-FR" sz="1200" dirty="0"/>
              <a:t>En el contexto del norte de Camerún, resumido en las diapositivas 7 y 8, </a:t>
            </a:r>
            <a:r>
              <a:rPr lang="fr-FR" sz="1200" b="1" dirty="0"/>
              <a:t>la reducción del uso de herbicidas solo podrá lograrse de forma gradual, </a:t>
            </a:r>
            <a:r>
              <a:rPr lang="fr-FR" sz="1200" dirty="0"/>
              <a:t>con una lógica de transición y buscando compromisos, en particular entre los retos de la conservación del suelo y los impactos negativos sobre la salud humana y la reducción de la biodiversidad:</a:t>
            </a:r>
          </a:p>
          <a:p>
            <a:pPr marL="171450" lvl="0" indent="-171450">
              <a:spcBef>
                <a:spcPts val="1200"/>
              </a:spcBef>
              <a:buFont typeface="Arial" panose="020B0604020202020204" pitchFamily="34" charset="0"/>
              <a:buChar char="•"/>
            </a:pPr>
            <a:r>
              <a:rPr lang="fr-FR" sz="1200" dirty="0"/>
              <a:t>Notificar los </a:t>
            </a:r>
            <a:r>
              <a:rPr lang="fr-FR" sz="1200" b="1" dirty="0"/>
              <a:t>accidentes y problemas de salud crónicos </a:t>
            </a:r>
            <a:r>
              <a:rPr lang="fr-FR" sz="1200" dirty="0"/>
              <a:t>y documentar mejor los problemas de </a:t>
            </a:r>
            <a:r>
              <a:rPr lang="fr-FR" sz="1200" b="1" dirty="0"/>
              <a:t>contaminación del agua </a:t>
            </a:r>
            <a:r>
              <a:rPr lang="fr-FR" sz="1200" dirty="0"/>
              <a:t>por la difusión de residuos de herbicidas, con el fin de que los agricultores tengan más en cuenta los riesgos relacionados con la </a:t>
            </a:r>
            <a:r>
              <a:rPr lang="fr-FR" sz="1200" b="1" dirty="0"/>
              <a:t>generalización de los herbicidas que, dada su alta toxicidad, ya no están autorizados en la mayoría de los países desarrollados</a:t>
            </a:r>
            <a:r>
              <a:rPr lang="fr-FR" sz="1200" dirty="0"/>
              <a:t>.</a:t>
            </a:r>
          </a:p>
          <a:p>
            <a:pPr marL="171450" lvl="0" indent="-171450">
              <a:spcBef>
                <a:spcPts val="1200"/>
              </a:spcBef>
              <a:buFont typeface="Arial" panose="020B0604020202020204" pitchFamily="34" charset="0"/>
              <a:buChar char="•"/>
            </a:pPr>
            <a:r>
              <a:rPr lang="fr-FR" sz="1200" b="1" dirty="0"/>
              <a:t>Proponer a los agricultores sustancias activas mucho menos tóxicas </a:t>
            </a:r>
            <a:r>
              <a:rPr lang="fr-FR" sz="1200" dirty="0"/>
              <a:t>e incitarles a prestar más atención a las advertencias de peligro que figuran en las etiquetas de los productos comerciales a base de glifosato </a:t>
            </a:r>
            <a:r>
              <a:rPr lang="fr-FR" sz="1200" i="1" dirty="0"/>
              <a:t>(¡cuidado con </a:t>
            </a:r>
            <a:r>
              <a:rPr lang="fr-FR" sz="1200" i="1" dirty="0" err="1"/>
              <a:t>los coformulantes</a:t>
            </a:r>
            <a:r>
              <a:rPr lang="fr-FR" sz="1200" i="1" dirty="0"/>
              <a:t>!)</a:t>
            </a:r>
            <a:r>
              <a:rPr lang="fr-FR" sz="1200" b="1" i="1" dirty="0"/>
              <a:t>.</a:t>
            </a:r>
            <a:endParaRPr lang="fr-FR" sz="1200" i="1" dirty="0"/>
          </a:p>
          <a:p>
            <a:pPr marL="171450" lvl="0" indent="-171450">
              <a:spcBef>
                <a:spcPts val="1200"/>
              </a:spcBef>
              <a:buFont typeface="Arial" panose="020B0604020202020204" pitchFamily="34" charset="0"/>
              <a:buChar char="•"/>
            </a:pPr>
            <a:r>
              <a:rPr lang="fr-FR" sz="1200" b="1" dirty="0">
                <a:solidFill>
                  <a:srgbClr val="FF0000"/>
                </a:solidFill>
              </a:rPr>
              <a:t>Ayudar económicamente a los agricultores a adquirir equipos de cultivo acoplados </a:t>
            </a:r>
            <a:r>
              <a:rPr lang="fr-FR" sz="1200" i="1" dirty="0">
                <a:solidFill>
                  <a:srgbClr val="FF0000"/>
                </a:solidFill>
              </a:rPr>
              <a:t>(esparcidoras y aporcadoras) </a:t>
            </a:r>
            <a:r>
              <a:rPr lang="fr-FR" sz="1200" dirty="0">
                <a:solidFill>
                  <a:srgbClr val="FF0000"/>
                </a:solidFill>
              </a:rPr>
              <a:t>que permitan reducir el uso de herbicidas específicos </a:t>
            </a:r>
            <a:r>
              <a:rPr lang="fr-FR" sz="1200" b="1" i="1" dirty="0">
                <a:solidFill>
                  <a:srgbClr val="FF0000"/>
                </a:solidFill>
              </a:rPr>
              <a:t>(véanse las siguientes diapositivas).</a:t>
            </a:r>
          </a:p>
          <a:p>
            <a:pPr marL="171450" indent="-171450">
              <a:spcBef>
                <a:spcPts val="1200"/>
              </a:spcBef>
              <a:buFont typeface="Arial" panose="020B0604020202020204" pitchFamily="34" charset="0"/>
              <a:buChar char="•"/>
            </a:pPr>
            <a:r>
              <a:rPr lang="fr-FR" sz="1200" dirty="0"/>
              <a:t>Promover sistemas con </a:t>
            </a:r>
            <a:r>
              <a:rPr lang="fr-FR" sz="1200" b="1" dirty="0"/>
              <a:t>plantas de cobertura </a:t>
            </a:r>
            <a:r>
              <a:rPr lang="fr-FR" sz="1200" b="1" i="1" dirty="0">
                <a:solidFill>
                  <a:schemeClr val="tx2">
                    <a:lumMod val="75000"/>
                  </a:schemeClr>
                </a:solidFill>
              </a:rPr>
              <a:t>(por ejemplo, </a:t>
            </a:r>
            <a:r>
              <a:rPr lang="fr-FR" sz="1200" b="1" i="1" dirty="0" err="1">
                <a:solidFill>
                  <a:schemeClr val="tx2">
                    <a:lumMod val="75000"/>
                  </a:schemeClr>
                </a:solidFill>
              </a:rPr>
              <a:t>mucuna </a:t>
            </a:r>
            <a:r>
              <a:rPr lang="fr-FR" sz="1200" b="1" i="1" dirty="0">
                <a:solidFill>
                  <a:schemeClr val="tx2">
                    <a:lumMod val="75000"/>
                  </a:schemeClr>
                </a:solidFill>
              </a:rPr>
              <a:t>o frijol forrajero rastrero) </a:t>
            </a:r>
            <a:r>
              <a:rPr lang="fr-FR" sz="1200" dirty="0"/>
              <a:t>más fáciles de controlar con poco o ningún herbicida, siempre que se favorezca al mismo tiempo </a:t>
            </a:r>
            <a:r>
              <a:rPr lang="fr-FR" sz="1200" b="1" dirty="0"/>
              <a:t>la seguridad de la tenencia de la tierra y la gestión de los terrenos</a:t>
            </a:r>
            <a:r>
              <a:rPr lang="fr-FR" sz="1200" dirty="0"/>
              <a:t>, lo que permite regular los derechos de pastoreo libre para los agricultores y ganaderos.</a:t>
            </a:r>
          </a:p>
          <a:p>
            <a:endParaRPr lang="fr-FR" dirty="0"/>
          </a:p>
        </p:txBody>
      </p:sp>
      <p:sp>
        <p:nvSpPr>
          <p:cNvPr id="4" name="Espace réservé du numéro de diapositive 3"/>
          <p:cNvSpPr>
            <a:spLocks noGrp="1"/>
          </p:cNvSpPr>
          <p:nvPr>
            <p:ph type="sldNum" sz="quarter" idx="5"/>
          </p:nvPr>
        </p:nvSpPr>
        <p:spPr/>
        <p:txBody>
          <a:bodyPr/>
          <a:lstStyle/>
          <a:p>
            <a:fld id="{7291092A-23FB-4724-94EC-28DF911D19CB}" type="slidenum">
              <a:rPr lang="fr-FR" smtClean="0"/>
              <a:t>15</a:t>
            </a:fld>
            <a:endParaRPr lang="fr-FR"/>
          </a:p>
        </p:txBody>
      </p:sp>
    </p:spTree>
    <p:extLst>
      <p:ext uri="{BB962C8B-B14F-4D97-AF65-F5344CB8AC3E}">
        <p14:creationId xmlns:p14="http://schemas.microsoft.com/office/powerpoint/2010/main" val="2143000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291092A-23FB-4724-94EC-28DF911D19CB}" type="slidenum">
              <a:rPr lang="fr-FR" smtClean="0"/>
              <a:t>16</a:t>
            </a:fld>
            <a:endParaRPr lang="fr-FR"/>
          </a:p>
        </p:txBody>
      </p:sp>
    </p:spTree>
    <p:extLst>
      <p:ext uri="{BB962C8B-B14F-4D97-AF65-F5344CB8AC3E}">
        <p14:creationId xmlns:p14="http://schemas.microsoft.com/office/powerpoint/2010/main" val="492269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F19ED00A-8DE1-40B2-88B1-E1978CD053EF}" type="datetime1">
              <a:rPr lang="fr-FR" smtClean="0"/>
              <a:t>06/02/2026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ABFAA6-E7A3-49D0-B000-4F6F964686B8}" type="slidenum">
              <a:rPr lang="fr-FR" smtClean="0"/>
              <a:t>‹N°›</a:t>
            </a:fld>
            <a:endParaRPr lang="fr-FR"/>
          </a:p>
        </p:txBody>
      </p:sp>
    </p:spTree>
    <p:extLst>
      <p:ext uri="{BB962C8B-B14F-4D97-AF65-F5344CB8AC3E}">
        <p14:creationId xmlns:p14="http://schemas.microsoft.com/office/powerpoint/2010/main" val="2572117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1A4B348-8570-4391-B138-1AEA239CE02A}" type="datetime1">
              <a:rPr lang="fr-FR" smtClean="0"/>
              <a:t>06/02/2026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ABFAA6-E7A3-49D0-B000-4F6F964686B8}" type="slidenum">
              <a:rPr lang="fr-FR" smtClean="0"/>
              <a:t>‹N°›</a:t>
            </a:fld>
            <a:endParaRPr lang="fr-FR"/>
          </a:p>
        </p:txBody>
      </p:sp>
    </p:spTree>
    <p:extLst>
      <p:ext uri="{BB962C8B-B14F-4D97-AF65-F5344CB8AC3E}">
        <p14:creationId xmlns:p14="http://schemas.microsoft.com/office/powerpoint/2010/main" val="227797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C3C4A71-3B85-4A2A-8F60-F842F6E114CC}" type="datetime1">
              <a:rPr lang="fr-FR" smtClean="0"/>
              <a:t>06/02/2026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ABFAA6-E7A3-49D0-B000-4F6F964686B8}" type="slidenum">
              <a:rPr lang="fr-FR" smtClean="0"/>
              <a:t>‹N°›</a:t>
            </a:fld>
            <a:endParaRPr lang="fr-FR"/>
          </a:p>
        </p:txBody>
      </p:sp>
    </p:spTree>
    <p:extLst>
      <p:ext uri="{BB962C8B-B14F-4D97-AF65-F5344CB8AC3E}">
        <p14:creationId xmlns:p14="http://schemas.microsoft.com/office/powerpoint/2010/main" val="3622935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F9B4FA2-BEDC-44B2-86E8-6767BCAEA3C1}" type="datetime1">
              <a:rPr lang="fr-FR" smtClean="0"/>
              <a:t>06/02/2026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ABFAA6-E7A3-49D0-B000-4F6F964686B8}" type="slidenum">
              <a:rPr lang="fr-FR" smtClean="0"/>
              <a:t>‹N°›</a:t>
            </a:fld>
            <a:endParaRPr lang="fr-FR"/>
          </a:p>
        </p:txBody>
      </p:sp>
    </p:spTree>
    <p:extLst>
      <p:ext uri="{BB962C8B-B14F-4D97-AF65-F5344CB8AC3E}">
        <p14:creationId xmlns:p14="http://schemas.microsoft.com/office/powerpoint/2010/main" val="4213223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946B361-FD7F-47A6-9925-B9680209C029}" type="datetime1">
              <a:rPr lang="fr-FR" smtClean="0"/>
              <a:t>06/02/2026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ABFAA6-E7A3-49D0-B000-4F6F964686B8}" type="slidenum">
              <a:rPr lang="fr-FR" smtClean="0"/>
              <a:t>‹N°›</a:t>
            </a:fld>
            <a:endParaRPr lang="fr-FR"/>
          </a:p>
        </p:txBody>
      </p:sp>
    </p:spTree>
    <p:extLst>
      <p:ext uri="{BB962C8B-B14F-4D97-AF65-F5344CB8AC3E}">
        <p14:creationId xmlns:p14="http://schemas.microsoft.com/office/powerpoint/2010/main" val="2240305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5300CFD-7500-404C-AD52-E9B42797E5FD}" type="datetime1">
              <a:rPr lang="fr-FR" smtClean="0"/>
              <a:t>06/02/2026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CABFAA6-E7A3-49D0-B000-4F6F964686B8}" type="slidenum">
              <a:rPr lang="fr-FR" smtClean="0"/>
              <a:t>‹N°›</a:t>
            </a:fld>
            <a:endParaRPr lang="fr-FR"/>
          </a:p>
        </p:txBody>
      </p:sp>
    </p:spTree>
    <p:extLst>
      <p:ext uri="{BB962C8B-B14F-4D97-AF65-F5344CB8AC3E}">
        <p14:creationId xmlns:p14="http://schemas.microsoft.com/office/powerpoint/2010/main" val="1432879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AA7057C-17E3-4C1C-A2C4-6A5BFC906A99}" type="datetime1">
              <a:rPr lang="fr-FR" smtClean="0"/>
              <a:t>06/02/2026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CABFAA6-E7A3-49D0-B000-4F6F964686B8}" type="slidenum">
              <a:rPr lang="fr-FR" smtClean="0"/>
              <a:t>‹N°›</a:t>
            </a:fld>
            <a:endParaRPr lang="fr-FR"/>
          </a:p>
        </p:txBody>
      </p:sp>
    </p:spTree>
    <p:extLst>
      <p:ext uri="{BB962C8B-B14F-4D97-AF65-F5344CB8AC3E}">
        <p14:creationId xmlns:p14="http://schemas.microsoft.com/office/powerpoint/2010/main" val="137054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3E54BBF0-0595-4B2E-829E-6F722EB48E83}" type="datetime1">
              <a:rPr lang="fr-FR" smtClean="0"/>
              <a:t>06/02/2026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CABFAA6-E7A3-49D0-B000-4F6F964686B8}" type="slidenum">
              <a:rPr lang="fr-FR" smtClean="0"/>
              <a:t>‹N°›</a:t>
            </a:fld>
            <a:endParaRPr lang="fr-FR"/>
          </a:p>
        </p:txBody>
      </p:sp>
    </p:spTree>
    <p:extLst>
      <p:ext uri="{BB962C8B-B14F-4D97-AF65-F5344CB8AC3E}">
        <p14:creationId xmlns:p14="http://schemas.microsoft.com/office/powerpoint/2010/main" val="2322552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B46DB83-2727-40E3-96A5-7F0EEED6FAC4}" type="datetime1">
              <a:rPr lang="fr-FR" smtClean="0"/>
              <a:t>06/02/2026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CABFAA6-E7A3-49D0-B000-4F6F964686B8}" type="slidenum">
              <a:rPr lang="fr-FR" smtClean="0"/>
              <a:t>‹N°›</a:t>
            </a:fld>
            <a:endParaRPr lang="fr-FR"/>
          </a:p>
        </p:txBody>
      </p:sp>
    </p:spTree>
    <p:extLst>
      <p:ext uri="{BB962C8B-B14F-4D97-AF65-F5344CB8AC3E}">
        <p14:creationId xmlns:p14="http://schemas.microsoft.com/office/powerpoint/2010/main" val="40891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791B9B1-372D-4F06-859F-2CF91CEBABF5}" type="datetime1">
              <a:rPr lang="fr-FR" smtClean="0"/>
              <a:t>06/02/2026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CABFAA6-E7A3-49D0-B000-4F6F964686B8}" type="slidenum">
              <a:rPr lang="fr-FR" smtClean="0"/>
              <a:t>‹N°›</a:t>
            </a:fld>
            <a:endParaRPr lang="fr-FR"/>
          </a:p>
        </p:txBody>
      </p:sp>
    </p:spTree>
    <p:extLst>
      <p:ext uri="{BB962C8B-B14F-4D97-AF65-F5344CB8AC3E}">
        <p14:creationId xmlns:p14="http://schemas.microsoft.com/office/powerpoint/2010/main" val="254322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DDB336E-D414-41FB-971D-65997409DBD9}" type="datetime1">
              <a:rPr lang="fr-FR" smtClean="0"/>
              <a:t>06/02/2026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CABFAA6-E7A3-49D0-B000-4F6F964686B8}" type="slidenum">
              <a:rPr lang="fr-FR" smtClean="0"/>
              <a:t>‹N°›</a:t>
            </a:fld>
            <a:endParaRPr lang="fr-FR"/>
          </a:p>
        </p:txBody>
      </p:sp>
    </p:spTree>
    <p:extLst>
      <p:ext uri="{BB962C8B-B14F-4D97-AF65-F5344CB8AC3E}">
        <p14:creationId xmlns:p14="http://schemas.microsoft.com/office/powerpoint/2010/main" val="3207747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Cambia el estilo del título</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Modifique los estilos del texto de la máscara</a:t>
            </a:r>
          </a:p>
          <a:p>
            <a:pPr lvl="1"/>
            <a:r>
              <a:rPr lang="fr-FR"/>
              <a:t>Segundo nivel</a:t>
            </a:r>
          </a:p>
          <a:p>
            <a:pPr lvl="2"/>
            <a:r>
              <a:rPr lang="fr-FR"/>
              <a:t>Tercer nivel</a:t>
            </a:r>
          </a:p>
          <a:p>
            <a:pPr lvl="3"/>
            <a:r>
              <a:rPr lang="fr-FR"/>
              <a:t>Cuarto nivel</a:t>
            </a:r>
          </a:p>
          <a:p>
            <a:pPr lvl="4"/>
            <a:r>
              <a:rPr lang="fr-FR"/>
              <a:t>Quinto nivel</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67014-A91C-4B96-8FDC-F773942ED4A6}" type="datetime1">
              <a:rPr lang="fr-FR" smtClean="0"/>
              <a:t>06/02/2026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ABFAA6-E7A3-49D0-B000-4F6F964686B8}" type="slidenum">
              <a:rPr lang="fr-FR" smtClean="0"/>
              <a:t>‹N°›</a:t>
            </a:fld>
            <a:endParaRPr lang="fr-FR"/>
          </a:p>
        </p:txBody>
      </p:sp>
    </p:spTree>
    <p:extLst>
      <p:ext uri="{BB962C8B-B14F-4D97-AF65-F5344CB8AC3E}">
        <p14:creationId xmlns:p14="http://schemas.microsoft.com/office/powerpoint/2010/main" val="2181801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63688" y="1052736"/>
            <a:ext cx="6048672" cy="1542033"/>
          </a:xfrm>
          <a:solidFill>
            <a:srgbClr val="92D050"/>
          </a:solidFill>
        </p:spPr>
        <p:txBody>
          <a:bodyPr>
            <a:normAutofit/>
          </a:bodyPr>
          <a:lstStyle/>
          <a:p>
            <a:r>
              <a:rPr lang="fr-FR" sz="3600" b="1" dirty="0"/>
              <a:t>Módulo 4: Reducción del uso de herbicidas </a:t>
            </a:r>
            <a:br>
              <a:rPr lang="fr-FR" sz="3600" b="1" dirty="0"/>
            </a:br>
            <a:endParaRPr lang="fr-FR" sz="2000" b="1" dirty="0"/>
          </a:p>
        </p:txBody>
      </p:sp>
      <p:pic>
        <p:nvPicPr>
          <p:cNvPr id="3" name="Picture 2">
            <a:extLst>
              <a:ext uri="{FF2B5EF4-FFF2-40B4-BE49-F238E27FC236}">
                <a16:creationId xmlns:a16="http://schemas.microsoft.com/office/drawing/2014/main" id="{31C3AE02-2DF8-FDE7-612E-9291421610A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504" y="2971736"/>
            <a:ext cx="2952328" cy="3851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 3" descr="C:\Users\UTILISATEUR\Desktop\Nord Togo glyphosate.jpg">
            <a:extLst>
              <a:ext uri="{FF2B5EF4-FFF2-40B4-BE49-F238E27FC236}">
                <a16:creationId xmlns:a16="http://schemas.microsoft.com/office/drawing/2014/main" id="{B2EC604A-754F-8723-0586-7AF205A657C6}"/>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96137" y="2971736"/>
            <a:ext cx="3328814" cy="3851190"/>
          </a:xfrm>
          <a:prstGeom prst="rect">
            <a:avLst/>
          </a:prstGeom>
          <a:noFill/>
          <a:ln>
            <a:noFill/>
          </a:ln>
        </p:spPr>
      </p:pic>
    </p:spTree>
    <p:extLst>
      <p:ext uri="{BB962C8B-B14F-4D97-AF65-F5344CB8AC3E}">
        <p14:creationId xmlns:p14="http://schemas.microsoft.com/office/powerpoint/2010/main" val="312518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08504" cy="360041"/>
          </a:xfrm>
          <a:solidFill>
            <a:srgbClr val="92D050"/>
          </a:solidFill>
        </p:spPr>
        <p:txBody>
          <a:bodyPr>
            <a:noAutofit/>
          </a:bodyPr>
          <a:lstStyle/>
          <a:p>
            <a:r>
              <a:rPr lang="fr-FR" sz="2000" b="1" dirty="0"/>
              <a:t>Módulo 4: Reducción del uso de herbicidas: estado a menudo lamentable de las herramientas de TA</a:t>
            </a:r>
          </a:p>
        </p:txBody>
      </p:sp>
      <p:sp>
        <p:nvSpPr>
          <p:cNvPr id="4" name="Espace réservé du numéro de diapositive 3"/>
          <p:cNvSpPr>
            <a:spLocks noGrp="1"/>
          </p:cNvSpPr>
          <p:nvPr>
            <p:ph type="sldNum" sz="quarter" idx="12"/>
          </p:nvPr>
        </p:nvSpPr>
        <p:spPr/>
        <p:txBody>
          <a:bodyPr/>
          <a:lstStyle/>
          <a:p>
            <a:fld id="{CCABFAA6-E7A3-49D0-B000-4F6F964686B8}" type="slidenum">
              <a:rPr lang="fr-FR" smtClean="0"/>
              <a:t>10</a:t>
            </a:fld>
            <a:endParaRPr lang="fr-FR"/>
          </a:p>
        </p:txBody>
      </p:sp>
      <p:sp>
        <p:nvSpPr>
          <p:cNvPr id="3" name="ZoneTexte 2"/>
          <p:cNvSpPr txBox="1"/>
          <p:nvPr/>
        </p:nvSpPr>
        <p:spPr>
          <a:xfrm>
            <a:off x="4722529" y="2070001"/>
            <a:ext cx="4169951" cy="2800767"/>
          </a:xfrm>
          <a:prstGeom prst="rect">
            <a:avLst/>
          </a:prstGeom>
          <a:solidFill>
            <a:schemeClr val="bg1">
              <a:lumMod val="85000"/>
            </a:schemeClr>
          </a:solidFill>
          <a:ln>
            <a:solidFill>
              <a:schemeClr val="tx1"/>
            </a:solidFill>
          </a:ln>
        </p:spPr>
        <p:txBody>
          <a:bodyPr wrap="square" rtlCol="0">
            <a:spAutoFit/>
          </a:bodyPr>
          <a:lstStyle/>
          <a:p>
            <a:r>
              <a:rPr lang="fr-FR" b="1" dirty="0"/>
              <a:t>Estas dos fotos proceden de Kita, en Mali </a:t>
            </a:r>
          </a:p>
          <a:p>
            <a:r>
              <a:rPr lang="fr-FR" sz="1600" dirty="0"/>
              <a:t>(herramienta con dientes para </a:t>
            </a:r>
            <a:r>
              <a:rPr lang="fr-FR" sz="1600" dirty="0" err="1"/>
              <a:t>escardar</a:t>
            </a:r>
            <a:r>
              <a:rPr lang="fr-FR" sz="1600" dirty="0"/>
              <a:t> </a:t>
            </a:r>
          </a:p>
          <a:p>
            <a:r>
              <a:rPr lang="fr-FR" sz="1600" dirty="0"/>
              <a:t>y </a:t>
            </a:r>
            <a:r>
              <a:rPr lang="fr-FR" sz="1600" dirty="0" err="1"/>
              <a:t>sembradora</a:t>
            </a:r>
            <a:r>
              <a:rPr lang="fr-FR" sz="1600" dirty="0"/>
              <a:t> de </a:t>
            </a:r>
            <a:r>
              <a:rPr lang="fr-FR" sz="1600" dirty="0" err="1"/>
              <a:t>una</a:t>
            </a:r>
            <a:r>
              <a:rPr lang="fr-FR" sz="1600" dirty="0"/>
              <a:t> </a:t>
            </a:r>
            <a:r>
              <a:rPr lang="fr-FR" sz="1600" dirty="0" err="1"/>
              <a:t>sola</a:t>
            </a:r>
            <a:r>
              <a:rPr lang="fr-FR" sz="1600" dirty="0"/>
              <a:t> </a:t>
            </a:r>
            <a:r>
              <a:rPr lang="fr-FR" sz="1600" dirty="0" err="1"/>
              <a:t>hilera</a:t>
            </a:r>
            <a:r>
              <a:rPr lang="fr-FR" sz="1600" dirty="0"/>
              <a:t>)</a:t>
            </a:r>
          </a:p>
          <a:p>
            <a:endParaRPr lang="fr-FR" b="1" dirty="0"/>
          </a:p>
          <a:p>
            <a:r>
              <a:rPr lang="fr-FR" b="1" dirty="0"/>
              <a:t>¿El estado de las herramientas de TA es comparable </a:t>
            </a:r>
          </a:p>
          <a:p>
            <a:r>
              <a:rPr lang="fr-FR" b="1" dirty="0"/>
              <a:t>en su pueblo o pequeña región?</a:t>
            </a:r>
          </a:p>
          <a:p>
            <a:endParaRPr lang="fr-FR" b="1" dirty="0"/>
          </a:p>
          <a:p>
            <a:r>
              <a:rPr lang="fr-FR" b="1" dirty="0">
                <a:solidFill>
                  <a:srgbClr val="C00000"/>
                </a:solidFill>
              </a:rPr>
              <a:t>Las preguntas sugeridas en la diapositiva</a:t>
            </a:r>
          </a:p>
          <a:p>
            <a:r>
              <a:rPr lang="fr-FR" b="1" dirty="0">
                <a:solidFill>
                  <a:srgbClr val="C00000"/>
                </a:solidFill>
              </a:rPr>
              <a:t>siguiente permitirán animar el debate.</a:t>
            </a:r>
          </a:p>
        </p:txBody>
      </p:sp>
      <p:pic>
        <p:nvPicPr>
          <p:cNvPr id="5" name="Espace réservé du contenu 4">
            <a:extLst>
              <a:ext uri="{FF2B5EF4-FFF2-40B4-BE49-F238E27FC236}">
                <a16:creationId xmlns:a16="http://schemas.microsoft.com/office/drawing/2014/main" id="{4FE00553-84E2-AFD3-FA9F-3481C71EB8D8}"/>
              </a:ext>
            </a:extLst>
          </p:cNvPr>
          <p:cNvPicPr>
            <a:picLocks noGrp="1"/>
          </p:cNvPicPr>
          <p:nvPr>
            <p:ph idx="1"/>
          </p:nvPr>
        </p:nvPicPr>
        <p:blipFill>
          <a:blip r:embed="rId2"/>
          <a:stretch>
            <a:fillRect/>
          </a:stretch>
        </p:blipFill>
        <p:spPr>
          <a:xfrm>
            <a:off x="0" y="3428521"/>
            <a:ext cx="4572638" cy="3429479"/>
          </a:xfrm>
          <a:prstGeom prst="rect">
            <a:avLst/>
          </a:prstGeom>
        </p:spPr>
      </p:pic>
      <p:pic>
        <p:nvPicPr>
          <p:cNvPr id="6" name="Image 5">
            <a:extLst>
              <a:ext uri="{FF2B5EF4-FFF2-40B4-BE49-F238E27FC236}">
                <a16:creationId xmlns:a16="http://schemas.microsoft.com/office/drawing/2014/main" id="{A2F31467-D089-2AE1-7848-43E2DEF8AB02}"/>
              </a:ext>
            </a:extLst>
          </p:cNvPr>
          <p:cNvPicPr/>
          <p:nvPr/>
        </p:nvPicPr>
        <p:blipFill>
          <a:blip r:embed="rId3"/>
          <a:srcRect t="-14842" b="14844"/>
          <a:stretch>
            <a:fillRect/>
          </a:stretch>
        </p:blipFill>
        <p:spPr>
          <a:xfrm>
            <a:off x="0" y="-108000"/>
            <a:ext cx="4499992" cy="3456000"/>
          </a:xfrm>
          <a:prstGeom prst="rect">
            <a:avLst/>
          </a:prstGeom>
        </p:spPr>
      </p:pic>
    </p:spTree>
    <p:extLst>
      <p:ext uri="{BB962C8B-B14F-4D97-AF65-F5344CB8AC3E}">
        <p14:creationId xmlns:p14="http://schemas.microsoft.com/office/powerpoint/2010/main" val="2576676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08504" cy="360041"/>
          </a:xfrm>
          <a:solidFill>
            <a:srgbClr val="92D050"/>
          </a:solidFill>
        </p:spPr>
        <p:txBody>
          <a:bodyPr>
            <a:noAutofit/>
          </a:bodyPr>
          <a:lstStyle/>
          <a:p>
            <a:r>
              <a:rPr lang="fr-FR" sz="2000" b="1" dirty="0"/>
              <a:t>Módulo 4: Reducción de herbicidas – Tema 2 – Estado actual de la AT: Debate</a:t>
            </a:r>
          </a:p>
        </p:txBody>
      </p:sp>
      <p:sp>
        <p:nvSpPr>
          <p:cNvPr id="3" name="Espace réservé du contenu 2"/>
          <p:cNvSpPr>
            <a:spLocks noGrp="1"/>
          </p:cNvSpPr>
          <p:nvPr>
            <p:ph idx="1"/>
          </p:nvPr>
        </p:nvSpPr>
        <p:spPr>
          <a:xfrm>
            <a:off x="21778" y="620688"/>
            <a:ext cx="9014717" cy="6120680"/>
          </a:xfrm>
        </p:spPr>
        <p:txBody>
          <a:bodyPr>
            <a:normAutofit fontScale="92500" lnSpcReduction="20000"/>
          </a:bodyPr>
          <a:lstStyle/>
          <a:p>
            <a:pPr marL="0" indent="0">
              <a:buNone/>
            </a:pPr>
            <a:r>
              <a:rPr lang="fr-FR" sz="2000" b="1" dirty="0"/>
              <a:t>Tras esta breve presentación de la situación general de la TA:</a:t>
            </a:r>
            <a:endParaRPr lang="fr-FR" sz="2000" dirty="0"/>
          </a:p>
          <a:p>
            <a:pPr lvl="0">
              <a:spcBef>
                <a:spcPts val="1200"/>
              </a:spcBef>
            </a:pPr>
            <a:r>
              <a:rPr lang="fr-FR" sz="1800" b="1" dirty="0">
                <a:solidFill>
                  <a:schemeClr val="accent1">
                    <a:lumMod val="50000"/>
                  </a:schemeClr>
                </a:solidFill>
              </a:rPr>
              <a:t>¿Lo mencionado en las diapositivas anteriores refleja su realidad?</a:t>
            </a:r>
          </a:p>
          <a:p>
            <a:pPr lvl="0">
              <a:spcBef>
                <a:spcPts val="1200"/>
              </a:spcBef>
            </a:pPr>
            <a:r>
              <a:rPr lang="fr-FR" sz="1800" b="1" dirty="0">
                <a:solidFill>
                  <a:schemeClr val="accent1">
                    <a:lumMod val="50000"/>
                  </a:schemeClr>
                </a:solidFill>
              </a:rPr>
              <a:t>¿Cuáles son los animales y las herramientas de AT que se utilizan con más frecuencia en su explotación?</a:t>
            </a:r>
          </a:p>
          <a:p>
            <a:pPr lvl="0">
              <a:spcBef>
                <a:spcPts val="1200"/>
              </a:spcBef>
            </a:pPr>
            <a:r>
              <a:rPr lang="fr-FR" sz="1800" b="1" dirty="0">
                <a:solidFill>
                  <a:schemeClr val="accent1">
                    <a:lumMod val="50000"/>
                  </a:schemeClr>
                </a:solidFill>
              </a:rPr>
              <a:t>¿Cuál es la naturaleza y el estado de los equipos de </a:t>
            </a:r>
            <a:r>
              <a:rPr lang="fr-FR" sz="1800" b="1" dirty="0" err="1">
                <a:solidFill>
                  <a:schemeClr val="accent1">
                    <a:lumMod val="50000"/>
                  </a:schemeClr>
                </a:solidFill>
              </a:rPr>
              <a:t>deshierbe</a:t>
            </a:r>
            <a:r>
              <a:rPr lang="fr-FR" sz="1800" b="1" dirty="0">
                <a:solidFill>
                  <a:schemeClr val="accent1">
                    <a:lumMod val="50000"/>
                  </a:schemeClr>
                </a:solidFill>
              </a:rPr>
              <a:t> de los cultivos?</a:t>
            </a:r>
          </a:p>
          <a:p>
            <a:pPr lvl="0">
              <a:spcBef>
                <a:spcPts val="1200"/>
              </a:spcBef>
            </a:pPr>
            <a:r>
              <a:rPr lang="fr-FR" sz="1800" b="1" dirty="0">
                <a:solidFill>
                  <a:schemeClr val="accent1">
                    <a:lumMod val="50000"/>
                  </a:schemeClr>
                </a:solidFill>
              </a:rPr>
              <a:t>¿Cuáles son sus principales dificultades para el mantenimiento de estos equipos de TA y la adquisición de piezas de repuesto?</a:t>
            </a:r>
          </a:p>
          <a:p>
            <a:pPr lvl="0">
              <a:spcBef>
                <a:spcPts val="1200"/>
              </a:spcBef>
            </a:pPr>
            <a:r>
              <a:rPr lang="fr-FR" sz="1800" b="1" dirty="0">
                <a:solidFill>
                  <a:schemeClr val="accent1">
                    <a:lumMod val="50000"/>
                  </a:schemeClr>
                </a:solidFill>
              </a:rPr>
              <a:t>¿Cuáles son las principales dificultades para el mantenimiento de los animales utilizados para la agricultura tradicional?</a:t>
            </a:r>
          </a:p>
          <a:p>
            <a:pPr lvl="0">
              <a:spcBef>
                <a:spcPts val="1200"/>
              </a:spcBef>
            </a:pPr>
            <a:r>
              <a:rPr lang="fr-FR" sz="1800" b="1" dirty="0">
                <a:solidFill>
                  <a:schemeClr val="accent1">
                    <a:lumMod val="50000"/>
                  </a:schemeClr>
                </a:solidFill>
              </a:rPr>
              <a:t>¿</a:t>
            </a:r>
            <a:r>
              <a:rPr lang="fr-FR" sz="1800" b="1" dirty="0" err="1">
                <a:solidFill>
                  <a:schemeClr val="accent1">
                    <a:lumMod val="50000"/>
                  </a:schemeClr>
                </a:solidFill>
              </a:rPr>
              <a:t>Tienen</a:t>
            </a:r>
            <a:r>
              <a:rPr lang="fr-FR" sz="1800" b="1" dirty="0">
                <a:solidFill>
                  <a:schemeClr val="accent1">
                    <a:lumMod val="50000"/>
                  </a:schemeClr>
                </a:solidFill>
              </a:rPr>
              <a:t> las mujeres acceso a los equipos de agricultura de bajo impacto para trabajar sus campos? En caso afirmativo, ¿les permite este acceso realizar sus tareas a tiempo?</a:t>
            </a:r>
          </a:p>
          <a:p>
            <a:pPr lvl="0">
              <a:spcBef>
                <a:spcPts val="1200"/>
              </a:spcBef>
            </a:pPr>
            <a:r>
              <a:rPr lang="fr-FR" sz="1800" b="1" dirty="0">
                <a:solidFill>
                  <a:schemeClr val="accent1">
                    <a:lumMod val="50000"/>
                  </a:schemeClr>
                </a:solidFill>
              </a:rPr>
              <a:t>¿Qué equipos de tracción animal serían los más motivadores para retener a los jóvenes rurales en el campo? </a:t>
            </a:r>
          </a:p>
          <a:p>
            <a:pPr lvl="0">
              <a:spcBef>
                <a:spcPts val="1200"/>
              </a:spcBef>
            </a:pPr>
            <a:r>
              <a:rPr lang="fr-FR" sz="1800" b="1" dirty="0">
                <a:solidFill>
                  <a:schemeClr val="accent1">
                    <a:lumMod val="50000"/>
                  </a:schemeClr>
                </a:solidFill>
              </a:rPr>
              <a:t>¿Cuáles serían, en definitiva, sus deseos en materia de equipos de tracción animal?</a:t>
            </a:r>
          </a:p>
          <a:p>
            <a:pPr marL="714375" indent="-352425">
              <a:spcBef>
                <a:spcPts val="1200"/>
              </a:spcBef>
              <a:buNone/>
            </a:pPr>
            <a:endParaRPr lang="fr-FR" sz="1800" dirty="0">
              <a:solidFill>
                <a:schemeClr val="accent6">
                  <a:lumMod val="50000"/>
                </a:schemeClr>
              </a:solidFill>
            </a:endParaRPr>
          </a:p>
          <a:p>
            <a:pPr marL="180975" indent="0">
              <a:lnSpc>
                <a:spcPct val="110000"/>
              </a:lnSpc>
              <a:spcBef>
                <a:spcPts val="1200"/>
              </a:spcBef>
              <a:buNone/>
            </a:pPr>
            <a:r>
              <a:rPr lang="fr-FR" sz="1800" b="1" dirty="0">
                <a:solidFill>
                  <a:schemeClr val="accent6">
                    <a:lumMod val="50000"/>
                  </a:schemeClr>
                </a:solidFill>
              </a:rPr>
              <a:t>NB: las dos últimas preguntas son importantes. De hecho, se observa que, en muchas zonas rurales, numerosos jóvenes abandonan las actividades agrícolas y prefieren la búsqueda de oro o la migración a las ciudades o incluso al extranjero. Sin embargo, sin un número suficiente de jóvenes rurales motivados, el futuro de la agricultura se ve comprometido.</a:t>
            </a:r>
          </a:p>
          <a:p>
            <a:pPr marL="0" indent="0">
              <a:lnSpc>
                <a:spcPct val="110000"/>
              </a:lnSpc>
              <a:buNone/>
            </a:pPr>
            <a:endParaRPr lang="fr-FR" sz="2000" dirty="0">
              <a:solidFill>
                <a:schemeClr val="accent6">
                  <a:lumMod val="50000"/>
                </a:schemeClr>
              </a:solidFill>
            </a:endParaRPr>
          </a:p>
        </p:txBody>
      </p:sp>
      <p:sp>
        <p:nvSpPr>
          <p:cNvPr id="4" name="Espace réservé du numéro de diapositive 3"/>
          <p:cNvSpPr>
            <a:spLocks noGrp="1"/>
          </p:cNvSpPr>
          <p:nvPr>
            <p:ph type="sldNum" sz="quarter" idx="12"/>
          </p:nvPr>
        </p:nvSpPr>
        <p:spPr/>
        <p:txBody>
          <a:bodyPr/>
          <a:lstStyle/>
          <a:p>
            <a:fld id="{CCABFAA6-E7A3-49D0-B000-4F6F964686B8}" type="slidenum">
              <a:rPr lang="fr-FR" smtClean="0"/>
              <a:t>11</a:t>
            </a:fld>
            <a:endParaRPr lang="fr-FR"/>
          </a:p>
        </p:txBody>
      </p:sp>
    </p:spTree>
    <p:extLst>
      <p:ext uri="{BB962C8B-B14F-4D97-AF65-F5344CB8AC3E}">
        <p14:creationId xmlns:p14="http://schemas.microsoft.com/office/powerpoint/2010/main" val="2394548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08504" cy="360041"/>
          </a:xfrm>
          <a:solidFill>
            <a:srgbClr val="92D050"/>
          </a:solidFill>
        </p:spPr>
        <p:txBody>
          <a:bodyPr>
            <a:noAutofit/>
          </a:bodyPr>
          <a:lstStyle/>
          <a:p>
            <a:r>
              <a:rPr lang="fr-FR" sz="2000" b="1" dirty="0"/>
              <a:t>Módulo 4: Reducción de herbicidas – Tema 3 – Motorización del laboreo </a:t>
            </a:r>
          </a:p>
        </p:txBody>
      </p:sp>
      <p:sp>
        <p:nvSpPr>
          <p:cNvPr id="3" name="Espace réservé du contenu 2"/>
          <p:cNvSpPr>
            <a:spLocks noGrp="1"/>
          </p:cNvSpPr>
          <p:nvPr>
            <p:ph idx="1"/>
          </p:nvPr>
        </p:nvSpPr>
        <p:spPr>
          <a:xfrm>
            <a:off x="35897" y="399367"/>
            <a:ext cx="9085657" cy="6463493"/>
          </a:xfrm>
        </p:spPr>
        <p:txBody>
          <a:bodyPr>
            <a:normAutofit/>
          </a:bodyPr>
          <a:lstStyle/>
          <a:p>
            <a:pPr marL="0" indent="0">
              <a:buNone/>
            </a:pPr>
            <a:r>
              <a:rPr lang="fr-FR" sz="1800" dirty="0"/>
              <a:t>El desarrollo del laboreo motorizado es una </a:t>
            </a:r>
            <a:r>
              <a:rPr lang="fr-FR" sz="1800" dirty="0" err="1"/>
              <a:t>realidad</a:t>
            </a:r>
            <a:r>
              <a:rPr lang="fr-FR" sz="1800" dirty="0"/>
              <a:t> en muchas zonas agrícolas situadas entre los trópicos.</a:t>
            </a:r>
          </a:p>
          <a:p>
            <a:pPr marL="0" indent="0">
              <a:buNone/>
            </a:pPr>
            <a:r>
              <a:rPr lang="fr-FR" sz="1800" dirty="0">
                <a:solidFill>
                  <a:schemeClr val="tx2">
                    <a:lumMod val="75000"/>
                  </a:schemeClr>
                </a:solidFill>
              </a:rPr>
              <a:t>Las fotos que se muestran a continuación se refieren principalmente a las zonas sudanesas de África Occidental. Los tractores fueron introducidos por:</a:t>
            </a:r>
          </a:p>
          <a:p>
            <a:pPr marL="266700" indent="-257175"/>
            <a:r>
              <a:rPr lang="fr-FR" sz="1800" b="1" dirty="0">
                <a:solidFill>
                  <a:schemeClr val="tx2">
                    <a:lumMod val="75000"/>
                  </a:schemeClr>
                </a:solidFill>
              </a:rPr>
              <a:t>Las industrias algodoneras </a:t>
            </a:r>
            <a:r>
              <a:rPr lang="fr-FR" sz="1800" b="1" i="1" dirty="0">
                <a:solidFill>
                  <a:schemeClr val="tx2">
                    <a:lumMod val="75000"/>
                  </a:schemeClr>
                </a:solidFill>
              </a:rPr>
              <a:t>(véase la foto de abajo a la izquierda de un tractor </a:t>
            </a:r>
            <a:r>
              <a:rPr lang="fr-FR" sz="1800" b="1" i="1" dirty="0" err="1">
                <a:solidFill>
                  <a:schemeClr val="tx2">
                    <a:lumMod val="75000"/>
                  </a:schemeClr>
                </a:solidFill>
              </a:rPr>
              <a:t>Bouyer </a:t>
            </a:r>
            <a:r>
              <a:rPr lang="fr-FR" sz="1800" b="1" i="1" dirty="0">
                <a:solidFill>
                  <a:schemeClr val="tx2">
                    <a:lumMod val="75000"/>
                  </a:schemeClr>
                </a:solidFill>
              </a:rPr>
              <a:t>monocilíndrico de 1990).</a:t>
            </a:r>
          </a:p>
          <a:p>
            <a:pPr marL="266700" indent="-257175"/>
            <a:r>
              <a:rPr lang="fr-FR" sz="1800" b="1" dirty="0">
                <a:solidFill>
                  <a:schemeClr val="tx2">
                    <a:lumMod val="75000"/>
                  </a:schemeClr>
                </a:solidFill>
              </a:rPr>
              <a:t>Algunas AFDI </a:t>
            </a:r>
            <a:r>
              <a:rPr lang="fr-FR" sz="1800" b="1" i="1" dirty="0">
                <a:solidFill>
                  <a:schemeClr val="tx2">
                    <a:lumMod val="75000"/>
                  </a:schemeClr>
                </a:solidFill>
              </a:rPr>
              <a:t>(tractores antiguos pero sólidos procedentes de Francia, años 2000).</a:t>
            </a:r>
          </a:p>
          <a:p>
            <a:pPr marL="266700" indent="-257175"/>
            <a:r>
              <a:rPr lang="fr-FR" sz="1800" b="1" dirty="0">
                <a:solidFill>
                  <a:schemeClr val="tx2">
                    <a:lumMod val="75000"/>
                  </a:schemeClr>
                </a:solidFill>
              </a:rPr>
              <a:t>Diversas cooperaciones </a:t>
            </a:r>
            <a:r>
              <a:rPr lang="fr-FR" sz="1800" b="1" i="1" dirty="0">
                <a:solidFill>
                  <a:schemeClr val="tx2">
                    <a:lumMod val="75000"/>
                  </a:schemeClr>
                </a:solidFill>
              </a:rPr>
              <a:t>(entre ellas la DDC suiza en Benín).</a:t>
            </a:r>
          </a:p>
          <a:p>
            <a:pPr marL="266700" indent="-257175"/>
            <a:r>
              <a:rPr lang="fr-FR" sz="1800" b="1" dirty="0">
                <a:solidFill>
                  <a:schemeClr val="tx2">
                    <a:lumMod val="75000"/>
                  </a:schemeClr>
                </a:solidFill>
              </a:rPr>
              <a:t>En los últimos años, varios gobiernos de África Occidental han promovido tractores chinos e indios subvencionados.</a:t>
            </a:r>
          </a:p>
          <a:p>
            <a:pPr marL="0" indent="0">
              <a:buNone/>
            </a:pPr>
            <a:endParaRPr lang="fr-FR" sz="800" dirty="0"/>
          </a:p>
          <a:p>
            <a:pPr marL="0" indent="0">
              <a:buNone/>
            </a:pPr>
            <a:r>
              <a:rPr lang="fr-FR" sz="1800" dirty="0"/>
              <a:t>Estos tractores </a:t>
            </a:r>
            <a:r>
              <a:rPr lang="fr-FR" sz="1800" b="1" dirty="0"/>
              <a:t>casi siempre están equipados con herramientas de disco y, en ocasiones, con remolque. </a:t>
            </a:r>
            <a:r>
              <a:rPr lang="fr-FR" sz="1800" dirty="0"/>
              <a:t>Se gestionan de forma individual </a:t>
            </a:r>
            <a:r>
              <a:rPr lang="fr-FR" sz="1600" i="1" dirty="0"/>
              <a:t>(más de 30 000 en Nigeria) </a:t>
            </a:r>
            <a:r>
              <a:rPr lang="fr-FR" sz="1800" dirty="0"/>
              <a:t>y, en ocasiones, en cooperativas de uso compartido de maquinaria agrícola (CUMA) </a:t>
            </a:r>
            <a:r>
              <a:rPr lang="fr-FR" sz="1600" i="1" dirty="0"/>
              <a:t>(norte de Benín)</a:t>
            </a:r>
            <a:r>
              <a:rPr lang="fr-FR" sz="1600" dirty="0"/>
              <a:t>.</a:t>
            </a:r>
          </a:p>
          <a:p>
            <a:pPr marL="0" indent="0">
              <a:buNone/>
            </a:pPr>
            <a:r>
              <a:rPr lang="fr-FR" sz="2000" b="1" dirty="0">
                <a:solidFill>
                  <a:srgbClr val="C00000"/>
                </a:solidFill>
              </a:rPr>
              <a:t>Los resultados del uso de los tractores parecen contrastados en los planos </a:t>
            </a:r>
            <a:r>
              <a:rPr lang="fr-FR" sz="2000" b="1" dirty="0" err="1">
                <a:solidFill>
                  <a:srgbClr val="C00000"/>
                </a:solidFill>
              </a:rPr>
              <a:t>agroecológico</a:t>
            </a:r>
            <a:r>
              <a:rPr lang="fr-FR" sz="2000" b="1" dirty="0">
                <a:solidFill>
                  <a:srgbClr val="C00000"/>
                </a:solidFill>
              </a:rPr>
              <a:t>, social y económico.  =&gt; </a:t>
            </a:r>
            <a:r>
              <a:rPr lang="fr-FR" sz="2000" b="1" u="sng" dirty="0">
                <a:solidFill>
                  <a:srgbClr val="C00000"/>
                </a:solidFill>
              </a:rPr>
              <a:t>¿</a:t>
            </a:r>
            <a:r>
              <a:rPr lang="fr-FR" sz="2000" b="1" u="sng" dirty="0" err="1">
                <a:solidFill>
                  <a:srgbClr val="C00000"/>
                </a:solidFill>
              </a:rPr>
              <a:t>Qué</a:t>
            </a:r>
            <a:r>
              <a:rPr lang="fr-FR" sz="2000" b="1" u="sng" dirty="0">
                <a:solidFill>
                  <a:srgbClr val="C00000"/>
                </a:solidFill>
              </a:rPr>
              <a:t> opinais al respecto?</a:t>
            </a:r>
          </a:p>
          <a:p>
            <a:pPr marL="0" indent="0">
              <a:buNone/>
            </a:pPr>
            <a:endParaRPr lang="fr-FR" sz="2000" b="1" dirty="0">
              <a:solidFill>
                <a:srgbClr val="C00000"/>
              </a:solidFill>
            </a:endParaRPr>
          </a:p>
        </p:txBody>
      </p:sp>
      <p:sp>
        <p:nvSpPr>
          <p:cNvPr id="4" name="Espace réservé du numéro de diapositive 3"/>
          <p:cNvSpPr>
            <a:spLocks noGrp="1"/>
          </p:cNvSpPr>
          <p:nvPr>
            <p:ph type="sldNum" sz="quarter" idx="12"/>
          </p:nvPr>
        </p:nvSpPr>
        <p:spPr/>
        <p:txBody>
          <a:bodyPr/>
          <a:lstStyle/>
          <a:p>
            <a:fld id="{CCABFAA6-E7A3-49D0-B000-4F6F964686B8}" type="slidenum">
              <a:rPr lang="fr-FR" smtClean="0"/>
              <a:t>12</a:t>
            </a:fld>
            <a:endParaRPr lang="fr-FR"/>
          </a:p>
        </p:txBody>
      </p:sp>
      <p:pic>
        <p:nvPicPr>
          <p:cNvPr id="5" name="Picture 2">
            <a:extLst>
              <a:ext uri="{FF2B5EF4-FFF2-40B4-BE49-F238E27FC236}">
                <a16:creationId xmlns:a16="http://schemas.microsoft.com/office/drawing/2014/main" id="{6E6CEF4D-32A8-5C1A-2DFC-E20D623B278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18895" y="5157192"/>
            <a:ext cx="3030537" cy="1854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a:extLst>
              <a:ext uri="{FF2B5EF4-FFF2-40B4-BE49-F238E27FC236}">
                <a16:creationId xmlns:a16="http://schemas.microsoft.com/office/drawing/2014/main" id="{1C163880-80B3-DE1A-CA51-98E9CC192F1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21298" y="5157986"/>
            <a:ext cx="2878137" cy="1854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C:\Users\UTILISATEUR\Desktop\Mali-Pays Bobo-Tracteur Bouyer-1990 017-réduite.jpg">
            <a:extLst>
              <a:ext uri="{FF2B5EF4-FFF2-40B4-BE49-F238E27FC236}">
                <a16:creationId xmlns:a16="http://schemas.microsoft.com/office/drawing/2014/main" id="{421898EF-4319-F5C7-D77B-1A4EB5FB5D4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801" y="5170746"/>
            <a:ext cx="3001490" cy="1854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043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08504" cy="360041"/>
          </a:xfrm>
          <a:solidFill>
            <a:srgbClr val="92D050"/>
          </a:solidFill>
        </p:spPr>
        <p:txBody>
          <a:bodyPr>
            <a:noAutofit/>
          </a:bodyPr>
          <a:lstStyle/>
          <a:p>
            <a:r>
              <a:rPr lang="fr-FR" sz="1800" b="1" dirty="0"/>
              <a:t>Módulo 4: Reducción del uso de herbicidas: opinión de los autores sobre los tractores en AO</a:t>
            </a:r>
          </a:p>
        </p:txBody>
      </p:sp>
      <p:sp>
        <p:nvSpPr>
          <p:cNvPr id="3" name="Espace réservé du contenu 2"/>
          <p:cNvSpPr>
            <a:spLocks noGrp="1"/>
          </p:cNvSpPr>
          <p:nvPr>
            <p:ph idx="1"/>
          </p:nvPr>
        </p:nvSpPr>
        <p:spPr>
          <a:xfrm>
            <a:off x="0" y="476672"/>
            <a:ext cx="9144000" cy="6381328"/>
          </a:xfrm>
        </p:spPr>
        <p:txBody>
          <a:bodyPr>
            <a:normAutofit fontScale="92500" lnSpcReduction="10000"/>
          </a:bodyPr>
          <a:lstStyle/>
          <a:p>
            <a:pPr marL="0" indent="0" algn="ctr">
              <a:buNone/>
            </a:pPr>
            <a:r>
              <a:rPr lang="fr-FR" sz="2000" b="1" dirty="0"/>
              <a:t>Punto de vista de los autores</a:t>
            </a:r>
          </a:p>
          <a:p>
            <a:pPr marL="0" indent="0">
              <a:buNone/>
            </a:pPr>
            <a:r>
              <a:rPr lang="fr-FR" sz="2000" dirty="0"/>
              <a:t>A menudo manejados por </a:t>
            </a:r>
            <a:r>
              <a:rPr lang="fr-FR" sz="2000" b="1" dirty="0"/>
              <a:t>conductores con poca formación</a:t>
            </a:r>
            <a:r>
              <a:rPr lang="fr-FR" sz="2000" dirty="0"/>
              <a:t>, </a:t>
            </a:r>
            <a:r>
              <a:rPr lang="fr-FR" sz="2000" b="1" dirty="0"/>
              <a:t>el uso de tractores con herramientas de discos </a:t>
            </a:r>
            <a:r>
              <a:rPr lang="fr-FR" sz="2000" dirty="0"/>
              <a:t>puede provocar los siguientes problemas ecológicos: </a:t>
            </a:r>
          </a:p>
          <a:p>
            <a:pPr marL="180975" lvl="0" indent="-161925">
              <a:lnSpc>
                <a:spcPct val="110000"/>
              </a:lnSpc>
              <a:spcBef>
                <a:spcPts val="600"/>
              </a:spcBef>
            </a:pPr>
            <a:r>
              <a:rPr lang="fr-FR" sz="1800" dirty="0">
                <a:solidFill>
                  <a:schemeClr val="tx2">
                    <a:lumMod val="50000"/>
                  </a:schemeClr>
                </a:solidFill>
              </a:rPr>
              <a:t>Riesgo de aumento de </a:t>
            </a:r>
            <a:r>
              <a:rPr lang="fr-FR" sz="1800" b="1" dirty="0">
                <a:solidFill>
                  <a:schemeClr val="tx2">
                    <a:lumMod val="50000"/>
                  </a:schemeClr>
                </a:solidFill>
              </a:rPr>
              <a:t>la erosión </a:t>
            </a:r>
            <a:r>
              <a:rPr lang="fr-FR" sz="1800" dirty="0">
                <a:solidFill>
                  <a:schemeClr val="tx2">
                    <a:lumMod val="50000"/>
                  </a:schemeClr>
                </a:solidFill>
              </a:rPr>
              <a:t>debido al efecto «pulverización» y desmenuzamiento del suelo provocado por los discos, riesgo que se ve agravado por la tala de árboles y </a:t>
            </a:r>
            <a:r>
              <a:rPr lang="fr-FR" sz="1800" b="1" dirty="0">
                <a:solidFill>
                  <a:schemeClr val="tx2">
                    <a:lumMod val="50000"/>
                  </a:schemeClr>
                </a:solidFill>
              </a:rPr>
              <a:t>el desbroce </a:t>
            </a:r>
            <a:r>
              <a:rPr lang="fr-FR" sz="1800" dirty="0">
                <a:solidFill>
                  <a:schemeClr val="tx2">
                    <a:lumMod val="50000"/>
                  </a:schemeClr>
                </a:solidFill>
              </a:rPr>
              <a:t>de las parcelas realizados previamente para facilitar el paso del tractor. </a:t>
            </a:r>
          </a:p>
          <a:p>
            <a:pPr marL="180975" lvl="0" indent="-161925">
              <a:lnSpc>
                <a:spcPct val="110000"/>
              </a:lnSpc>
              <a:spcBef>
                <a:spcPts val="600"/>
              </a:spcBef>
            </a:pPr>
            <a:r>
              <a:rPr lang="fr-FR" sz="1800" dirty="0">
                <a:solidFill>
                  <a:schemeClr val="tx2">
                    <a:lumMod val="50000"/>
                  </a:schemeClr>
                </a:solidFill>
              </a:rPr>
              <a:t>En las parcelas de cultivos anuales de las zonas sudano-sahelianas de África, impacto negativo de la motorización en la </a:t>
            </a:r>
            <a:r>
              <a:rPr lang="fr-FR" sz="1800" b="1" dirty="0">
                <a:solidFill>
                  <a:schemeClr val="tx2">
                    <a:lumMod val="50000"/>
                  </a:schemeClr>
                </a:solidFill>
              </a:rPr>
              <a:t>renovación de los árboles útiles </a:t>
            </a:r>
            <a:r>
              <a:rPr lang="fr-FR" sz="1800" i="1" dirty="0">
                <a:solidFill>
                  <a:schemeClr val="tx2">
                    <a:lumMod val="50000"/>
                  </a:schemeClr>
                </a:solidFill>
              </a:rPr>
              <a:t>(un conductor con prisa no verá los árboles muy jóvenes, por ejemplo, los karités y los nérés, cuya falta de regeneración es actualmente un verdadero problema, y los destruirá irremediablemente).</a:t>
            </a:r>
            <a:r>
              <a:rPr lang="fr-FR" sz="1800" dirty="0">
                <a:solidFill>
                  <a:schemeClr val="tx2">
                    <a:lumMod val="50000"/>
                  </a:schemeClr>
                </a:solidFill>
              </a:rPr>
              <a:t> </a:t>
            </a:r>
          </a:p>
          <a:p>
            <a:pPr marL="180975" lvl="0" indent="-161925">
              <a:lnSpc>
                <a:spcPct val="110000"/>
              </a:lnSpc>
              <a:spcBef>
                <a:spcPts val="600"/>
              </a:spcBef>
            </a:pPr>
            <a:r>
              <a:rPr lang="fr-FR" sz="1800" b="1" dirty="0">
                <a:solidFill>
                  <a:schemeClr val="tx2">
                    <a:lumMod val="50000"/>
                  </a:schemeClr>
                </a:solidFill>
              </a:rPr>
              <a:t>Destrucción por los discos de las raíces de los árboles y arbustos</a:t>
            </a:r>
            <a:r>
              <a:rPr lang="fr-FR" sz="1800" dirty="0">
                <a:solidFill>
                  <a:schemeClr val="tx2">
                    <a:lumMod val="50000"/>
                  </a:schemeClr>
                </a:solidFill>
              </a:rPr>
              <a:t>, que facilitan la recuperación de la fertilidad del suelo cuando las parcelas cultivadas vuelven a barbecho.</a:t>
            </a:r>
          </a:p>
          <a:p>
            <a:pPr marL="180975" lvl="0" indent="-161925">
              <a:lnSpc>
                <a:spcPct val="110000"/>
              </a:lnSpc>
              <a:spcBef>
                <a:spcPts val="600"/>
              </a:spcBef>
            </a:pPr>
            <a:r>
              <a:rPr lang="fr-FR" sz="1800" b="1" dirty="0">
                <a:solidFill>
                  <a:srgbClr val="C00000"/>
                </a:solidFill>
              </a:rPr>
              <a:t>Dada la ausencia de herramientas de siembra y escardado </a:t>
            </a:r>
            <a:r>
              <a:rPr lang="fr-FR" sz="1800" b="1" u="sng" dirty="0" err="1">
                <a:solidFill>
                  <a:srgbClr val="C00000"/>
                </a:solidFill>
              </a:rPr>
              <a:t>multirrango </a:t>
            </a:r>
            <a:r>
              <a:rPr lang="fr-FR" sz="1800" dirty="0">
                <a:solidFill>
                  <a:srgbClr val="C00000"/>
                </a:solidFill>
              </a:rPr>
              <a:t>que puedan utilizarse en la agricultura de tala y quema o con tractores </a:t>
            </a:r>
            <a:r>
              <a:rPr lang="fr-FR" sz="1700" dirty="0">
                <a:solidFill>
                  <a:srgbClr val="C00000"/>
                </a:solidFill>
              </a:rPr>
              <a:t>(véase la diapositiva siguiente)</a:t>
            </a:r>
            <a:r>
              <a:rPr lang="fr-FR" sz="1800" dirty="0">
                <a:solidFill>
                  <a:srgbClr val="C00000"/>
                </a:solidFill>
              </a:rPr>
              <a:t>, los agricultores «motorizados» que cultivan grandes superficies </a:t>
            </a:r>
            <a:r>
              <a:rPr lang="fr-FR" sz="1800" dirty="0" err="1">
                <a:solidFill>
                  <a:srgbClr val="C00000"/>
                </a:solidFill>
              </a:rPr>
              <a:t>suelen</a:t>
            </a:r>
            <a:r>
              <a:rPr lang="fr-FR" sz="1800" dirty="0">
                <a:solidFill>
                  <a:srgbClr val="C00000"/>
                </a:solidFill>
              </a:rPr>
              <a:t> recurrir a </a:t>
            </a:r>
            <a:r>
              <a:rPr lang="fr-FR" sz="1800" b="1" dirty="0">
                <a:solidFill>
                  <a:srgbClr val="C00000"/>
                </a:solidFill>
              </a:rPr>
              <a:t>los herbicidas.</a:t>
            </a:r>
          </a:p>
          <a:p>
            <a:pPr marL="0" indent="0">
              <a:buNone/>
            </a:pPr>
            <a:endParaRPr lang="fr-FR" sz="1200" dirty="0"/>
          </a:p>
          <a:p>
            <a:pPr marL="0" indent="0">
              <a:buNone/>
            </a:pPr>
            <a:r>
              <a:rPr lang="fr-FR" sz="2000" dirty="0"/>
              <a:t>Este uso de tractores también tiene </a:t>
            </a:r>
            <a:r>
              <a:rPr lang="fr-FR" sz="2000" b="1" dirty="0"/>
              <a:t>repercusiones sociales </a:t>
            </a:r>
            <a:r>
              <a:rPr lang="fr-FR" sz="2000" dirty="0"/>
              <a:t>preocupantes, como: </a:t>
            </a:r>
          </a:p>
          <a:p>
            <a:pPr marL="85725" indent="0">
              <a:lnSpc>
                <a:spcPct val="110000"/>
              </a:lnSpc>
              <a:spcBef>
                <a:spcPts val="600"/>
              </a:spcBef>
              <a:buNone/>
            </a:pPr>
            <a:r>
              <a:rPr lang="fr-FR" sz="1800" dirty="0">
                <a:solidFill>
                  <a:schemeClr val="tx2">
                    <a:lumMod val="75000"/>
                  </a:schemeClr>
                </a:solidFill>
              </a:rPr>
              <a:t>1) </a:t>
            </a:r>
            <a:r>
              <a:rPr lang="fr-FR" sz="1800" dirty="0">
                <a:solidFill>
                  <a:schemeClr val="tx2">
                    <a:lumMod val="50000"/>
                  </a:schemeClr>
                </a:solidFill>
              </a:rPr>
              <a:t>La ampliación de las superficies cultivadas por quienes poseen tractores, con el consiguiente </a:t>
            </a:r>
            <a:r>
              <a:rPr lang="fr-FR" sz="1800" b="1" dirty="0">
                <a:solidFill>
                  <a:schemeClr val="tx2">
                    <a:lumMod val="50000"/>
                  </a:schemeClr>
                </a:solidFill>
              </a:rPr>
              <a:t>recurso al trabajo asalariado </a:t>
            </a:r>
            <a:r>
              <a:rPr lang="fr-FR" sz="1800" dirty="0">
                <a:solidFill>
                  <a:schemeClr val="tx2">
                    <a:lumMod val="50000"/>
                  </a:schemeClr>
                </a:solidFill>
              </a:rPr>
              <a:t>para las demás tareas </a:t>
            </a:r>
            <a:r>
              <a:rPr lang="fr-FR" sz="1800" i="1" dirty="0">
                <a:solidFill>
                  <a:schemeClr val="tx2">
                    <a:lumMod val="50000"/>
                  </a:schemeClr>
                </a:solidFill>
              </a:rPr>
              <a:t>(=&gt; </a:t>
            </a:r>
            <a:r>
              <a:rPr lang="fr-FR" sz="1800" b="1" i="1" dirty="0" err="1">
                <a:solidFill>
                  <a:schemeClr val="tx2">
                    <a:lumMod val="50000"/>
                  </a:schemeClr>
                </a:solidFill>
              </a:rPr>
              <a:t>patronalización </a:t>
            </a:r>
            <a:r>
              <a:rPr lang="fr-FR" sz="1800" i="1" dirty="0">
                <a:solidFill>
                  <a:schemeClr val="tx2">
                    <a:lumMod val="50000"/>
                  </a:schemeClr>
                </a:solidFill>
              </a:rPr>
              <a:t>de la agricultura).</a:t>
            </a:r>
          </a:p>
          <a:p>
            <a:pPr marL="85725" indent="0">
              <a:lnSpc>
                <a:spcPct val="110000"/>
              </a:lnSpc>
              <a:spcBef>
                <a:spcPts val="600"/>
              </a:spcBef>
              <a:buNone/>
            </a:pPr>
            <a:r>
              <a:rPr lang="fr-FR" sz="1800" dirty="0">
                <a:solidFill>
                  <a:schemeClr val="tx2">
                    <a:lumMod val="50000"/>
                  </a:schemeClr>
                </a:solidFill>
              </a:rPr>
              <a:t>2) La </a:t>
            </a:r>
            <a:r>
              <a:rPr lang="fr-FR" sz="1800" b="1" dirty="0">
                <a:solidFill>
                  <a:schemeClr val="tx2">
                    <a:lumMod val="50000"/>
                  </a:schemeClr>
                </a:solidFill>
              </a:rPr>
              <a:t>disminución de los ingresos de las mujeres </a:t>
            </a:r>
            <a:r>
              <a:rPr lang="fr-FR" sz="1800" dirty="0">
                <a:solidFill>
                  <a:schemeClr val="tx2">
                    <a:lumMod val="50000"/>
                  </a:schemeClr>
                </a:solidFill>
              </a:rPr>
              <a:t>si se destruyen árboles como los </a:t>
            </a:r>
            <a:r>
              <a:rPr lang="fr-FR" sz="1800" b="1" dirty="0">
                <a:solidFill>
                  <a:schemeClr val="tx2">
                    <a:lumMod val="50000"/>
                  </a:schemeClr>
                </a:solidFill>
              </a:rPr>
              <a:t>karités </a:t>
            </a:r>
            <a:r>
              <a:rPr lang="fr-FR" sz="1800" dirty="0">
                <a:solidFill>
                  <a:schemeClr val="tx2">
                    <a:lumMod val="50000"/>
                  </a:schemeClr>
                </a:solidFill>
              </a:rPr>
              <a:t>y los nérés.</a:t>
            </a:r>
          </a:p>
          <a:p>
            <a:pPr marL="85725" indent="0">
              <a:lnSpc>
                <a:spcPct val="110000"/>
              </a:lnSpc>
              <a:spcBef>
                <a:spcPts val="600"/>
              </a:spcBef>
              <a:buNone/>
            </a:pPr>
            <a:r>
              <a:rPr lang="fr-FR" sz="1800" dirty="0">
                <a:solidFill>
                  <a:schemeClr val="tx2">
                    <a:lumMod val="50000"/>
                  </a:schemeClr>
                </a:solidFill>
              </a:rPr>
              <a:t>3) La deforestación conlleva un </a:t>
            </a:r>
            <a:r>
              <a:rPr lang="fr-FR" sz="1800" b="1" dirty="0">
                <a:solidFill>
                  <a:schemeClr val="tx2">
                    <a:lumMod val="50000"/>
                  </a:schemeClr>
                </a:solidFill>
              </a:rPr>
              <a:t>aumento del tiempo dedicado a la búsqueda de leña</a:t>
            </a:r>
            <a:r>
              <a:rPr lang="fr-FR" sz="1800" dirty="0">
                <a:solidFill>
                  <a:schemeClr val="tx2">
                    <a:lumMod val="50000"/>
                  </a:schemeClr>
                </a:solidFill>
              </a:rPr>
              <a:t>.</a:t>
            </a:r>
          </a:p>
        </p:txBody>
      </p:sp>
      <p:sp>
        <p:nvSpPr>
          <p:cNvPr id="4" name="Espace réservé du numéro de diapositive 3"/>
          <p:cNvSpPr>
            <a:spLocks noGrp="1"/>
          </p:cNvSpPr>
          <p:nvPr>
            <p:ph type="sldNum" sz="quarter" idx="12"/>
          </p:nvPr>
        </p:nvSpPr>
        <p:spPr>
          <a:xfrm>
            <a:off x="8604448" y="6356350"/>
            <a:ext cx="360040" cy="365125"/>
          </a:xfrm>
        </p:spPr>
        <p:txBody>
          <a:bodyPr/>
          <a:lstStyle/>
          <a:p>
            <a:fld id="{CCABFAA6-E7A3-49D0-B000-4F6F964686B8}" type="slidenum">
              <a:rPr lang="fr-FR" smtClean="0"/>
              <a:t>13</a:t>
            </a:fld>
            <a:endParaRPr lang="fr-FR" dirty="0"/>
          </a:p>
        </p:txBody>
      </p:sp>
    </p:spTree>
    <p:extLst>
      <p:ext uri="{BB962C8B-B14F-4D97-AF65-F5344CB8AC3E}">
        <p14:creationId xmlns:p14="http://schemas.microsoft.com/office/powerpoint/2010/main" val="2861043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492896"/>
            <a:ext cx="9108504" cy="1431032"/>
          </a:xfrm>
          <a:solidFill>
            <a:srgbClr val="92D050"/>
          </a:solidFill>
          <a:ln>
            <a:solidFill>
              <a:schemeClr val="tx1"/>
            </a:solidFill>
          </a:ln>
        </p:spPr>
        <p:txBody>
          <a:bodyPr>
            <a:noAutofit/>
          </a:bodyPr>
          <a:lstStyle/>
          <a:p>
            <a:r>
              <a:rPr lang="fr-FR" sz="2400" b="1" dirty="0">
                <a:solidFill>
                  <a:schemeClr val="tx2">
                    <a:lumMod val="75000"/>
                  </a:schemeClr>
                </a:solidFill>
              </a:rPr>
              <a:t>Tema 4: Identificar y promover alternativas a los herbicidas peligrosos y opciones de mecanización que permitan una reducción significativa del uso de herbicidas - B</a:t>
            </a:r>
            <a:endParaRPr lang="fr-FR" sz="2400" dirty="0"/>
          </a:p>
        </p:txBody>
      </p:sp>
      <p:sp>
        <p:nvSpPr>
          <p:cNvPr id="3" name="Espace réservé du numéro de diapositive 2"/>
          <p:cNvSpPr>
            <a:spLocks noGrp="1"/>
          </p:cNvSpPr>
          <p:nvPr>
            <p:ph type="sldNum" sz="quarter" idx="12"/>
          </p:nvPr>
        </p:nvSpPr>
        <p:spPr/>
        <p:txBody>
          <a:bodyPr/>
          <a:lstStyle/>
          <a:p>
            <a:fld id="{CCABFAA6-E7A3-49D0-B000-4F6F964686B8}" type="slidenum">
              <a:rPr lang="fr-FR" smtClean="0"/>
              <a:t>14</a:t>
            </a:fld>
            <a:endParaRPr lang="fr-FR"/>
          </a:p>
        </p:txBody>
      </p:sp>
    </p:spTree>
    <p:extLst>
      <p:ext uri="{BB962C8B-B14F-4D97-AF65-F5344CB8AC3E}">
        <p14:creationId xmlns:p14="http://schemas.microsoft.com/office/powerpoint/2010/main" val="3547272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08504" cy="683890"/>
          </a:xfrm>
          <a:solidFill>
            <a:srgbClr val="92D050"/>
          </a:solidFill>
        </p:spPr>
        <p:txBody>
          <a:bodyPr>
            <a:noAutofit/>
          </a:bodyPr>
          <a:lstStyle/>
          <a:p>
            <a:r>
              <a:rPr lang="fr-FR" sz="2000" b="1" dirty="0"/>
              <a:t>Módulo 4 – Tema 4 – Alternativas</a:t>
            </a:r>
            <a:br>
              <a:rPr lang="fr-FR" sz="2000" b="1" dirty="0"/>
            </a:br>
            <a:r>
              <a:rPr lang="fr-FR" sz="2000" b="1" dirty="0"/>
              <a:t>¿Qué se puede hacer para reducir el uso de herbicidas en el norte de Camerún?</a:t>
            </a:r>
          </a:p>
        </p:txBody>
      </p:sp>
      <p:sp>
        <p:nvSpPr>
          <p:cNvPr id="3" name="Espace réservé du contenu 2"/>
          <p:cNvSpPr>
            <a:spLocks noGrp="1"/>
          </p:cNvSpPr>
          <p:nvPr>
            <p:ph idx="1"/>
          </p:nvPr>
        </p:nvSpPr>
        <p:spPr>
          <a:xfrm>
            <a:off x="107504" y="836712"/>
            <a:ext cx="8928992" cy="5904656"/>
          </a:xfrm>
        </p:spPr>
        <p:txBody>
          <a:bodyPr>
            <a:normAutofit lnSpcReduction="10000"/>
          </a:bodyPr>
          <a:lstStyle/>
          <a:p>
            <a:pPr marL="0" indent="0">
              <a:buNone/>
            </a:pPr>
            <a:r>
              <a:rPr lang="fr-FR" sz="1800" b="1" dirty="0"/>
              <a:t>La reducción del uso de herbicidas solo podrá lograrse de forma gradual, </a:t>
            </a:r>
            <a:r>
              <a:rPr lang="fr-FR" sz="1800" dirty="0"/>
              <a:t>siguiendo una lógica de transición:</a:t>
            </a:r>
            <a:r>
              <a:rPr lang="fr-FR" sz="1800" dirty="0">
                <a:sym typeface="Wingdings" panose="05000000000000000000" pitchFamily="2" charset="2"/>
              </a:rPr>
              <a:t>  </a:t>
            </a:r>
            <a:r>
              <a:rPr lang="fr-FR" sz="1800" b="1" dirty="0">
                <a:solidFill>
                  <a:srgbClr val="C00000"/>
                </a:solidFill>
                <a:sym typeface="Wingdings" panose="05000000000000000000" pitchFamily="2" charset="2"/>
              </a:rPr>
              <a:t>Búsqueda de </a:t>
            </a:r>
            <a:r>
              <a:rPr lang="fr-FR" sz="1800" b="1" dirty="0">
                <a:solidFill>
                  <a:srgbClr val="C00000"/>
                </a:solidFill>
              </a:rPr>
              <a:t>compromisos</a:t>
            </a:r>
            <a:r>
              <a:rPr lang="fr-FR" sz="1800" dirty="0"/>
              <a:t>, en particular entre los retos de la conservación del suelo y los impactos negativos sobre la salud humana y la reducción de la biodiversidad:</a:t>
            </a:r>
          </a:p>
          <a:p>
            <a:pPr lvl="0">
              <a:spcBef>
                <a:spcPts val="1200"/>
              </a:spcBef>
            </a:pPr>
            <a:r>
              <a:rPr lang="fr-FR" sz="1800" dirty="0"/>
              <a:t>Mejorar la señalización y la documentación de los </a:t>
            </a:r>
            <a:r>
              <a:rPr lang="fr-FR" sz="1800" b="1" dirty="0">
                <a:solidFill>
                  <a:srgbClr val="C00000"/>
                </a:solidFill>
              </a:rPr>
              <a:t>riesgos relacionados con la generalización de los herbicidas:</a:t>
            </a:r>
            <a:endParaRPr lang="fr-FR" sz="1800" dirty="0"/>
          </a:p>
          <a:p>
            <a:pPr lvl="1">
              <a:spcBef>
                <a:spcPts val="1200"/>
              </a:spcBef>
            </a:pPr>
            <a:r>
              <a:rPr lang="fr-FR" sz="1600" b="1" dirty="0"/>
              <a:t>accidentes y problemas de salud crónicos</a:t>
            </a:r>
            <a:endParaRPr lang="fr-FR" sz="1600" dirty="0"/>
          </a:p>
          <a:p>
            <a:pPr lvl="1">
              <a:spcBef>
                <a:spcPts val="1200"/>
              </a:spcBef>
            </a:pPr>
            <a:r>
              <a:rPr lang="fr-FR" sz="1600" b="1" dirty="0"/>
              <a:t>contaminación del agua </a:t>
            </a:r>
            <a:r>
              <a:rPr lang="fr-FR" sz="1600" dirty="0"/>
              <a:t>por residuos de herbicidas </a:t>
            </a:r>
          </a:p>
          <a:p>
            <a:pPr lvl="1">
              <a:spcBef>
                <a:spcPts val="1200"/>
              </a:spcBef>
            </a:pPr>
            <a:r>
              <a:rPr lang="fr-FR" sz="1600" dirty="0"/>
              <a:t>Impacto en la flora y la biodiversidad en general (resistencias, regeneración arbórea, etc.)</a:t>
            </a:r>
          </a:p>
          <a:p>
            <a:pPr lvl="0">
              <a:spcBef>
                <a:spcPts val="1200"/>
              </a:spcBef>
            </a:pPr>
            <a:r>
              <a:rPr lang="fr-FR" sz="1800" b="1" dirty="0"/>
              <a:t>Proponer a los agricultores sustancias activas mucho menos tóxicas </a:t>
            </a:r>
            <a:r>
              <a:rPr lang="fr-FR" sz="1800" dirty="0"/>
              <a:t>e incitarles a prestar más atención a las advertencias de peligro que figuran en las etiquetas de los productos comerciales a base de glifosato </a:t>
            </a:r>
            <a:r>
              <a:rPr lang="fr-FR" sz="1800" i="1" dirty="0"/>
              <a:t>(¡cuidado con </a:t>
            </a:r>
            <a:r>
              <a:rPr lang="fr-FR" sz="1800" i="1" dirty="0" err="1"/>
              <a:t>los coformulantes</a:t>
            </a:r>
            <a:r>
              <a:rPr lang="fr-FR" sz="1800" i="1" dirty="0"/>
              <a:t>!)</a:t>
            </a:r>
            <a:r>
              <a:rPr lang="fr-FR" sz="1800" b="1" i="1" dirty="0"/>
              <a:t>.</a:t>
            </a:r>
            <a:endParaRPr lang="fr-FR" sz="1800" i="1" dirty="0"/>
          </a:p>
          <a:p>
            <a:pPr lvl="0">
              <a:spcBef>
                <a:spcPts val="1200"/>
              </a:spcBef>
            </a:pPr>
            <a:r>
              <a:rPr lang="fr-FR" sz="1800" b="1" dirty="0">
                <a:solidFill>
                  <a:srgbClr val="C00000"/>
                </a:solidFill>
              </a:rPr>
              <a:t>Ayudar económicamente a los agricultores a adquirir </a:t>
            </a:r>
            <a:r>
              <a:rPr lang="fr-FR" sz="1800" b="1" dirty="0" err="1">
                <a:solidFill>
                  <a:srgbClr val="C00000"/>
                </a:solidFill>
              </a:rPr>
              <a:t>equipos</a:t>
            </a:r>
            <a:r>
              <a:rPr lang="fr-FR" sz="1800" b="1" dirty="0">
                <a:solidFill>
                  <a:srgbClr val="C00000"/>
                </a:solidFill>
              </a:rPr>
              <a:t> con </a:t>
            </a:r>
            <a:r>
              <a:rPr lang="fr-FR" sz="1800" b="1" dirty="0" err="1">
                <a:solidFill>
                  <a:srgbClr val="C00000"/>
                </a:solidFill>
              </a:rPr>
              <a:t>aperos</a:t>
            </a:r>
            <a:r>
              <a:rPr lang="fr-FR" sz="1800" b="1">
                <a:solidFill>
                  <a:srgbClr val="C00000"/>
                </a:solidFill>
              </a:rPr>
              <a:t> acoplados</a:t>
            </a:r>
            <a:r>
              <a:rPr lang="fr-FR" sz="1800" b="1" dirty="0">
                <a:solidFill>
                  <a:srgbClr val="C00000"/>
                </a:solidFill>
              </a:rPr>
              <a:t> </a:t>
            </a:r>
            <a:r>
              <a:rPr lang="fr-FR" sz="1800" i="1" dirty="0">
                <a:solidFill>
                  <a:srgbClr val="C00000"/>
                </a:solidFill>
              </a:rPr>
              <a:t>(esparcidoras y aporcadoras) </a:t>
            </a:r>
            <a:r>
              <a:rPr lang="fr-FR" sz="1800" dirty="0">
                <a:solidFill>
                  <a:srgbClr val="C00000"/>
                </a:solidFill>
              </a:rPr>
              <a:t>que permitan reducir el uso de herbicidas específicos </a:t>
            </a:r>
            <a:r>
              <a:rPr lang="fr-FR" sz="1800" b="1" i="1" dirty="0">
                <a:solidFill>
                  <a:srgbClr val="C00000"/>
                </a:solidFill>
              </a:rPr>
              <a:t>(véanse las siguientes diapositivas).</a:t>
            </a:r>
          </a:p>
          <a:p>
            <a:pPr>
              <a:spcBef>
                <a:spcPts val="1200"/>
              </a:spcBef>
            </a:pPr>
            <a:r>
              <a:rPr lang="fr-FR" sz="1800" dirty="0"/>
              <a:t>Promover sistemas con </a:t>
            </a:r>
            <a:r>
              <a:rPr lang="fr-FR" sz="1800" b="1" dirty="0"/>
              <a:t>plantas de cobertura </a:t>
            </a:r>
            <a:r>
              <a:rPr lang="fr-FR" sz="1800" b="1" i="1" dirty="0">
                <a:solidFill>
                  <a:schemeClr val="tx2">
                    <a:lumMod val="75000"/>
                  </a:schemeClr>
                </a:solidFill>
              </a:rPr>
              <a:t>(por ejemplo, </a:t>
            </a:r>
            <a:r>
              <a:rPr lang="fr-FR" sz="1800" b="1" i="1" dirty="0" err="1">
                <a:solidFill>
                  <a:schemeClr val="tx2">
                    <a:lumMod val="75000"/>
                  </a:schemeClr>
                </a:solidFill>
              </a:rPr>
              <a:t>mucuna </a:t>
            </a:r>
            <a:r>
              <a:rPr lang="fr-FR" sz="1800" b="1" i="1" dirty="0">
                <a:solidFill>
                  <a:schemeClr val="tx2">
                    <a:lumMod val="75000"/>
                  </a:schemeClr>
                </a:solidFill>
              </a:rPr>
              <a:t>o frijol forrajero rastrero) </a:t>
            </a:r>
            <a:r>
              <a:rPr lang="fr-FR" sz="1800" dirty="0"/>
              <a:t>más fáciles de controlar con poco o ningún herbicida, siempre que se favorezca al mismo tiempo </a:t>
            </a:r>
            <a:r>
              <a:rPr lang="fr-FR" sz="1800" b="1" dirty="0"/>
              <a:t>la seguridad de la tenencia de la tierra y la gestión de los terrenos</a:t>
            </a:r>
            <a:r>
              <a:rPr lang="fr-FR" sz="1800" dirty="0"/>
              <a:t>, lo que permite regular los derechos de pastoreo libre para los agricultores y ganaderos.</a:t>
            </a:r>
          </a:p>
        </p:txBody>
      </p:sp>
      <p:sp>
        <p:nvSpPr>
          <p:cNvPr id="4" name="Espace réservé du numéro de diapositive 3"/>
          <p:cNvSpPr>
            <a:spLocks noGrp="1"/>
          </p:cNvSpPr>
          <p:nvPr>
            <p:ph type="sldNum" sz="quarter" idx="12"/>
          </p:nvPr>
        </p:nvSpPr>
        <p:spPr>
          <a:xfrm>
            <a:off x="6996633" y="6381328"/>
            <a:ext cx="2133600" cy="365125"/>
          </a:xfrm>
        </p:spPr>
        <p:txBody>
          <a:bodyPr/>
          <a:lstStyle/>
          <a:p>
            <a:fld id="{CCABFAA6-E7A3-49D0-B000-4F6F964686B8}" type="slidenum">
              <a:rPr lang="fr-FR" smtClean="0"/>
              <a:t>15</a:t>
            </a:fld>
            <a:endParaRPr lang="fr-FR" dirty="0"/>
          </a:p>
        </p:txBody>
      </p:sp>
    </p:spTree>
    <p:extLst>
      <p:ext uri="{BB962C8B-B14F-4D97-AF65-F5344CB8AC3E}">
        <p14:creationId xmlns:p14="http://schemas.microsoft.com/office/powerpoint/2010/main" val="1089321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706090"/>
          </a:xfrm>
          <a:solidFill>
            <a:srgbClr val="92D050"/>
          </a:solidFill>
        </p:spPr>
        <p:txBody>
          <a:bodyPr>
            <a:normAutofit/>
          </a:bodyPr>
          <a:lstStyle/>
          <a:p>
            <a:r>
              <a:rPr lang="fr-FR" sz="2000" b="1" dirty="0"/>
              <a:t>Tema 4 – Alternativas (continuación): Los agricultores del norte de Togo rara vez utilizan herbicidas selectivos, pero utilizan dos veces al año el aporcador.</a:t>
            </a:r>
            <a:endParaRPr lang="fr-FR" sz="2000" dirty="0"/>
          </a:p>
        </p:txBody>
      </p:sp>
      <p:sp>
        <p:nvSpPr>
          <p:cNvPr id="6" name="Espace réservé du contenu 5"/>
          <p:cNvSpPr>
            <a:spLocks noGrp="1"/>
          </p:cNvSpPr>
          <p:nvPr>
            <p:ph sz="quarter" idx="4"/>
          </p:nvPr>
        </p:nvSpPr>
        <p:spPr>
          <a:xfrm>
            <a:off x="4006957" y="2924944"/>
            <a:ext cx="5137043" cy="4032447"/>
          </a:xfrm>
          <a:solidFill>
            <a:schemeClr val="bg1">
              <a:lumMod val="85000"/>
            </a:schemeClr>
          </a:solidFill>
          <a:ln>
            <a:solidFill>
              <a:schemeClr val="tx1"/>
            </a:solidFill>
          </a:ln>
        </p:spPr>
        <p:txBody>
          <a:bodyPr>
            <a:normAutofit fontScale="92500" lnSpcReduction="20000"/>
          </a:bodyPr>
          <a:lstStyle/>
          <a:p>
            <a:pPr marL="0" indent="0">
              <a:lnSpc>
                <a:spcPct val="110000"/>
              </a:lnSpc>
              <a:spcBef>
                <a:spcPts val="600"/>
              </a:spcBef>
              <a:buNone/>
            </a:pPr>
            <a:r>
              <a:rPr lang="fr-FR" sz="1800" dirty="0"/>
              <a:t>El </a:t>
            </a:r>
            <a:r>
              <a:rPr lang="fr-FR" sz="1800" b="1" dirty="0"/>
              <a:t>arado </a:t>
            </a:r>
            <a:r>
              <a:rPr lang="fr-FR" sz="1800" dirty="0"/>
              <a:t>permite romper los caballones del año anterior y construir otros nuevos sobre los que se realiza la siembra. A continuación, una o dos escardas permiten controlar bastante bien las malas hierbas </a:t>
            </a:r>
            <a:r>
              <a:rPr lang="fr-FR" sz="1800" b="1" dirty="0">
                <a:solidFill>
                  <a:schemeClr val="tx2">
                    <a:lumMod val="75000"/>
                  </a:schemeClr>
                </a:solidFill>
              </a:rPr>
              <a:t>y prescindir de herbicidas selectivos. Según el tipo de suelo, se utilizan burros o bueyes.</a:t>
            </a:r>
          </a:p>
          <a:p>
            <a:pPr marL="0" indent="0">
              <a:lnSpc>
                <a:spcPct val="110000"/>
              </a:lnSpc>
              <a:spcBef>
                <a:spcPts val="400"/>
              </a:spcBef>
              <a:buNone/>
            </a:pPr>
            <a:r>
              <a:rPr lang="fr-FR" sz="1800" dirty="0"/>
              <a:t>Utilizado en curvas de nivel, limita la erosión.</a:t>
            </a:r>
          </a:p>
          <a:p>
            <a:pPr marL="0" indent="0">
              <a:lnSpc>
                <a:spcPct val="110000"/>
              </a:lnSpc>
              <a:spcBef>
                <a:spcPts val="400"/>
              </a:spcBef>
              <a:buNone/>
            </a:pPr>
            <a:r>
              <a:rPr lang="fr-FR" sz="1800" dirty="0"/>
              <a:t>Los herreros locales del norte de Togo saben fabricar </a:t>
            </a:r>
            <a:r>
              <a:rPr lang="fr-FR" sz="1800" b="1" dirty="0">
                <a:solidFill>
                  <a:schemeClr val="tx2">
                    <a:lumMod val="75000"/>
                  </a:schemeClr>
                </a:solidFill>
              </a:rPr>
              <a:t>arados de aporque fáciles de transportar y poco costosos</a:t>
            </a:r>
            <a:r>
              <a:rPr lang="fr-FR" sz="1800" dirty="0"/>
              <a:t>.</a:t>
            </a:r>
          </a:p>
          <a:p>
            <a:pPr marL="0" indent="0">
              <a:lnSpc>
                <a:spcPct val="110000"/>
              </a:lnSpc>
              <a:spcBef>
                <a:spcPts val="400"/>
              </a:spcBef>
              <a:buNone/>
            </a:pPr>
            <a:r>
              <a:rPr lang="fr-FR" sz="1800" dirty="0"/>
              <a:t>Sin embargo, esta herramienta a veces trabaja a demasiada profundidad, </a:t>
            </a:r>
            <a:r>
              <a:rPr lang="fr-FR" sz="1800" b="1" dirty="0">
                <a:solidFill>
                  <a:schemeClr val="tx2">
                    <a:lumMod val="75000"/>
                  </a:schemeClr>
                </a:solidFill>
              </a:rPr>
              <a:t>lo que diluye la materia orgánica y provoca su degradación demasiado rápida.</a:t>
            </a:r>
          </a:p>
          <a:p>
            <a:pPr marL="0" indent="0">
              <a:lnSpc>
                <a:spcPct val="110000"/>
              </a:lnSpc>
              <a:spcBef>
                <a:spcPts val="400"/>
              </a:spcBef>
              <a:buNone/>
            </a:pPr>
            <a:r>
              <a:rPr lang="fr-FR" sz="1800" dirty="0"/>
              <a:t>El manejo de la </a:t>
            </a:r>
            <a:r>
              <a:rPr lang="fr-FR" sz="1800" b="1" dirty="0"/>
              <a:t>rueda de profundidad </a:t>
            </a:r>
            <a:r>
              <a:rPr lang="fr-FR" sz="1800" dirty="0"/>
              <a:t>es esencial para </a:t>
            </a:r>
            <a:r>
              <a:rPr lang="fr-FR" sz="1800" b="1" dirty="0">
                <a:solidFill>
                  <a:schemeClr val="tx2">
                    <a:lumMod val="75000"/>
                  </a:schemeClr>
                </a:solidFill>
              </a:rPr>
              <a:t>controlar la profundidad de trabajo.</a:t>
            </a:r>
          </a:p>
        </p:txBody>
      </p:sp>
      <p:sp>
        <p:nvSpPr>
          <p:cNvPr id="7" name="Espace réservé du numéro de diapositive 6"/>
          <p:cNvSpPr>
            <a:spLocks noGrp="1"/>
          </p:cNvSpPr>
          <p:nvPr>
            <p:ph type="sldNum" sz="quarter" idx="12"/>
          </p:nvPr>
        </p:nvSpPr>
        <p:spPr>
          <a:xfrm>
            <a:off x="7027490" y="6492875"/>
            <a:ext cx="2133600" cy="365125"/>
          </a:xfrm>
        </p:spPr>
        <p:txBody>
          <a:bodyPr/>
          <a:lstStyle/>
          <a:p>
            <a:fld id="{CCABFAA6-E7A3-49D0-B000-4F6F964686B8}" type="slidenum">
              <a:rPr lang="fr-FR" smtClean="0"/>
              <a:t>16</a:t>
            </a:fld>
            <a:endParaRPr lang="fr-FR" dirty="0"/>
          </a:p>
        </p:txBody>
      </p:sp>
    </p:spTree>
    <p:extLst>
      <p:ext uri="{BB962C8B-B14F-4D97-AF65-F5344CB8AC3E}">
        <p14:creationId xmlns:p14="http://schemas.microsoft.com/office/powerpoint/2010/main" val="1911003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44000" cy="360041"/>
          </a:xfrm>
          <a:solidFill>
            <a:srgbClr val="92D050"/>
          </a:solidFill>
        </p:spPr>
        <p:txBody>
          <a:bodyPr>
            <a:noAutofit/>
          </a:bodyPr>
          <a:lstStyle/>
          <a:p>
            <a:r>
              <a:rPr lang="fr-FR" sz="2000" b="1" dirty="0"/>
              <a:t>Tema 4: Alternativas: promover un escardado mecánico más eficaz</a:t>
            </a:r>
          </a:p>
        </p:txBody>
      </p:sp>
      <p:sp>
        <p:nvSpPr>
          <p:cNvPr id="3" name="Espace réservé du contenu 2"/>
          <p:cNvSpPr>
            <a:spLocks noGrp="1"/>
          </p:cNvSpPr>
          <p:nvPr>
            <p:ph idx="1"/>
          </p:nvPr>
        </p:nvSpPr>
        <p:spPr>
          <a:xfrm>
            <a:off x="107504" y="548680"/>
            <a:ext cx="8928992" cy="6120680"/>
          </a:xfrm>
        </p:spPr>
        <p:txBody>
          <a:bodyPr>
            <a:normAutofit/>
          </a:bodyPr>
          <a:lstStyle/>
          <a:p>
            <a:pPr marL="0" indent="0">
              <a:buNone/>
            </a:pPr>
            <a:endParaRPr lang="fr-FR" sz="800" b="1" dirty="0"/>
          </a:p>
          <a:p>
            <a:pPr marL="0" indent="0">
              <a:buNone/>
            </a:pPr>
            <a:r>
              <a:rPr lang="fr-FR" sz="2000" dirty="0"/>
              <a:t>El uso de sembradoras </a:t>
            </a:r>
            <a:r>
              <a:rPr lang="fr-FR" sz="2000" dirty="0" err="1"/>
              <a:t>multirrango </a:t>
            </a:r>
            <a:r>
              <a:rPr lang="fr-FR" sz="2000" dirty="0"/>
              <a:t>acopladas a equipos de escardado con las mismas distancias permite destruir las malas hierbas con una </a:t>
            </a:r>
            <a:r>
              <a:rPr lang="fr-FR" sz="2000" b="1" dirty="0"/>
              <a:t>productividad satisfactoria que puede competir con la aplicación de herbicidas</a:t>
            </a:r>
            <a:r>
              <a:rPr lang="fr-FR" sz="2000" dirty="0"/>
              <a:t>.  </a:t>
            </a:r>
          </a:p>
          <a:p>
            <a:pPr marL="0" indent="0">
              <a:buNone/>
            </a:pPr>
            <a:r>
              <a:rPr lang="fr-FR" sz="2000" b="1" dirty="0"/>
              <a:t>Es la principal alternativa utilizada en todo el mundo por los agricultores ecológicos y por aquellos que desean dejar de utilizar herbicidas </a:t>
            </a:r>
            <a:r>
              <a:rPr lang="fr-FR" sz="2000" i="1" dirty="0"/>
              <a:t>(ya sean productores de cereales, legumbres, viñedos u hortalizas).</a:t>
            </a:r>
          </a:p>
          <a:p>
            <a:pPr marL="0" indent="0">
              <a:buNone/>
            </a:pPr>
            <a:endParaRPr lang="fr-FR" sz="2000" b="1" dirty="0"/>
          </a:p>
          <a:p>
            <a:pPr marL="0" indent="0">
              <a:buNone/>
            </a:pPr>
            <a:r>
              <a:rPr lang="fr-FR" sz="2000" b="1" dirty="0"/>
              <a:t>Los equipos de escardado mecánico en TA son utilizados en Brasil por pequeños agricultores </a:t>
            </a:r>
            <a:r>
              <a:rPr lang="fr-FR" sz="2000" i="1" dirty="0"/>
              <a:t>(véase la foto de la derecha, sembradora </a:t>
            </a:r>
            <a:r>
              <a:rPr lang="fr-FR" sz="2000" i="1" dirty="0" err="1"/>
              <a:t>fitarelli</a:t>
            </a:r>
            <a:r>
              <a:rPr lang="fr-FR" sz="2000" i="1" dirty="0"/>
              <a:t>) </a:t>
            </a:r>
            <a:r>
              <a:rPr lang="fr-FR" sz="2000" b="1" dirty="0"/>
              <a:t>y hace </a:t>
            </a:r>
            <a:r>
              <a:rPr lang="fr-FR" sz="2000" b="1" dirty="0" err="1"/>
              <a:t>unos </a:t>
            </a:r>
            <a:r>
              <a:rPr lang="fr-FR" sz="2000" b="1" dirty="0"/>
              <a:t>años en Senegal </a:t>
            </a:r>
            <a:r>
              <a:rPr lang="fr-FR" sz="2000" i="1" dirty="0"/>
              <a:t>(esquema de la izquierda que representa a un </a:t>
            </a:r>
            <a:r>
              <a:rPr lang="fr-FR" sz="2000" i="1" dirty="0" err="1"/>
              <a:t>policultor </a:t>
            </a:r>
            <a:r>
              <a:rPr lang="fr-FR" sz="2000" i="1" dirty="0"/>
              <a:t>equipado con 3 hileras para el cacahuete).</a:t>
            </a:r>
          </a:p>
        </p:txBody>
      </p:sp>
      <p:sp>
        <p:nvSpPr>
          <p:cNvPr id="4" name="Espace réservé du numéro de diapositive 3"/>
          <p:cNvSpPr>
            <a:spLocks noGrp="1"/>
          </p:cNvSpPr>
          <p:nvPr>
            <p:ph type="sldNum" sz="quarter" idx="12"/>
          </p:nvPr>
        </p:nvSpPr>
        <p:spPr>
          <a:xfrm>
            <a:off x="7010400" y="6374087"/>
            <a:ext cx="2133600" cy="365125"/>
          </a:xfrm>
        </p:spPr>
        <p:txBody>
          <a:bodyPr/>
          <a:lstStyle/>
          <a:p>
            <a:fld id="{CCABFAA6-E7A3-49D0-B000-4F6F964686B8}" type="slidenum">
              <a:rPr lang="fr-FR" smtClean="0"/>
              <a:t>17</a:t>
            </a:fld>
            <a:endParaRPr lang="fr-FR" dirty="0"/>
          </a:p>
        </p:txBody>
      </p:sp>
    </p:spTree>
    <p:extLst>
      <p:ext uri="{BB962C8B-B14F-4D97-AF65-F5344CB8AC3E}">
        <p14:creationId xmlns:p14="http://schemas.microsoft.com/office/powerpoint/2010/main" val="2861043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08504" cy="539874"/>
          </a:xfrm>
          <a:solidFill>
            <a:srgbClr val="92D050"/>
          </a:solidFill>
        </p:spPr>
        <p:txBody>
          <a:bodyPr>
            <a:noAutofit/>
          </a:bodyPr>
          <a:lstStyle/>
          <a:p>
            <a:r>
              <a:rPr lang="fr-FR" sz="2000" b="1" dirty="0"/>
              <a:t>Módulo 4: - Tema 4: Alternativas: Importancia del escardado mecánico </a:t>
            </a:r>
            <a:r>
              <a:rPr lang="fr-FR" sz="2000" b="1" i="1" dirty="0"/>
              <a:t>(continuación)</a:t>
            </a:r>
            <a:br>
              <a:rPr lang="fr-FR" sz="2000" b="1" i="1" dirty="0"/>
            </a:br>
            <a:r>
              <a:rPr lang="fr-FR" sz="1400" b="1" dirty="0"/>
              <a:t>Fuentehttp://hippotese.free.fr/blog/index.php/post/2016/05/11/Binage-multirangs-de-precision-avec-le-NeoBucher</a:t>
            </a:r>
          </a:p>
        </p:txBody>
      </p:sp>
      <p:sp>
        <p:nvSpPr>
          <p:cNvPr id="4" name="Espace réservé du numéro de diapositive 3"/>
          <p:cNvSpPr>
            <a:spLocks noGrp="1"/>
          </p:cNvSpPr>
          <p:nvPr>
            <p:ph type="sldNum" sz="quarter" idx="12"/>
          </p:nvPr>
        </p:nvSpPr>
        <p:spPr>
          <a:xfrm>
            <a:off x="8604448" y="6413241"/>
            <a:ext cx="503858" cy="365125"/>
          </a:xfrm>
        </p:spPr>
        <p:txBody>
          <a:bodyPr/>
          <a:lstStyle/>
          <a:p>
            <a:fld id="{CCABFAA6-E7A3-49D0-B000-4F6F964686B8}" type="slidenum">
              <a:rPr lang="fr-FR" smtClean="0"/>
              <a:t>18</a:t>
            </a:fld>
            <a:endParaRPr lang="fr-FR" dirty="0"/>
          </a:p>
        </p:txBody>
      </p:sp>
      <p:pic>
        <p:nvPicPr>
          <p:cNvPr id="1026" name="Picture 2"/>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107504" y="3681008"/>
            <a:ext cx="3360983" cy="30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3686309" y="692696"/>
            <a:ext cx="5450851" cy="2554545"/>
          </a:xfrm>
          <a:prstGeom prst="rect">
            <a:avLst/>
          </a:prstGeom>
          <a:solidFill>
            <a:schemeClr val="bg1">
              <a:lumMod val="75000"/>
            </a:schemeClr>
          </a:solidFill>
        </p:spPr>
        <p:txBody>
          <a:bodyPr wrap="none" rtlCol="0">
            <a:spAutoFit/>
          </a:bodyPr>
          <a:lstStyle/>
          <a:p>
            <a:pPr algn="ctr"/>
            <a:r>
              <a:rPr lang="fr-FR" b="1" dirty="0">
                <a:solidFill>
                  <a:srgbClr val="C00000"/>
                </a:solidFill>
              </a:rPr>
              <a:t>¿Por qué es necesario que los espacios entre hileras sean constantes?</a:t>
            </a:r>
          </a:p>
          <a:p>
            <a:pPr algn="ctr"/>
            <a:r>
              <a:rPr lang="fr-FR" b="1" dirty="0"/>
              <a:t>Escarda de una parcela de ajo con un </a:t>
            </a:r>
            <a:r>
              <a:rPr lang="fr-FR" b="1" dirty="0" err="1"/>
              <a:t>NeoBucher</a:t>
            </a:r>
            <a:endParaRPr lang="fr-FR" dirty="0"/>
          </a:p>
          <a:p>
            <a:endParaRPr lang="fr-FR" sz="800" dirty="0"/>
          </a:p>
          <a:p>
            <a:r>
              <a:rPr lang="fr-FR" dirty="0"/>
              <a:t>Se observa que la distancia entre hileras es constante</a:t>
            </a:r>
          </a:p>
          <a:p>
            <a:r>
              <a:rPr lang="fr-FR" dirty="0"/>
              <a:t>y que se ha dejado un espacio más amplio para el paso </a:t>
            </a:r>
          </a:p>
          <a:p>
            <a:r>
              <a:rPr lang="fr-FR" dirty="0"/>
              <a:t>del caballo. Por lo tanto, el trabajo de plantación ha sido muy preciso.</a:t>
            </a:r>
          </a:p>
          <a:p>
            <a:endParaRPr lang="fr-FR" sz="800" dirty="0"/>
          </a:p>
          <a:p>
            <a:r>
              <a:rPr lang="fr-FR" dirty="0"/>
              <a:t>Este equipo es bastante sencillo y fácil de ajustar. </a:t>
            </a:r>
          </a:p>
          <a:p>
            <a:r>
              <a:rPr lang="fr-FR" dirty="0"/>
              <a:t>¡Permite escardar 4 hileras a la vez! </a:t>
            </a:r>
          </a:p>
          <a:p>
            <a:r>
              <a:rPr lang="fr-FR" dirty="0"/>
              <a:t>=&gt; De este modo, ya no es necesario utilizar herbicidas.</a:t>
            </a:r>
          </a:p>
        </p:txBody>
      </p:sp>
    </p:spTree>
    <p:extLst>
      <p:ext uri="{BB962C8B-B14F-4D97-AF65-F5344CB8AC3E}">
        <p14:creationId xmlns:p14="http://schemas.microsoft.com/office/powerpoint/2010/main" val="2861043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44000" cy="360041"/>
          </a:xfrm>
          <a:solidFill>
            <a:srgbClr val="92D050"/>
          </a:solidFill>
        </p:spPr>
        <p:txBody>
          <a:bodyPr>
            <a:noAutofit/>
          </a:bodyPr>
          <a:lstStyle/>
          <a:p>
            <a:r>
              <a:rPr lang="fr-FR" sz="1800" b="1" dirty="0"/>
              <a:t>Tema 4: Reducción del uso de herbicidas en la UE: deshierbe del trigo con una escardadora moderna</a:t>
            </a:r>
          </a:p>
        </p:txBody>
      </p:sp>
      <p:sp>
        <p:nvSpPr>
          <p:cNvPr id="4" name="Espace réservé du numéro de diapositive 3"/>
          <p:cNvSpPr>
            <a:spLocks noGrp="1"/>
          </p:cNvSpPr>
          <p:nvPr>
            <p:ph type="sldNum" sz="quarter" idx="12"/>
          </p:nvPr>
        </p:nvSpPr>
        <p:spPr>
          <a:xfrm>
            <a:off x="7010400" y="6467698"/>
            <a:ext cx="2133600" cy="365125"/>
          </a:xfrm>
        </p:spPr>
        <p:txBody>
          <a:bodyPr/>
          <a:lstStyle/>
          <a:p>
            <a:fld id="{CCABFAA6-E7A3-49D0-B000-4F6F964686B8}" type="slidenum">
              <a:rPr lang="fr-FR" smtClean="0"/>
              <a:t>19</a:t>
            </a:fld>
            <a:endParaRPr lang="fr-FR" dirty="0"/>
          </a:p>
        </p:txBody>
      </p:sp>
      <p:sp>
        <p:nvSpPr>
          <p:cNvPr id="5" name="ZoneTexte 4"/>
          <p:cNvSpPr txBox="1"/>
          <p:nvPr/>
        </p:nvSpPr>
        <p:spPr>
          <a:xfrm>
            <a:off x="323528" y="5632494"/>
            <a:ext cx="8496944" cy="1169551"/>
          </a:xfrm>
          <a:prstGeom prst="rect">
            <a:avLst/>
          </a:prstGeom>
          <a:solidFill>
            <a:schemeClr val="bg1">
              <a:lumMod val="85000"/>
            </a:schemeClr>
          </a:solidFill>
        </p:spPr>
        <p:txBody>
          <a:bodyPr wrap="square" rtlCol="0">
            <a:spAutoFit/>
          </a:bodyPr>
          <a:lstStyle/>
          <a:p>
            <a:pPr algn="ctr"/>
            <a:r>
              <a:rPr lang="fr-FR" dirty="0"/>
              <a:t>Esta escardadora guiada por láser permite escardar 26 hileras de trigo que han sido sembradas por una sembradora también dotada de 26 paquetes de siembra con una separación constante </a:t>
            </a:r>
            <a:r>
              <a:rPr lang="fr-FR" i="1" dirty="0"/>
              <a:t>(excepto en </a:t>
            </a:r>
          </a:p>
          <a:p>
            <a:pPr algn="ctr"/>
            <a:r>
              <a:rPr lang="fr-FR" i="1" dirty="0"/>
              <a:t>los pasos de rueda del tractor). </a:t>
            </a:r>
            <a:r>
              <a:rPr lang="fr-FR" b="1" dirty="0">
                <a:solidFill>
                  <a:srgbClr val="C00000"/>
                </a:solidFill>
              </a:rPr>
              <a:t>Por lo tanto, ¡los herbicidas no son inevitables! </a:t>
            </a:r>
          </a:p>
          <a:p>
            <a:pPr algn="ctr"/>
            <a:r>
              <a:rPr lang="fr-FR" sz="1600" b="1" dirty="0"/>
              <a:t>Sin embargo, la adquisición de este tipo de equipos requiere el apoyo de los Estados (créditos bonificados).</a:t>
            </a:r>
          </a:p>
        </p:txBody>
      </p:sp>
      <p:sp>
        <p:nvSpPr>
          <p:cNvPr id="3" name="Espace réservé du contenu 2">
            <a:extLst>
              <a:ext uri="{FF2B5EF4-FFF2-40B4-BE49-F238E27FC236}">
                <a16:creationId xmlns:a16="http://schemas.microsoft.com/office/drawing/2014/main" id="{0F95330A-F935-C7B2-BDD6-AF7D52E6262D}"/>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2162278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08504" cy="360041"/>
          </a:xfrm>
          <a:solidFill>
            <a:srgbClr val="92D050"/>
          </a:solidFill>
        </p:spPr>
        <p:txBody>
          <a:bodyPr>
            <a:noAutofit/>
          </a:bodyPr>
          <a:lstStyle/>
          <a:p>
            <a:r>
              <a:rPr lang="fr-FR" sz="2000" b="1" dirty="0"/>
              <a:t>Módulo 4: Reducción del uso de herbicidas – Objetivos pedagógicos y temas</a:t>
            </a:r>
          </a:p>
        </p:txBody>
      </p:sp>
      <p:sp>
        <p:nvSpPr>
          <p:cNvPr id="3" name="Espace réservé du contenu 2"/>
          <p:cNvSpPr>
            <a:spLocks noGrp="1"/>
          </p:cNvSpPr>
          <p:nvPr>
            <p:ph idx="1"/>
          </p:nvPr>
        </p:nvSpPr>
        <p:spPr>
          <a:xfrm>
            <a:off x="107504" y="620688"/>
            <a:ext cx="9036496" cy="6336704"/>
          </a:xfrm>
        </p:spPr>
        <p:txBody>
          <a:bodyPr>
            <a:normAutofit/>
          </a:bodyPr>
          <a:lstStyle/>
          <a:p>
            <a:pPr marL="0" indent="0">
              <a:buNone/>
            </a:pPr>
            <a:r>
              <a:rPr lang="fr-FR" sz="2000" b="1" dirty="0"/>
              <a:t>Objetivo pedagógico: Ser capaz de proponer mejoras en la mecanización agrícola para permitir a las explotaciones familiares reducir considerablemente el uso de herbicidas.</a:t>
            </a:r>
          </a:p>
          <a:p>
            <a:pPr marL="0" indent="0">
              <a:spcBef>
                <a:spcPts val="1200"/>
              </a:spcBef>
              <a:buNone/>
            </a:pPr>
            <a:r>
              <a:rPr lang="fr-FR" sz="2000" b="1" dirty="0"/>
              <a:t>Este módulo se divide en cuatro temas:</a:t>
            </a:r>
          </a:p>
          <a:p>
            <a:pPr marL="180975" indent="-180975">
              <a:spcBef>
                <a:spcPts val="1800"/>
              </a:spcBef>
            </a:pPr>
            <a:r>
              <a:rPr lang="fr-FR" sz="2000" b="1" dirty="0"/>
              <a:t>Tema 1</a:t>
            </a:r>
            <a:r>
              <a:rPr lang="fr-FR" sz="2000" dirty="0"/>
              <a:t>: Conocer la evolución del uso de herbicidas por parte de los agricultores de su región. </a:t>
            </a:r>
          </a:p>
          <a:p>
            <a:pPr marL="180975" indent="-180975">
              <a:spcBef>
                <a:spcPts val="1800"/>
              </a:spcBef>
            </a:pPr>
            <a:r>
              <a:rPr lang="fr-FR" sz="2000" b="1" dirty="0"/>
              <a:t>Tema 2</a:t>
            </a:r>
            <a:r>
              <a:rPr lang="fr-FR" sz="2000" dirty="0"/>
              <a:t>: Conocer la evolución del uso de la tracción animal (TA) en su región e identificar los problemas que se plantean en cuanto al mantenimiento y la renovación de los equipos. ¿Es eficaz la TA para el deshierbe?</a:t>
            </a:r>
          </a:p>
          <a:p>
            <a:pPr marL="180975" indent="-180975">
              <a:spcBef>
                <a:spcPts val="1800"/>
              </a:spcBef>
            </a:pPr>
            <a:r>
              <a:rPr lang="fr-FR" sz="2000" b="1" dirty="0"/>
              <a:t>Tema 3</a:t>
            </a:r>
            <a:r>
              <a:rPr lang="fr-FR" sz="2000" dirty="0"/>
              <a:t>: Analizar las alternativas a la TA propuestas a los agricultores por los gobiernos y otros actores. </a:t>
            </a:r>
          </a:p>
          <a:p>
            <a:pPr marL="180975" indent="-180975">
              <a:spcBef>
                <a:spcPts val="1800"/>
              </a:spcBef>
            </a:pPr>
            <a:r>
              <a:rPr lang="fr-FR" sz="2000" b="1" dirty="0"/>
              <a:t>Tema 4</a:t>
            </a:r>
            <a:r>
              <a:rPr lang="fr-FR" sz="2000" dirty="0"/>
              <a:t>: Identificar y promover opciones de mecanización que permitan reducir el uso de herbicidas.</a:t>
            </a:r>
          </a:p>
          <a:p>
            <a:pPr marL="0" indent="0">
              <a:spcBef>
                <a:spcPts val="1200"/>
              </a:spcBef>
              <a:buNone/>
            </a:pPr>
            <a:r>
              <a:rPr lang="fr-FR" sz="2000" b="1" u="sng" dirty="0">
                <a:solidFill>
                  <a:schemeClr val="accent1">
                    <a:lumMod val="75000"/>
                  </a:schemeClr>
                </a:solidFill>
              </a:rPr>
              <a:t>Método pedagógico sugerido</a:t>
            </a:r>
            <a:r>
              <a:rPr lang="fr-FR" sz="2000" b="1" dirty="0">
                <a:solidFill>
                  <a:schemeClr val="accent1">
                    <a:lumMod val="75000"/>
                  </a:schemeClr>
                </a:solidFill>
              </a:rPr>
              <a:t>: Para cada uno de los temas, se propondrá un análisis de la situación y, a continuación, los participantes comentarán la realidad de su zona de intervención. A continuación, el grupo elaborará un resumen.</a:t>
            </a:r>
          </a:p>
        </p:txBody>
      </p:sp>
      <p:sp>
        <p:nvSpPr>
          <p:cNvPr id="4" name="Espace réservé du numéro de diapositive 3"/>
          <p:cNvSpPr>
            <a:spLocks noGrp="1"/>
          </p:cNvSpPr>
          <p:nvPr>
            <p:ph type="sldNum" sz="quarter" idx="12"/>
          </p:nvPr>
        </p:nvSpPr>
        <p:spPr/>
        <p:txBody>
          <a:bodyPr/>
          <a:lstStyle/>
          <a:p>
            <a:fld id="{CCABFAA6-E7A3-49D0-B000-4F6F964686B8}" type="slidenum">
              <a:rPr lang="fr-FR" smtClean="0"/>
              <a:t>2</a:t>
            </a:fld>
            <a:endParaRPr lang="fr-FR"/>
          </a:p>
        </p:txBody>
      </p:sp>
    </p:spTree>
    <p:extLst>
      <p:ext uri="{BB962C8B-B14F-4D97-AF65-F5344CB8AC3E}">
        <p14:creationId xmlns:p14="http://schemas.microsoft.com/office/powerpoint/2010/main" val="667438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44000" cy="611882"/>
          </a:xfrm>
          <a:solidFill>
            <a:srgbClr val="92D050"/>
          </a:solidFill>
        </p:spPr>
        <p:txBody>
          <a:bodyPr>
            <a:noAutofit/>
          </a:bodyPr>
          <a:lstStyle/>
          <a:p>
            <a:r>
              <a:rPr lang="fr-FR" sz="2000" b="1" dirty="0"/>
              <a:t>Tema 4: Reducción del uso de herbicidas en la UE: Deshierbe de cebada con dos herramientas </a:t>
            </a:r>
            <a:r>
              <a:rPr lang="fr-FR" sz="2000" i="1" dirty="0"/>
              <a:t>(granja de J.F. </a:t>
            </a:r>
            <a:r>
              <a:rPr lang="fr-FR" sz="2000" i="1" dirty="0" err="1"/>
              <a:t>Haulon </a:t>
            </a:r>
            <a:r>
              <a:rPr lang="fr-FR" sz="2000" i="1" dirty="0"/>
              <a:t>y V. </a:t>
            </a:r>
            <a:r>
              <a:rPr lang="fr-FR" sz="2000" i="1" dirty="0" err="1"/>
              <a:t>Beauval </a:t>
            </a:r>
            <a:r>
              <a:rPr lang="fr-FR" sz="2000" i="1" dirty="0"/>
              <a:t> situada en Anjou) </a:t>
            </a:r>
            <a:r>
              <a:rPr lang="fr-FR" sz="2000" b="1" dirty="0"/>
              <a:t>– NB: El tractor tiene 30 años</a:t>
            </a:r>
          </a:p>
        </p:txBody>
      </p:sp>
      <p:sp>
        <p:nvSpPr>
          <p:cNvPr id="4" name="Espace réservé du numéro de diapositive 3"/>
          <p:cNvSpPr>
            <a:spLocks noGrp="1"/>
          </p:cNvSpPr>
          <p:nvPr>
            <p:ph type="sldNum" sz="quarter" idx="12"/>
          </p:nvPr>
        </p:nvSpPr>
        <p:spPr>
          <a:xfrm>
            <a:off x="6876256" y="6381328"/>
            <a:ext cx="2133600" cy="365125"/>
          </a:xfrm>
        </p:spPr>
        <p:txBody>
          <a:bodyPr/>
          <a:lstStyle/>
          <a:p>
            <a:fld id="{CCABFAA6-E7A3-49D0-B000-4F6F964686B8}" type="slidenum">
              <a:rPr lang="fr-FR" smtClean="0">
                <a:solidFill>
                  <a:prstClr val="black">
                    <a:tint val="75000"/>
                  </a:prstClr>
                </a:solidFill>
              </a:rPr>
              <a:t>20</a:t>
            </a:fld>
            <a:endParaRPr lang="fr-FR">
              <a:solidFill>
                <a:prstClr val="black">
                  <a:tint val="75000"/>
                </a:prstClr>
              </a:solidFill>
            </a:endParaRPr>
          </a:p>
        </p:txBody>
      </p:sp>
      <p:sp>
        <p:nvSpPr>
          <p:cNvPr id="5" name="ZoneTexte 4"/>
          <p:cNvSpPr txBox="1"/>
          <p:nvPr/>
        </p:nvSpPr>
        <p:spPr>
          <a:xfrm>
            <a:off x="467544" y="5301208"/>
            <a:ext cx="8136904" cy="1508105"/>
          </a:xfrm>
          <a:prstGeom prst="rect">
            <a:avLst/>
          </a:prstGeom>
          <a:solidFill>
            <a:schemeClr val="bg1">
              <a:lumMod val="85000"/>
            </a:schemeClr>
          </a:solidFill>
        </p:spPr>
        <p:txBody>
          <a:bodyPr wrap="square" rtlCol="0">
            <a:spAutoFit/>
          </a:bodyPr>
          <a:lstStyle/>
          <a:p>
            <a:pPr algn="ctr"/>
            <a:r>
              <a:rPr lang="fr-FR" dirty="0">
                <a:solidFill>
                  <a:prstClr val="black"/>
                </a:solidFill>
              </a:rPr>
              <a:t>La escardadora guiada a ojo se encuentra entre las ruedas del tractor. Permite escardar con precisión 16 hileras de trigo, cebada o 12 hileras de lentejas </a:t>
            </a:r>
            <a:r>
              <a:rPr lang="fr-FR" i="1" dirty="0">
                <a:solidFill>
                  <a:prstClr val="black"/>
                </a:solidFill>
              </a:rPr>
              <a:t>(o 6 hileras de maíz o girasol) </a:t>
            </a:r>
            <a:r>
              <a:rPr lang="fr-FR" dirty="0">
                <a:solidFill>
                  <a:prstClr val="black"/>
                </a:solidFill>
              </a:rPr>
              <a:t>que han sido sembradas por una sembradora con la misma distancia entre hileras</a:t>
            </a:r>
            <a:r>
              <a:rPr lang="fr-FR" i="1" dirty="0">
                <a:solidFill>
                  <a:prstClr val="black"/>
                </a:solidFill>
              </a:rPr>
              <a:t>. </a:t>
            </a:r>
            <a:r>
              <a:rPr lang="fr-FR" dirty="0">
                <a:solidFill>
                  <a:prstClr val="black"/>
                </a:solidFill>
              </a:rPr>
              <a:t>La </a:t>
            </a:r>
            <a:r>
              <a:rPr lang="fr-FR" b="1" dirty="0">
                <a:solidFill>
                  <a:prstClr val="black"/>
                </a:solidFill>
              </a:rPr>
              <a:t>grada </a:t>
            </a:r>
            <a:r>
              <a:rPr lang="fr-FR" dirty="0">
                <a:solidFill>
                  <a:prstClr val="black"/>
                </a:solidFill>
              </a:rPr>
              <a:t>de 4,20 m de ancho completa el trabajo de la escardadora</a:t>
            </a:r>
            <a:r>
              <a:rPr lang="fr-FR" i="1" dirty="0">
                <a:solidFill>
                  <a:prstClr val="black"/>
                </a:solidFill>
              </a:rPr>
              <a:t>.</a:t>
            </a:r>
          </a:p>
          <a:p>
            <a:pPr algn="ctr"/>
            <a:r>
              <a:rPr lang="fr-FR" sz="2000" b="1" dirty="0">
                <a:solidFill>
                  <a:srgbClr val="C00000"/>
                </a:solidFill>
              </a:rPr>
              <a:t>¡Los herbicidas no son, por tanto, una fatalidad! </a:t>
            </a:r>
            <a:endParaRPr lang="fr-FR" sz="2000" b="1" dirty="0">
              <a:solidFill>
                <a:prstClr val="black"/>
              </a:solidFill>
            </a:endParaRPr>
          </a:p>
        </p:txBody>
      </p:sp>
      <p:sp>
        <p:nvSpPr>
          <p:cNvPr id="3" name="Espace réservé du contenu 2">
            <a:extLst>
              <a:ext uri="{FF2B5EF4-FFF2-40B4-BE49-F238E27FC236}">
                <a16:creationId xmlns:a16="http://schemas.microsoft.com/office/drawing/2014/main" id="{C04B7E54-CAB1-D4BC-FE45-552E75E0A2C0}"/>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128340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44000" cy="683890"/>
          </a:xfrm>
          <a:solidFill>
            <a:srgbClr val="92D050"/>
          </a:solidFill>
        </p:spPr>
        <p:txBody>
          <a:bodyPr>
            <a:noAutofit/>
          </a:bodyPr>
          <a:lstStyle/>
          <a:p>
            <a:r>
              <a:rPr lang="fr-FR" sz="1900" b="1" dirty="0"/>
              <a:t>Módulo 4: Reducción del uso de herbicidas: Implementar alternativas con un fuerte apoyo de los Estados y los organismos de desarrollo </a:t>
            </a:r>
            <a:r>
              <a:rPr lang="fr-FR" sz="1800" i="1" dirty="0"/>
              <a:t>(fuente del esquema: </a:t>
            </a:r>
            <a:r>
              <a:rPr lang="fr-FR" sz="1800" i="1" dirty="0" err="1"/>
              <a:t>Havard </a:t>
            </a:r>
            <a:r>
              <a:rPr lang="fr-FR" sz="1800" i="1" dirty="0"/>
              <a:t>y </a:t>
            </a:r>
            <a:r>
              <a:rPr lang="fr-FR" sz="1800" i="1" dirty="0" err="1"/>
              <a:t>Side</a:t>
            </a:r>
            <a:r>
              <a:rPr lang="fr-FR" sz="1800" i="1" dirty="0"/>
              <a:t>, 2013)</a:t>
            </a:r>
          </a:p>
        </p:txBody>
      </p:sp>
      <p:sp>
        <p:nvSpPr>
          <p:cNvPr id="4" name="Espace réservé du numéro de diapositive 3"/>
          <p:cNvSpPr>
            <a:spLocks noGrp="1"/>
          </p:cNvSpPr>
          <p:nvPr>
            <p:ph type="sldNum" sz="quarter" idx="12"/>
          </p:nvPr>
        </p:nvSpPr>
        <p:spPr>
          <a:xfrm>
            <a:off x="6983314" y="6492875"/>
            <a:ext cx="2133600" cy="365125"/>
          </a:xfrm>
        </p:spPr>
        <p:txBody>
          <a:bodyPr/>
          <a:lstStyle/>
          <a:p>
            <a:fld id="{CCABFAA6-E7A3-49D0-B000-4F6F964686B8}" type="slidenum">
              <a:rPr lang="fr-FR" smtClean="0"/>
              <a:t>21</a:t>
            </a:fld>
            <a:endParaRPr lang="fr-FR" dirty="0"/>
          </a:p>
        </p:txBody>
      </p:sp>
      <p:pic>
        <p:nvPicPr>
          <p:cNvPr id="5" name="Espace réservé du contenu 4"/>
          <p:cNvPicPr>
            <a:picLocks noGrp="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755576" y="804960"/>
            <a:ext cx="7482001" cy="5378267"/>
          </a:xfrm>
          <a:prstGeom prst="rect">
            <a:avLst/>
          </a:prstGeom>
          <a:noFill/>
          <a:ln>
            <a:noFill/>
          </a:ln>
        </p:spPr>
      </p:pic>
      <p:sp>
        <p:nvSpPr>
          <p:cNvPr id="3" name="ZoneTexte 2"/>
          <p:cNvSpPr txBox="1"/>
          <p:nvPr/>
        </p:nvSpPr>
        <p:spPr>
          <a:xfrm>
            <a:off x="0" y="6217383"/>
            <a:ext cx="9250994" cy="646331"/>
          </a:xfrm>
          <a:prstGeom prst="rect">
            <a:avLst/>
          </a:prstGeom>
          <a:noFill/>
        </p:spPr>
        <p:txBody>
          <a:bodyPr wrap="none" rtlCol="0">
            <a:spAutoFit/>
          </a:bodyPr>
          <a:lstStyle/>
          <a:p>
            <a:r>
              <a:rPr lang="fr-FR" b="1" dirty="0">
                <a:solidFill>
                  <a:schemeClr val="tx2">
                    <a:lumMod val="75000"/>
                  </a:schemeClr>
                </a:solidFill>
              </a:rPr>
              <a:t>En este esquema falta el acceso a </a:t>
            </a:r>
            <a:r>
              <a:rPr lang="fr-FR" b="1" dirty="0">
                <a:solidFill>
                  <a:srgbClr val="C00000"/>
                </a:solidFill>
              </a:rPr>
              <a:t>créditos adecuados para la adquisición de material agrícola </a:t>
            </a:r>
          </a:p>
          <a:p>
            <a:r>
              <a:rPr lang="fr-FR" b="1" dirty="0">
                <a:solidFill>
                  <a:schemeClr val="tx2">
                    <a:lumMod val="75000"/>
                  </a:schemeClr>
                </a:solidFill>
              </a:rPr>
              <a:t>, como por ejemplo préstamos a cuatro años con un tipo de interés ligeramente superior a la inflación.</a:t>
            </a:r>
          </a:p>
        </p:txBody>
      </p:sp>
    </p:spTree>
    <p:extLst>
      <p:ext uri="{BB962C8B-B14F-4D97-AF65-F5344CB8AC3E}">
        <p14:creationId xmlns:p14="http://schemas.microsoft.com/office/powerpoint/2010/main" val="2861043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08504" cy="360041"/>
          </a:xfrm>
          <a:solidFill>
            <a:srgbClr val="92D050"/>
          </a:solidFill>
        </p:spPr>
        <p:txBody>
          <a:bodyPr>
            <a:noAutofit/>
          </a:bodyPr>
          <a:lstStyle/>
          <a:p>
            <a:r>
              <a:rPr lang="fr-FR" sz="2000" b="1" dirty="0"/>
              <a:t>Módulo 4: Reducción del uso de herbicidas – Conclusión general para debatir</a:t>
            </a:r>
          </a:p>
        </p:txBody>
      </p:sp>
      <p:sp>
        <p:nvSpPr>
          <p:cNvPr id="3" name="Espace réservé du contenu 2"/>
          <p:cNvSpPr>
            <a:spLocks noGrp="1"/>
          </p:cNvSpPr>
          <p:nvPr>
            <p:ph idx="1"/>
          </p:nvPr>
        </p:nvSpPr>
        <p:spPr>
          <a:xfrm>
            <a:off x="0" y="435260"/>
            <a:ext cx="9036496" cy="6422740"/>
          </a:xfrm>
        </p:spPr>
        <p:txBody>
          <a:bodyPr>
            <a:normAutofit/>
          </a:bodyPr>
          <a:lstStyle/>
          <a:p>
            <a:pPr marL="0" indent="0" algn="ctr">
              <a:buNone/>
            </a:pPr>
            <a:r>
              <a:rPr lang="fr-FR" sz="2200" b="1" dirty="0"/>
              <a:t>Conclusión general correspondiente al tema 1: ejemplo de </a:t>
            </a:r>
            <a:r>
              <a:rPr lang="fr-FR" sz="2200" b="1" dirty="0" err="1"/>
              <a:t>África</a:t>
            </a:r>
            <a:r>
              <a:rPr lang="fr-FR" sz="2200" b="1" dirty="0"/>
              <a:t> del </a:t>
            </a:r>
            <a:r>
              <a:rPr lang="fr-FR" sz="2200" b="1" dirty="0" err="1"/>
              <a:t>Oeste</a:t>
            </a:r>
            <a:endParaRPr lang="fr-FR" sz="2200" b="1" dirty="0"/>
          </a:p>
          <a:p>
            <a:pPr marL="457200" indent="-371475">
              <a:spcBef>
                <a:spcPts val="1800"/>
              </a:spcBef>
              <a:buFont typeface="+mj-lt"/>
              <a:buAutoNum type="arabicPeriod"/>
            </a:pPr>
            <a:r>
              <a:rPr lang="fr-FR" sz="2000" dirty="0"/>
              <a:t>En muchos países del Sur, desde principios de la década de 2000, se observa un </a:t>
            </a:r>
            <a:r>
              <a:rPr lang="fr-FR" sz="2000" b="1" dirty="0"/>
              <a:t>fuerte aumento del uso de herbicidas </a:t>
            </a:r>
            <a:r>
              <a:rPr lang="fr-FR" sz="2000" i="1" dirty="0"/>
              <a:t>(véase el gráfico de la diapositiva siguiente relativo a </a:t>
            </a:r>
            <a:r>
              <a:rPr lang="fr-FR" sz="2000" i="1" dirty="0" err="1"/>
              <a:t>África</a:t>
            </a:r>
            <a:r>
              <a:rPr lang="fr-FR" sz="2000" i="1" dirty="0"/>
              <a:t> del </a:t>
            </a:r>
            <a:r>
              <a:rPr lang="fr-FR" sz="2000" i="1" dirty="0" err="1"/>
              <a:t>Oeste</a:t>
            </a:r>
            <a:r>
              <a:rPr lang="fr-FR" sz="2000" i="1" dirty="0"/>
              <a:t> = AO). </a:t>
            </a:r>
          </a:p>
          <a:p>
            <a:pPr marL="457200" indent="-371475">
              <a:spcBef>
                <a:spcPts val="1800"/>
              </a:spcBef>
              <a:buFont typeface="+mj-lt"/>
              <a:buAutoNum type="arabicPeriod"/>
            </a:pPr>
            <a:r>
              <a:rPr lang="fr-FR" sz="2000" dirty="0"/>
              <a:t>En las zonas sudanesas y guineanas de AO, los herbicidas representarían en volumen </a:t>
            </a:r>
            <a:r>
              <a:rPr lang="fr-FR" sz="2000" b="1" dirty="0"/>
              <a:t>el 62 % </a:t>
            </a:r>
            <a:r>
              <a:rPr lang="fr-FR" sz="2000" dirty="0"/>
              <a:t>de los plaguicidas utilizados en 2015 y su uso se ha generalizado </a:t>
            </a:r>
            <a:r>
              <a:rPr lang="fr-FR" sz="2000" i="1" dirty="0"/>
              <a:t>(sin embargo, es poco frecuente en las zonas sahelianas). </a:t>
            </a:r>
          </a:p>
          <a:p>
            <a:pPr marL="457200" indent="-371475">
              <a:spcBef>
                <a:spcPts val="1800"/>
              </a:spcBef>
              <a:buFont typeface="+mj-lt"/>
              <a:buAutoNum type="arabicPeriod"/>
            </a:pPr>
            <a:r>
              <a:rPr lang="fr-FR" sz="2000" dirty="0"/>
              <a:t>A menudo se trata de </a:t>
            </a:r>
            <a:r>
              <a:rPr lang="fr-FR" sz="2000" b="1" dirty="0"/>
              <a:t>sustancias activas antiguas </a:t>
            </a:r>
            <a:r>
              <a:rPr lang="fr-FR" sz="2000" i="1" dirty="0"/>
              <a:t>(«que han pasado al dominio público») </a:t>
            </a:r>
            <a:r>
              <a:rPr lang="fr-FR" sz="2000" dirty="0"/>
              <a:t>cuyos precios han bajado considerablemente, como la atrazina, el </a:t>
            </a:r>
            <a:r>
              <a:rPr lang="fr-FR" sz="2000" dirty="0" err="1"/>
              <a:t>diurón</a:t>
            </a:r>
            <a:r>
              <a:rPr lang="fr-FR" sz="2000" dirty="0"/>
              <a:t>, el </a:t>
            </a:r>
            <a:r>
              <a:rPr lang="fr-FR" sz="2000" dirty="0" err="1"/>
              <a:t>paraquat</a:t>
            </a:r>
            <a:r>
              <a:rPr lang="fr-FR" sz="2000" dirty="0"/>
              <a:t>, </a:t>
            </a:r>
            <a:r>
              <a:rPr lang="fr-FR" sz="2000" dirty="0" err="1"/>
              <a:t>el alacloro</a:t>
            </a:r>
            <a:r>
              <a:rPr lang="fr-FR" sz="2000" dirty="0"/>
              <a:t>, el </a:t>
            </a:r>
            <a:r>
              <a:rPr lang="fr-FR" sz="2000" dirty="0" err="1"/>
              <a:t>metolacloro</a:t>
            </a:r>
            <a:r>
              <a:rPr lang="fr-FR" sz="2000" dirty="0"/>
              <a:t>, el glifosato, etc. </a:t>
            </a:r>
          </a:p>
          <a:p>
            <a:pPr marL="457200" indent="-371475">
              <a:spcBef>
                <a:spcPts val="1800"/>
              </a:spcBef>
              <a:buFont typeface="+mj-lt"/>
              <a:buAutoNum type="arabicPeriod"/>
            </a:pPr>
            <a:r>
              <a:rPr lang="fr-FR" sz="2000" dirty="0"/>
              <a:t>Dada su </a:t>
            </a:r>
            <a:r>
              <a:rPr lang="fr-FR" sz="2000" b="1" dirty="0"/>
              <a:t>alta toxicidad</a:t>
            </a:r>
            <a:r>
              <a:rPr lang="fr-FR" sz="2000" dirty="0"/>
              <a:t>, la mayoría de estas sustancias activas están prohibidas desde principios de la década de 2000 en muchos países desarrollados, incluidos los de la UE </a:t>
            </a:r>
            <a:r>
              <a:rPr lang="fr-FR" sz="2000" i="1" dirty="0">
                <a:solidFill>
                  <a:schemeClr val="tx2"/>
                </a:solidFill>
              </a:rPr>
              <a:t>(=&gt; véase el artículo de Laurence Caramel, Le Monde, 15 de noviembre de 2019 </a:t>
            </a:r>
            <a:r>
              <a:rPr lang="fr-FR" sz="2000" b="1" i="1" dirty="0">
                <a:solidFill>
                  <a:schemeClr val="tx2"/>
                </a:solidFill>
              </a:rPr>
              <a:t>«África corre el riesgo de convertirse en un vertedero de pesticidas prohibidos en Europa»</a:t>
            </a:r>
            <a:r>
              <a:rPr lang="fr-FR" sz="2000" i="1" dirty="0">
                <a:solidFill>
                  <a:schemeClr val="tx2"/>
                </a:solidFill>
              </a:rPr>
              <a:t>).</a:t>
            </a:r>
          </a:p>
          <a:p>
            <a:pPr marL="0" indent="0">
              <a:buNone/>
            </a:pPr>
            <a:endParaRPr lang="fr-FR" sz="1800" dirty="0"/>
          </a:p>
          <a:p>
            <a:pPr marL="0" indent="0">
              <a:buNone/>
            </a:pPr>
            <a:endParaRPr lang="fr-FR" sz="2000" dirty="0"/>
          </a:p>
        </p:txBody>
      </p:sp>
      <p:sp>
        <p:nvSpPr>
          <p:cNvPr id="4" name="Espace réservé du numéro de diapositive 3"/>
          <p:cNvSpPr>
            <a:spLocks noGrp="1"/>
          </p:cNvSpPr>
          <p:nvPr>
            <p:ph type="sldNum" sz="quarter" idx="12"/>
          </p:nvPr>
        </p:nvSpPr>
        <p:spPr>
          <a:xfrm>
            <a:off x="8172400" y="6356350"/>
            <a:ext cx="792088" cy="365125"/>
          </a:xfrm>
        </p:spPr>
        <p:txBody>
          <a:bodyPr/>
          <a:lstStyle/>
          <a:p>
            <a:fld id="{CCABFAA6-E7A3-49D0-B000-4F6F964686B8}" type="slidenum">
              <a:rPr lang="fr-FR" smtClean="0"/>
              <a:t>3</a:t>
            </a:fld>
            <a:endParaRPr lang="fr-FR" dirty="0"/>
          </a:p>
        </p:txBody>
      </p:sp>
    </p:spTree>
    <p:extLst>
      <p:ext uri="{BB962C8B-B14F-4D97-AF65-F5344CB8AC3E}">
        <p14:creationId xmlns:p14="http://schemas.microsoft.com/office/powerpoint/2010/main" val="2861043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08504" cy="755898"/>
          </a:xfrm>
          <a:solidFill>
            <a:srgbClr val="92D050"/>
          </a:solidFill>
        </p:spPr>
        <p:txBody>
          <a:bodyPr>
            <a:noAutofit/>
          </a:bodyPr>
          <a:lstStyle/>
          <a:p>
            <a:r>
              <a:rPr lang="fr-FR" sz="2000" b="1" dirty="0"/>
              <a:t>Módulo 4: </a:t>
            </a:r>
            <a:r>
              <a:rPr lang="fr-FR" sz="2000" dirty="0"/>
              <a:t>Evolución de la importación de plaguicidas en África Occidental (FAOSTAT, 2018) – </a:t>
            </a:r>
            <a:r>
              <a:rPr lang="fr-FR" sz="2000" b="1" dirty="0"/>
              <a:t>El aumento se debe principalmente a los herbicidas</a:t>
            </a:r>
          </a:p>
        </p:txBody>
      </p:sp>
      <p:pic>
        <p:nvPicPr>
          <p:cNvPr id="4" name="Espace réservé du contenu 3"/>
          <p:cNvPicPr>
            <a:picLocks noGrp="1"/>
          </p:cNvPicPr>
          <p:nvPr>
            <p:ph idx="1"/>
          </p:nvPr>
        </p:nvPicPr>
        <p:blipFill rotWithShape="1">
          <a:blip r:embed="rId2" cstate="screen">
            <a:extLst>
              <a:ext uri="{28A0092B-C50C-407E-A947-70E740481C1C}">
                <a14:useLocalDpi xmlns:a14="http://schemas.microsoft.com/office/drawing/2010/main"/>
              </a:ext>
            </a:extLst>
          </a:blip>
          <a:srcRect l="-1" t="8192" r="558" b="5254"/>
          <a:stretch/>
        </p:blipFill>
        <p:spPr bwMode="auto">
          <a:xfrm>
            <a:off x="1403648" y="908720"/>
            <a:ext cx="6336704" cy="5760000"/>
          </a:xfrm>
          <a:prstGeom prst="rect">
            <a:avLst/>
          </a:prstGeom>
          <a:noFill/>
          <a:ln>
            <a:solidFill>
              <a:schemeClr val="tx1"/>
            </a:solidFill>
          </a:ln>
          <a:extLst>
            <a:ext uri="{53640926-AAD7-44D8-BBD7-CCE9431645EC}">
              <a14:shadowObscured xmlns:a14="http://schemas.microsoft.com/office/drawing/2010/main"/>
            </a:ext>
          </a:extLst>
        </p:spPr>
      </p:pic>
      <p:sp>
        <p:nvSpPr>
          <p:cNvPr id="5" name="Espace réservé du numéro de diapositive 4"/>
          <p:cNvSpPr>
            <a:spLocks noGrp="1"/>
          </p:cNvSpPr>
          <p:nvPr>
            <p:ph type="sldNum" sz="quarter" idx="12"/>
          </p:nvPr>
        </p:nvSpPr>
        <p:spPr/>
        <p:txBody>
          <a:bodyPr/>
          <a:lstStyle/>
          <a:p>
            <a:fld id="{CCABFAA6-E7A3-49D0-B000-4F6F964686B8}" type="slidenum">
              <a:rPr lang="fr-FR" smtClean="0"/>
              <a:t>4</a:t>
            </a:fld>
            <a:endParaRPr lang="fr-FR"/>
          </a:p>
        </p:txBody>
      </p:sp>
    </p:spTree>
    <p:extLst>
      <p:ext uri="{BB962C8B-B14F-4D97-AF65-F5344CB8AC3E}">
        <p14:creationId xmlns:p14="http://schemas.microsoft.com/office/powerpoint/2010/main" val="2861043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08504" cy="360041"/>
          </a:xfrm>
          <a:solidFill>
            <a:srgbClr val="92D050"/>
          </a:solidFill>
        </p:spPr>
        <p:txBody>
          <a:bodyPr>
            <a:noAutofit/>
          </a:bodyPr>
          <a:lstStyle/>
          <a:p>
            <a:r>
              <a:rPr lang="fr-FR" sz="2000" b="1" dirty="0"/>
              <a:t>Módulo 4: Reducción del uso de herbicidas – Conclusiones generales para debatir</a:t>
            </a:r>
          </a:p>
        </p:txBody>
      </p:sp>
      <p:sp>
        <p:nvSpPr>
          <p:cNvPr id="3" name="Espace réservé du contenu 2"/>
          <p:cNvSpPr>
            <a:spLocks noGrp="1"/>
          </p:cNvSpPr>
          <p:nvPr>
            <p:ph idx="1"/>
          </p:nvPr>
        </p:nvSpPr>
        <p:spPr>
          <a:xfrm>
            <a:off x="0" y="435260"/>
            <a:ext cx="9036496" cy="6422740"/>
          </a:xfrm>
          <a:ln w="3175">
            <a:solidFill>
              <a:schemeClr val="accent1"/>
            </a:solidFill>
          </a:ln>
        </p:spPr>
        <p:txBody>
          <a:bodyPr>
            <a:normAutofit lnSpcReduction="10000"/>
          </a:bodyPr>
          <a:lstStyle/>
          <a:p>
            <a:pPr marL="0" indent="0" algn="ctr">
              <a:buNone/>
            </a:pPr>
            <a:r>
              <a:rPr lang="fr-FR" sz="2200" b="1" dirty="0"/>
              <a:t>Conclusión general correspondiente al tema 1 – Ejemplo: África Occidental (continuación)</a:t>
            </a:r>
          </a:p>
          <a:p>
            <a:pPr marL="457200" indent="-371475">
              <a:spcBef>
                <a:spcPts val="1200"/>
              </a:spcBef>
              <a:buFont typeface="+mj-lt"/>
              <a:buAutoNum type="arabicPeriod" startAt="5"/>
            </a:pPr>
            <a:r>
              <a:rPr lang="fr-FR" sz="2000" dirty="0"/>
              <a:t>Muchos de los herbicidas que compran los agricultores </a:t>
            </a:r>
            <a:r>
              <a:rPr lang="fr-FR" sz="2000" i="1" dirty="0"/>
              <a:t>(en mercados y tiendas locales) </a:t>
            </a:r>
            <a:r>
              <a:rPr lang="fr-FR" sz="2000" b="1" dirty="0"/>
              <a:t>ya</a:t>
            </a:r>
            <a:r>
              <a:rPr lang="fr-FR" sz="2000" dirty="0"/>
              <a:t> no están </a:t>
            </a:r>
            <a:r>
              <a:rPr lang="fr-FR" sz="2000" b="1" dirty="0"/>
              <a:t>homologados por las autoridades nacionales o regionales </a:t>
            </a:r>
            <a:r>
              <a:rPr lang="fr-FR" sz="2000" i="1" dirty="0">
                <a:solidFill>
                  <a:schemeClr val="accent1">
                    <a:lumMod val="75000"/>
                  </a:schemeClr>
                </a:solidFill>
              </a:rPr>
              <a:t>(=&gt; precisar el papel del Comité Saheliano de Plaguicidas = CSP). </a:t>
            </a:r>
          </a:p>
          <a:p>
            <a:pPr marL="457200" indent="-371475">
              <a:spcBef>
                <a:spcPts val="1200"/>
              </a:spcBef>
              <a:buFont typeface="+mj-lt"/>
              <a:buAutoNum type="arabicPeriod" startAt="5"/>
            </a:pPr>
            <a:r>
              <a:rPr lang="fr-FR" sz="2000" dirty="0"/>
              <a:t>Algunos </a:t>
            </a:r>
            <a:r>
              <a:rPr lang="fr-FR" sz="2000" b="1" dirty="0" err="1"/>
              <a:t>«coformulantes» </a:t>
            </a:r>
            <a:r>
              <a:rPr lang="fr-FR" sz="2000" b="1" dirty="0"/>
              <a:t>o «tensioactivos» </a:t>
            </a:r>
            <a:r>
              <a:rPr lang="fr-FR" sz="2000" dirty="0"/>
              <a:t>de los plaguicidas vendidos en África son más tóxicos que las propias sustancias activas </a:t>
            </a:r>
            <a:r>
              <a:rPr lang="fr-FR" sz="2000" i="1" dirty="0">
                <a:solidFill>
                  <a:schemeClr val="tx2"/>
                </a:solidFill>
              </a:rPr>
              <a:t>(véase la toxicidad del «tensioactivo» POEA contenido en varios herbicidas a base de glifosato).</a:t>
            </a:r>
          </a:p>
          <a:p>
            <a:pPr marL="457200" indent="-371475">
              <a:spcBef>
                <a:spcPts val="1200"/>
              </a:spcBef>
              <a:buFont typeface="+mj-lt"/>
              <a:buAutoNum type="arabicPeriod" startAt="5"/>
            </a:pPr>
            <a:r>
              <a:rPr lang="fr-FR" sz="2000" dirty="0"/>
              <a:t>Algunos herbicidas </a:t>
            </a:r>
            <a:r>
              <a:rPr lang="fr-FR" sz="2000" i="1" dirty="0">
                <a:solidFill>
                  <a:schemeClr val="accent1">
                    <a:lumMod val="75000"/>
                  </a:schemeClr>
                </a:solidFill>
              </a:rPr>
              <a:t>(y otros pesticidas) </a:t>
            </a:r>
            <a:r>
              <a:rPr lang="fr-FR" sz="2000" dirty="0"/>
              <a:t>pueden ser </a:t>
            </a:r>
            <a:r>
              <a:rPr lang="fr-FR" sz="2000" b="1" dirty="0"/>
              <a:t>falsificados </a:t>
            </a:r>
            <a:r>
              <a:rPr lang="fr-FR" sz="2000" dirty="0"/>
              <a:t>y no contener el porcentaje de sustancias activas indicado en las etiquetas </a:t>
            </a:r>
            <a:r>
              <a:rPr lang="fr-FR" sz="2000" i="1" dirty="0">
                <a:solidFill>
                  <a:schemeClr val="accent1">
                    <a:lumMod val="75000"/>
                  </a:schemeClr>
                </a:solidFill>
              </a:rPr>
              <a:t>(véanse diversos estudios realizados en Níger, Malí, etc.).</a:t>
            </a:r>
          </a:p>
          <a:p>
            <a:pPr marL="0" indent="0">
              <a:buNone/>
            </a:pPr>
            <a:endParaRPr lang="fr-FR" sz="2000" i="1" dirty="0">
              <a:solidFill>
                <a:schemeClr val="accent1">
                  <a:lumMod val="75000"/>
                </a:schemeClr>
              </a:solidFill>
            </a:endParaRPr>
          </a:p>
          <a:p>
            <a:pPr marL="0" indent="0">
              <a:buNone/>
            </a:pPr>
            <a:r>
              <a:rPr lang="fr-FR" sz="2000" dirty="0"/>
              <a:t>Mientras que el África subsahariana y otros países en desarrollo aumentan el uso de herbicidas antiguos muy tóxicos, la agricultura ecológica crece en Francia, Austria </a:t>
            </a:r>
            <a:r>
              <a:rPr lang="fr-FR" sz="2000" i="1" dirty="0"/>
              <a:t>(1/4 de la superficie cultivada) </a:t>
            </a:r>
            <a:r>
              <a:rPr lang="fr-FR" sz="2000" dirty="0"/>
              <a:t>y en muchas regiones del mundo. </a:t>
            </a:r>
          </a:p>
          <a:p>
            <a:pPr marL="0" indent="0">
              <a:buNone/>
            </a:pPr>
            <a:endParaRPr lang="fr-FR" sz="2000" dirty="0"/>
          </a:p>
          <a:p>
            <a:pPr marL="0" indent="0">
              <a:buNone/>
            </a:pPr>
            <a:r>
              <a:rPr lang="fr-FR" sz="2000" b="1" dirty="0">
                <a:solidFill>
                  <a:srgbClr val="C00000"/>
                </a:solidFill>
              </a:rPr>
              <a:t>Por lo tanto, es posible prescindir de los herbicidas, al menos si se dispone de herramientas eficaces para el deshierbe =&gt; Véanse las últimas diapositivas de este módulo 4.</a:t>
            </a:r>
          </a:p>
        </p:txBody>
      </p:sp>
      <p:sp>
        <p:nvSpPr>
          <p:cNvPr id="4" name="Espace réservé du numéro de diapositive 3"/>
          <p:cNvSpPr>
            <a:spLocks noGrp="1"/>
          </p:cNvSpPr>
          <p:nvPr>
            <p:ph type="sldNum" sz="quarter" idx="12"/>
          </p:nvPr>
        </p:nvSpPr>
        <p:spPr>
          <a:xfrm>
            <a:off x="8172400" y="6356350"/>
            <a:ext cx="792088" cy="365125"/>
          </a:xfrm>
        </p:spPr>
        <p:txBody>
          <a:bodyPr/>
          <a:lstStyle/>
          <a:p>
            <a:fld id="{CCABFAA6-E7A3-49D0-B000-4F6F964686B8}" type="slidenum">
              <a:rPr lang="fr-FR" smtClean="0"/>
              <a:t>5</a:t>
            </a:fld>
            <a:endParaRPr lang="fr-FR" dirty="0"/>
          </a:p>
        </p:txBody>
      </p:sp>
    </p:spTree>
    <p:extLst>
      <p:ext uri="{BB962C8B-B14F-4D97-AF65-F5344CB8AC3E}">
        <p14:creationId xmlns:p14="http://schemas.microsoft.com/office/powerpoint/2010/main" val="2856582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08504" cy="360041"/>
          </a:xfrm>
          <a:solidFill>
            <a:srgbClr val="92D050"/>
          </a:solidFill>
        </p:spPr>
        <p:txBody>
          <a:bodyPr>
            <a:noAutofit/>
          </a:bodyPr>
          <a:lstStyle/>
          <a:p>
            <a:r>
              <a:rPr lang="fr-FR" sz="2000" b="1" dirty="0"/>
              <a:t>Módulo 4: Reducción del uso de herbicidas – Tema 1</a:t>
            </a:r>
          </a:p>
        </p:txBody>
      </p:sp>
      <p:sp>
        <p:nvSpPr>
          <p:cNvPr id="3" name="Espace réservé du contenu 2"/>
          <p:cNvSpPr>
            <a:spLocks noGrp="1"/>
          </p:cNvSpPr>
          <p:nvPr>
            <p:ph idx="1"/>
          </p:nvPr>
        </p:nvSpPr>
        <p:spPr>
          <a:xfrm>
            <a:off x="107504" y="620688"/>
            <a:ext cx="8928992" cy="6120680"/>
          </a:xfrm>
        </p:spPr>
        <p:txBody>
          <a:bodyPr>
            <a:normAutofit lnSpcReduction="10000"/>
          </a:bodyPr>
          <a:lstStyle/>
          <a:p>
            <a:pPr marL="0" indent="0">
              <a:buNone/>
            </a:pPr>
            <a:r>
              <a:rPr lang="fr-FR" sz="2000" b="1" dirty="0">
                <a:solidFill>
                  <a:schemeClr val="tx2">
                    <a:lumMod val="75000"/>
                  </a:schemeClr>
                </a:solidFill>
              </a:rPr>
              <a:t>Tema 1: Conocer la evolución del uso de herbicidas por parte de los agricultores de su región. </a:t>
            </a:r>
          </a:p>
          <a:p>
            <a:pPr marL="0" indent="0">
              <a:buNone/>
            </a:pPr>
            <a:endParaRPr lang="fr-FR" sz="800" dirty="0"/>
          </a:p>
          <a:p>
            <a:pPr marL="0" indent="0">
              <a:buNone/>
            </a:pPr>
            <a:r>
              <a:rPr lang="fr-FR" sz="2000" dirty="0"/>
              <a:t>La problemática global resumida en la diapositiva 3 varía mucho de una región a otra. Por lo tanto, para adaptar la formación, </a:t>
            </a:r>
            <a:r>
              <a:rPr lang="fr-FR" sz="2000" b="1" dirty="0"/>
              <a:t>es conveniente debatir con los participantes a partir de las siguientes preguntas </a:t>
            </a:r>
            <a:r>
              <a:rPr lang="fr-FR" sz="2000" i="1" dirty="0"/>
              <a:t>(lista indicativa)</a:t>
            </a:r>
            <a:r>
              <a:rPr lang="fr-FR" sz="2000" dirty="0"/>
              <a:t>:</a:t>
            </a:r>
          </a:p>
          <a:p>
            <a:pPr lvl="0" indent="-257175">
              <a:spcBef>
                <a:spcPts val="1200"/>
              </a:spcBef>
            </a:pPr>
            <a:r>
              <a:rPr lang="fr-FR" sz="1800" dirty="0"/>
              <a:t>¿Lo que se menciona en la diapositiva 3 refleja su realidad?</a:t>
            </a:r>
          </a:p>
          <a:p>
            <a:pPr lvl="0" indent="-257175">
              <a:spcBef>
                <a:spcPts val="1200"/>
              </a:spcBef>
            </a:pPr>
            <a:r>
              <a:rPr lang="fr-FR" sz="1800" dirty="0"/>
              <a:t>Si se observa un fuerte aumento del uso de herbicidas en su región, ¿cuáles son </a:t>
            </a:r>
            <a:r>
              <a:rPr lang="fr-FR" sz="1800" b="1" dirty="0"/>
              <a:t>las razones</a:t>
            </a:r>
            <a:r>
              <a:rPr lang="fr-FR" sz="1800" dirty="0"/>
              <a:t>?</a:t>
            </a:r>
          </a:p>
          <a:p>
            <a:pPr lvl="0" indent="-257175">
              <a:spcBef>
                <a:spcPts val="1200"/>
              </a:spcBef>
            </a:pPr>
            <a:r>
              <a:rPr lang="fr-FR" sz="1800" dirty="0"/>
              <a:t>¿En </a:t>
            </a:r>
            <a:r>
              <a:rPr lang="fr-FR" sz="1800" b="1" dirty="0"/>
              <a:t>qué cultivos </a:t>
            </a:r>
            <a:r>
              <a:rPr lang="fr-FR" sz="1800" dirty="0"/>
              <a:t>se utilizan con frecuencia los herbicidas y cuáles son los nombres de los productos y las sustancias activas más utilizadas? </a:t>
            </a:r>
            <a:r>
              <a:rPr lang="fr-FR" sz="1800" i="1" dirty="0"/>
              <a:t>(aplicaciones antes de la siembra; después de la siembra y antes de la emergencia; después de la emergencia)</a:t>
            </a:r>
            <a:r>
              <a:rPr lang="fr-FR" sz="1800" dirty="0"/>
              <a:t>. </a:t>
            </a:r>
          </a:p>
          <a:p>
            <a:pPr lvl="0" indent="-257175">
              <a:spcBef>
                <a:spcPts val="1200"/>
              </a:spcBef>
            </a:pPr>
            <a:r>
              <a:rPr lang="fr-FR" sz="1800" dirty="0"/>
              <a:t>¿Qué opinan las </a:t>
            </a:r>
            <a:r>
              <a:rPr lang="fr-FR" sz="1800" b="1" dirty="0"/>
              <a:t>mujeres </a:t>
            </a:r>
            <a:r>
              <a:rPr lang="fr-FR" sz="1800" dirty="0"/>
              <a:t>sobre el uso de estos herbicidas?</a:t>
            </a:r>
          </a:p>
          <a:p>
            <a:pPr lvl="0" indent="-257175">
              <a:spcBef>
                <a:spcPts val="1200"/>
              </a:spcBef>
            </a:pPr>
            <a:r>
              <a:rPr lang="fr-FR" sz="1800" dirty="0"/>
              <a:t>¿Pueden seguir practicando sus </a:t>
            </a:r>
            <a:r>
              <a:rPr lang="fr-FR" sz="1800" b="1" dirty="0"/>
              <a:t>cultivos asociados </a:t>
            </a:r>
            <a:r>
              <a:rPr lang="fr-FR" sz="1800" dirty="0"/>
              <a:t>o recolectando ciertas plantas comestibles utilizadas para la cocina o la farmacopea?</a:t>
            </a:r>
          </a:p>
          <a:p>
            <a:pPr indent="-257175">
              <a:spcBef>
                <a:spcPts val="1200"/>
              </a:spcBef>
            </a:pPr>
            <a:r>
              <a:rPr lang="fr-FR" sz="1800" dirty="0"/>
              <a:t>¿Qué </a:t>
            </a:r>
            <a:r>
              <a:rPr lang="fr-FR" sz="1800" b="1" dirty="0"/>
              <a:t>impacto</a:t>
            </a:r>
            <a:r>
              <a:rPr lang="fr-FR" sz="1800" dirty="0"/>
              <a:t> tienen </a:t>
            </a:r>
            <a:r>
              <a:rPr lang="fr-FR" sz="1800" b="1" dirty="0"/>
              <a:t>estos herbicidas en los árboles jóvenes </a:t>
            </a:r>
            <a:r>
              <a:rPr lang="fr-FR" sz="1800" dirty="0"/>
              <a:t>que se encuentran en las parcelas?</a:t>
            </a:r>
          </a:p>
          <a:p>
            <a:pPr indent="-257175">
              <a:spcBef>
                <a:spcPts val="1200"/>
              </a:spcBef>
            </a:pPr>
            <a:r>
              <a:rPr lang="fr-FR" sz="1800" dirty="0"/>
              <a:t>...</a:t>
            </a:r>
          </a:p>
        </p:txBody>
      </p:sp>
      <p:sp>
        <p:nvSpPr>
          <p:cNvPr id="4" name="Espace réservé du numéro de diapositive 3"/>
          <p:cNvSpPr>
            <a:spLocks noGrp="1"/>
          </p:cNvSpPr>
          <p:nvPr>
            <p:ph type="sldNum" sz="quarter" idx="12"/>
          </p:nvPr>
        </p:nvSpPr>
        <p:spPr>
          <a:xfrm>
            <a:off x="6996633" y="6381328"/>
            <a:ext cx="2133600" cy="365125"/>
          </a:xfrm>
        </p:spPr>
        <p:txBody>
          <a:bodyPr/>
          <a:lstStyle/>
          <a:p>
            <a:fld id="{CCABFAA6-E7A3-49D0-B000-4F6F964686B8}" type="slidenum">
              <a:rPr lang="fr-FR" smtClean="0"/>
              <a:t>6</a:t>
            </a:fld>
            <a:endParaRPr lang="fr-FR" dirty="0"/>
          </a:p>
        </p:txBody>
      </p:sp>
    </p:spTree>
    <p:extLst>
      <p:ext uri="{BB962C8B-B14F-4D97-AF65-F5344CB8AC3E}">
        <p14:creationId xmlns:p14="http://schemas.microsoft.com/office/powerpoint/2010/main" val="2861043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08504" cy="360041"/>
          </a:xfrm>
          <a:solidFill>
            <a:srgbClr val="92D050"/>
          </a:solidFill>
        </p:spPr>
        <p:txBody>
          <a:bodyPr>
            <a:noAutofit/>
          </a:bodyPr>
          <a:lstStyle/>
          <a:p>
            <a:r>
              <a:rPr lang="fr-FR" sz="2000" b="1" dirty="0"/>
              <a:t>Módulo 4 – Tema 1: Uso intensivo de herbicidas en el norte de Camerún</a:t>
            </a:r>
          </a:p>
        </p:txBody>
      </p:sp>
      <p:sp>
        <p:nvSpPr>
          <p:cNvPr id="3" name="Espace réservé du contenu 2"/>
          <p:cNvSpPr>
            <a:spLocks noGrp="1"/>
          </p:cNvSpPr>
          <p:nvPr>
            <p:ph idx="1"/>
          </p:nvPr>
        </p:nvSpPr>
        <p:spPr>
          <a:xfrm>
            <a:off x="107504" y="476672"/>
            <a:ext cx="9036496" cy="6480720"/>
          </a:xfrm>
        </p:spPr>
        <p:txBody>
          <a:bodyPr>
            <a:normAutofit lnSpcReduction="10000"/>
          </a:bodyPr>
          <a:lstStyle/>
          <a:p>
            <a:pPr marL="0" indent="0" algn="ctr">
              <a:buNone/>
            </a:pPr>
            <a:r>
              <a:rPr lang="fr-FR" sz="1800" b="1" dirty="0"/>
              <a:t>Ejemplo del norte de Camerún: El uso de herbicidas totales y selectivos mejora los ingresos de los agricultores y, en ocasiones, la conservación del suelo, pero ¿hasta cuándo?</a:t>
            </a:r>
            <a:endParaRPr lang="fr-FR" sz="1800" dirty="0"/>
          </a:p>
          <a:p>
            <a:pPr marL="0" indent="0">
              <a:buNone/>
            </a:pPr>
            <a:r>
              <a:rPr lang="fr-FR" sz="1800" b="1" dirty="0">
                <a:solidFill>
                  <a:srgbClr val="C00000"/>
                </a:solidFill>
              </a:rPr>
              <a:t>Contexto</a:t>
            </a:r>
            <a:r>
              <a:rPr lang="fr-FR" sz="1800" dirty="0"/>
              <a:t>:</a:t>
            </a:r>
          </a:p>
          <a:p>
            <a:pPr marL="0" indent="0">
              <a:buNone/>
            </a:pPr>
            <a:r>
              <a:rPr lang="fr-FR" sz="1800" dirty="0"/>
              <a:t>El cultivo del algodón compite con la siembra y el deshierbe de los cultivos alimentarios </a:t>
            </a:r>
            <a:r>
              <a:rPr lang="fr-FR" sz="1800" i="1" dirty="0"/>
              <a:t>(maíz, sorgo, etc.). </a:t>
            </a:r>
          </a:p>
          <a:p>
            <a:pPr marL="0" indent="0">
              <a:buNone/>
            </a:pPr>
            <a:r>
              <a:rPr lang="fr-FR" sz="1800" dirty="0"/>
              <a:t>Preparación y mantenimiento tardío de los cultivos </a:t>
            </a:r>
            <a:r>
              <a:rPr lang="fr-FR" sz="2400" dirty="0"/>
              <a:t>=</a:t>
            </a:r>
            <a:r>
              <a:rPr lang="fr-FR" sz="1800" dirty="0"/>
              <a:t> ↗maleza y ↘rendimientos</a:t>
            </a:r>
          </a:p>
          <a:p>
            <a:pPr>
              <a:buFont typeface="Wingdings" panose="05000000000000000000" pitchFamily="2" charset="2"/>
              <a:buChar char="à"/>
            </a:pPr>
            <a:r>
              <a:rPr lang="fr-FR" sz="1800" dirty="0"/>
              <a:t>atractivo de los herbicidas tanto para la SODECOTON como para los agricultores, en su mayoría poco equipados en TA</a:t>
            </a:r>
          </a:p>
          <a:p>
            <a:pPr>
              <a:buFont typeface="Wingdings" panose="05000000000000000000" pitchFamily="2" charset="2"/>
              <a:buChar char="à"/>
            </a:pPr>
            <a:r>
              <a:rPr lang="fr-FR" sz="1800" dirty="0"/>
              <a:t>Fuerte aumento de las superficies </a:t>
            </a:r>
            <a:r>
              <a:rPr lang="fr-FR" sz="1800" dirty="0" err="1"/>
              <a:t>tratadas con herbicidas </a:t>
            </a:r>
            <a:r>
              <a:rPr lang="fr-FR" sz="1800" dirty="0"/>
              <a:t>desde la década de 2000 (descenso de los precios de varios herbicidas, entre ellos el </a:t>
            </a:r>
            <a:r>
              <a:rPr lang="fr-FR" sz="1800" dirty="0">
                <a:solidFill>
                  <a:srgbClr val="C00000"/>
                </a:solidFill>
              </a:rPr>
              <a:t>glifosato, el paraquat, la atrazina y el diurón)</a:t>
            </a:r>
            <a:r>
              <a:rPr lang="fr-FR" sz="1800" i="1" dirty="0"/>
              <a:t>.</a:t>
            </a:r>
          </a:p>
          <a:p>
            <a:pPr>
              <a:buFont typeface="Wingdings" panose="05000000000000000000" pitchFamily="2" charset="2"/>
              <a:buChar char="à"/>
            </a:pPr>
            <a:endParaRPr lang="fr-FR" sz="1800" i="1" dirty="0"/>
          </a:p>
          <a:p>
            <a:pPr marL="0" indent="0">
              <a:buNone/>
            </a:pPr>
            <a:r>
              <a:rPr lang="fr-FR" sz="1800" b="1" dirty="0">
                <a:solidFill>
                  <a:srgbClr val="C00000"/>
                </a:solidFill>
              </a:rPr>
              <a:t>Ventajas a corto plazo del «laboreo químico» frente al laboreo del suelo:</a:t>
            </a:r>
          </a:p>
          <a:p>
            <a:pPr lvl="0">
              <a:spcBef>
                <a:spcPts val="600"/>
              </a:spcBef>
            </a:pPr>
            <a:r>
              <a:rPr lang="fr-FR" sz="1800" b="1" dirty="0"/>
              <a:t>Reducción del tiempo de instalación de los cultivos </a:t>
            </a:r>
            <a:r>
              <a:rPr lang="fr-FR" sz="1800" b="1" i="1" dirty="0">
                <a:solidFill>
                  <a:srgbClr val="0070C0"/>
                </a:solidFill>
              </a:rPr>
              <a:t>(0,9 días/ha frente a 3-4 días/ha para el laboreo). </a:t>
            </a:r>
          </a:p>
          <a:p>
            <a:pPr lvl="0">
              <a:spcBef>
                <a:spcPts val="600"/>
              </a:spcBef>
            </a:pPr>
            <a:r>
              <a:rPr lang="fr-FR" sz="1800" dirty="0"/>
              <a:t>Control de las malas hierbas perennes gracias al modo de acción sistémico del glifosato.</a:t>
            </a:r>
          </a:p>
          <a:p>
            <a:pPr>
              <a:spcBef>
                <a:spcPts val="600"/>
              </a:spcBef>
            </a:pPr>
            <a:r>
              <a:rPr lang="fr-FR" sz="1800" b="1" dirty="0"/>
              <a:t>En determinados tipos de suelos, limitación de los riesgos de erosión</a:t>
            </a:r>
            <a:r>
              <a:rPr lang="fr-FR" sz="1800" dirty="0"/>
              <a:t>.</a:t>
            </a:r>
          </a:p>
          <a:p>
            <a:pPr marL="0" indent="0">
              <a:spcBef>
                <a:spcPts val="600"/>
              </a:spcBef>
              <a:buNone/>
            </a:pPr>
            <a:endParaRPr lang="fr-FR" sz="1800" dirty="0"/>
          </a:p>
          <a:p>
            <a:pPr marL="0" indent="0">
              <a:spcBef>
                <a:spcPts val="600"/>
              </a:spcBef>
              <a:buNone/>
            </a:pPr>
            <a:r>
              <a:rPr lang="fr-FR" sz="1800" dirty="0"/>
              <a:t>Técnica </a:t>
            </a:r>
            <a:r>
              <a:rPr lang="fr-FR" sz="1800" b="1" dirty="0"/>
              <a:t>que</a:t>
            </a:r>
            <a:r>
              <a:rPr lang="fr-FR" sz="1800" dirty="0"/>
              <a:t> a menudo </a:t>
            </a:r>
            <a:r>
              <a:rPr lang="fr-FR" sz="1800" b="1" dirty="0"/>
              <a:t>se combina con el uso de herbicidas selectivos como la atrazina y el diurón </a:t>
            </a:r>
            <a:r>
              <a:rPr lang="fr-FR" sz="1800" dirty="0"/>
              <a:t>y/o con el uso de herramientas de tracción animal para el escardado y el aporcado de los cultivos. </a:t>
            </a:r>
          </a:p>
          <a:p>
            <a:pPr marL="0" indent="0">
              <a:spcBef>
                <a:spcPts val="600"/>
              </a:spcBef>
              <a:buNone/>
            </a:pPr>
            <a:endParaRPr lang="fr-FR" sz="1800" dirty="0"/>
          </a:p>
        </p:txBody>
      </p:sp>
      <p:sp>
        <p:nvSpPr>
          <p:cNvPr id="4" name="Espace réservé du numéro de diapositive 3"/>
          <p:cNvSpPr>
            <a:spLocks noGrp="1"/>
          </p:cNvSpPr>
          <p:nvPr>
            <p:ph type="sldNum" sz="quarter" idx="12"/>
          </p:nvPr>
        </p:nvSpPr>
        <p:spPr>
          <a:xfrm>
            <a:off x="6996633" y="6381328"/>
            <a:ext cx="2133600" cy="365125"/>
          </a:xfrm>
        </p:spPr>
        <p:txBody>
          <a:bodyPr/>
          <a:lstStyle/>
          <a:p>
            <a:fld id="{CCABFAA6-E7A3-49D0-B000-4F6F964686B8}" type="slidenum">
              <a:rPr lang="fr-FR" smtClean="0"/>
              <a:t>7</a:t>
            </a:fld>
            <a:endParaRPr lang="fr-FR" dirty="0"/>
          </a:p>
        </p:txBody>
      </p:sp>
    </p:spTree>
    <p:extLst>
      <p:ext uri="{BB962C8B-B14F-4D97-AF65-F5344CB8AC3E}">
        <p14:creationId xmlns:p14="http://schemas.microsoft.com/office/powerpoint/2010/main" val="1878441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20" y="0"/>
            <a:ext cx="9252520" cy="368847"/>
          </a:xfrm>
          <a:solidFill>
            <a:srgbClr val="92D050"/>
          </a:solidFill>
        </p:spPr>
        <p:txBody>
          <a:bodyPr>
            <a:noAutofit/>
          </a:bodyPr>
          <a:lstStyle/>
          <a:p>
            <a:r>
              <a:rPr lang="fr-FR" sz="2000" b="1" dirty="0"/>
              <a:t>Módulo 4: Tema 1: Uso intensivo de herbicidas en el norte de Camerún (continuación)</a:t>
            </a:r>
          </a:p>
        </p:txBody>
      </p:sp>
      <p:sp>
        <p:nvSpPr>
          <p:cNvPr id="3" name="Espace réservé du contenu 2"/>
          <p:cNvSpPr>
            <a:spLocks noGrp="1"/>
          </p:cNvSpPr>
          <p:nvPr>
            <p:ph idx="1"/>
          </p:nvPr>
        </p:nvSpPr>
        <p:spPr>
          <a:xfrm>
            <a:off x="179512" y="476672"/>
            <a:ext cx="8994973" cy="6336704"/>
          </a:xfrm>
        </p:spPr>
        <p:txBody>
          <a:bodyPr>
            <a:normAutofit/>
          </a:bodyPr>
          <a:lstStyle/>
          <a:p>
            <a:pPr marL="0" indent="0" algn="ctr">
              <a:buNone/>
            </a:pPr>
            <a:r>
              <a:rPr lang="fr-FR" sz="2000" b="1" dirty="0"/>
              <a:t>¿Por qué los agricultores del norte de Camerún utilizan tantos herbicidas?</a:t>
            </a:r>
          </a:p>
          <a:p>
            <a:pPr marL="0" indent="0">
              <a:buNone/>
            </a:pPr>
            <a:endParaRPr lang="fr-FR" sz="1800" dirty="0"/>
          </a:p>
          <a:p>
            <a:r>
              <a:rPr lang="fr-FR" sz="1800" dirty="0"/>
              <a:t>Herbicidas = «bueyes de los pobres»</a:t>
            </a:r>
            <a:r>
              <a:rPr lang="fr-FR" sz="1800" dirty="0">
                <a:sym typeface="Wingdings" panose="05000000000000000000" pitchFamily="2" charset="2"/>
              </a:rPr>
              <a:t>  </a:t>
            </a:r>
            <a:r>
              <a:rPr lang="fr-FR" sz="1800" dirty="0"/>
              <a:t>siembra a tiempo y cultivo de superficies más extensas. </a:t>
            </a:r>
          </a:p>
          <a:p>
            <a:r>
              <a:rPr lang="fr-FR" sz="1800" dirty="0"/>
              <a:t>El coste por hectárea del tratamiento con herbicidas es inferior al alquiler de un yunta (≈1/3 del coste).</a:t>
            </a:r>
          </a:p>
          <a:p>
            <a:pPr marL="0" indent="0">
              <a:buNone/>
            </a:pPr>
            <a:endParaRPr lang="fr-FR" sz="1800" dirty="0"/>
          </a:p>
          <a:p>
            <a:pPr marL="0" indent="0">
              <a:buNone/>
            </a:pPr>
            <a:r>
              <a:rPr lang="fr-FR" sz="1800" dirty="0"/>
              <a:t>La mayoría de los agricultores serían conscientes de los riesgos relacionados con el uso de herbicidas (Encuestas - </a:t>
            </a:r>
            <a:r>
              <a:rPr lang="fr-FR" sz="1800" dirty="0" err="1"/>
              <a:t>Olina Bassala </a:t>
            </a:r>
            <a:r>
              <a:rPr lang="fr-FR" sz="1800" dirty="0"/>
              <a:t>et al., 2010 y 2015),</a:t>
            </a:r>
          </a:p>
          <a:p>
            <a:pPr indent="-257175">
              <a:buFont typeface="Arial" charset="0"/>
              <a:buChar char="•"/>
            </a:pPr>
            <a:r>
              <a:rPr lang="fr-FR" sz="1800" b="1" dirty="0">
                <a:solidFill>
                  <a:schemeClr val="tx2"/>
                </a:solidFill>
              </a:rPr>
              <a:t>Conocen su nocividad para los seres humanos</a:t>
            </a:r>
            <a:r>
              <a:rPr lang="fr-FR" sz="1800" dirty="0">
                <a:solidFill>
                  <a:schemeClr val="tx2"/>
                </a:solidFill>
              </a:rPr>
              <a:t>.</a:t>
            </a:r>
          </a:p>
          <a:p>
            <a:pPr indent="-257175">
              <a:buFont typeface="Arial" charset="0"/>
              <a:buChar char="•"/>
            </a:pPr>
            <a:r>
              <a:rPr lang="fr-FR" sz="1800" b="1" dirty="0">
                <a:solidFill>
                  <a:schemeClr val="tx2"/>
                </a:solidFill>
              </a:rPr>
              <a:t>También mencionan su nocividad para los rumiantes </a:t>
            </a:r>
            <a:r>
              <a:rPr lang="fr-FR" sz="1800" dirty="0">
                <a:solidFill>
                  <a:schemeClr val="tx2"/>
                </a:solidFill>
              </a:rPr>
              <a:t>cuando estos pastan en parcelas recién </a:t>
            </a:r>
            <a:r>
              <a:rPr lang="fr-FR" sz="1800" dirty="0" err="1">
                <a:solidFill>
                  <a:schemeClr val="tx2"/>
                </a:solidFill>
              </a:rPr>
              <a:t>tratadas</a:t>
            </a:r>
            <a:r>
              <a:rPr lang="fr-FR" sz="1800" dirty="0">
                <a:solidFill>
                  <a:schemeClr val="tx2"/>
                </a:solidFill>
              </a:rPr>
              <a:t> con </a:t>
            </a:r>
            <a:r>
              <a:rPr lang="fr-FR" sz="1800" dirty="0" err="1">
                <a:solidFill>
                  <a:schemeClr val="tx2"/>
                </a:solidFill>
              </a:rPr>
              <a:t>herbicidas</a:t>
            </a:r>
            <a:r>
              <a:rPr lang="fr-FR" sz="1800" dirty="0">
                <a:solidFill>
                  <a:schemeClr val="tx2"/>
                </a:solidFill>
              </a:rPr>
              <a:t> </a:t>
            </a:r>
            <a:r>
              <a:rPr lang="fr-FR" sz="1800" i="1" dirty="0">
                <a:solidFill>
                  <a:schemeClr val="tx2"/>
                </a:solidFill>
              </a:rPr>
              <a:t>(relación con el </a:t>
            </a:r>
            <a:r>
              <a:rPr lang="fr-FR" sz="1800" i="1" dirty="0" err="1">
                <a:solidFill>
                  <a:schemeClr val="tx2"/>
                </a:solidFill>
              </a:rPr>
              <a:t>pastoreo</a:t>
            </a:r>
            <a:r>
              <a:rPr lang="fr-FR" sz="1800" i="1" dirty="0">
                <a:solidFill>
                  <a:schemeClr val="tx2"/>
                </a:solidFill>
              </a:rPr>
              <a:t> ).</a:t>
            </a:r>
          </a:p>
          <a:p>
            <a:pPr indent="-257175">
              <a:buFont typeface="Arial" charset="0"/>
              <a:buChar char="•"/>
            </a:pPr>
            <a:r>
              <a:rPr lang="fr-FR" sz="1800" b="1" dirty="0">
                <a:solidFill>
                  <a:schemeClr val="tx2"/>
                </a:solidFill>
              </a:rPr>
              <a:t>Mencionan </a:t>
            </a:r>
            <a:r>
              <a:rPr lang="fr-FR" sz="1800" dirty="0">
                <a:solidFill>
                  <a:schemeClr val="tx2"/>
                </a:solidFill>
              </a:rPr>
              <a:t>su impacto negativo en </a:t>
            </a:r>
            <a:r>
              <a:rPr lang="fr-FR" sz="1800" b="1" dirty="0">
                <a:solidFill>
                  <a:schemeClr val="tx2"/>
                </a:solidFill>
              </a:rPr>
              <a:t>la fertilidad y la flora de las parcelas </a:t>
            </a:r>
            <a:r>
              <a:rPr lang="fr-FR" sz="1800" i="1" dirty="0">
                <a:solidFill>
                  <a:schemeClr val="tx2"/>
                </a:solidFill>
              </a:rPr>
              <a:t>(«los herbicidas empobrecen los suelos, los vuelven arenosos y aparecen hierbas resistentes»).</a:t>
            </a:r>
          </a:p>
          <a:p>
            <a:pPr marL="0" indent="0">
              <a:buNone/>
            </a:pPr>
            <a:endParaRPr lang="fr-FR" sz="1200" dirty="0">
              <a:solidFill>
                <a:schemeClr val="tx2"/>
              </a:solidFill>
            </a:endParaRPr>
          </a:p>
          <a:p>
            <a:pPr marL="0" indent="0">
              <a:buNone/>
            </a:pPr>
            <a:r>
              <a:rPr lang="fr-FR" sz="2000" b="1" dirty="0">
                <a:solidFill>
                  <a:srgbClr val="C00000"/>
                </a:solidFill>
              </a:rPr>
              <a:t>Las consideraciones socioeconómicas relacionadas con la supervivencia a corto plazo de la población rural prevalecerían, por tanto, sobre la consideración de los riesgos mencionados anteriormente. </a:t>
            </a:r>
          </a:p>
          <a:p>
            <a:pPr marL="0" indent="0">
              <a:buNone/>
            </a:pPr>
            <a:r>
              <a:rPr lang="fr-FR" sz="2000" b="1" u="sng" dirty="0">
                <a:solidFill>
                  <a:srgbClr val="C00000"/>
                </a:solidFill>
              </a:rPr>
              <a:t>=&gt; ¿Qué opinas al respecto? </a:t>
            </a:r>
            <a:endParaRPr lang="fr-FR" sz="2000" u="sng" dirty="0"/>
          </a:p>
        </p:txBody>
      </p:sp>
      <p:sp>
        <p:nvSpPr>
          <p:cNvPr id="4" name="Espace réservé du numéro de diapositive 3"/>
          <p:cNvSpPr>
            <a:spLocks noGrp="1"/>
          </p:cNvSpPr>
          <p:nvPr>
            <p:ph type="sldNum" sz="quarter" idx="12"/>
          </p:nvPr>
        </p:nvSpPr>
        <p:spPr>
          <a:xfrm>
            <a:off x="8676455" y="6381328"/>
            <a:ext cx="453777" cy="365125"/>
          </a:xfrm>
        </p:spPr>
        <p:txBody>
          <a:bodyPr/>
          <a:lstStyle/>
          <a:p>
            <a:fld id="{CCABFAA6-E7A3-49D0-B000-4F6F964686B8}" type="slidenum">
              <a:rPr lang="fr-FR" smtClean="0"/>
              <a:t>8</a:t>
            </a:fld>
            <a:endParaRPr lang="fr-FR" dirty="0"/>
          </a:p>
        </p:txBody>
      </p:sp>
    </p:spTree>
    <p:extLst>
      <p:ext uri="{BB962C8B-B14F-4D97-AF65-F5344CB8AC3E}">
        <p14:creationId xmlns:p14="http://schemas.microsoft.com/office/powerpoint/2010/main" val="1207855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08504" cy="360041"/>
          </a:xfrm>
          <a:solidFill>
            <a:srgbClr val="92D050"/>
          </a:solidFill>
        </p:spPr>
        <p:txBody>
          <a:bodyPr>
            <a:noAutofit/>
          </a:bodyPr>
          <a:lstStyle/>
          <a:p>
            <a:r>
              <a:rPr lang="fr-FR" sz="2000" b="1" dirty="0"/>
              <a:t>Reducción de herbicidas – Tema 2  Situación de la TA en la AO – Recordatorios</a:t>
            </a:r>
          </a:p>
        </p:txBody>
      </p:sp>
      <p:sp>
        <p:nvSpPr>
          <p:cNvPr id="3" name="Espace réservé du contenu 2"/>
          <p:cNvSpPr>
            <a:spLocks noGrp="1"/>
          </p:cNvSpPr>
          <p:nvPr>
            <p:ph idx="1"/>
          </p:nvPr>
        </p:nvSpPr>
        <p:spPr>
          <a:xfrm>
            <a:off x="7715" y="476672"/>
            <a:ext cx="9141271" cy="6192688"/>
          </a:xfrm>
        </p:spPr>
        <p:txBody>
          <a:bodyPr>
            <a:normAutofit lnSpcReduction="10000"/>
          </a:bodyPr>
          <a:lstStyle/>
          <a:p>
            <a:pPr marL="0" indent="0">
              <a:buNone/>
            </a:pPr>
            <a:r>
              <a:rPr lang="fr-FR" sz="2000" dirty="0">
                <a:solidFill>
                  <a:schemeClr val="tx2">
                    <a:lumMod val="75000"/>
                  </a:schemeClr>
                </a:solidFill>
              </a:rPr>
              <a:t>Tema 2: Conocer la evolución del uso de la tracción animal en su región e identificar los problemas encontrados en el mantenimiento y la renovación de los equipos de TA. ¿Es eficaz esta TA para el deshierbe?</a:t>
            </a:r>
          </a:p>
          <a:p>
            <a:pPr marL="0" indent="0">
              <a:buNone/>
            </a:pPr>
            <a:endParaRPr lang="fr-FR" sz="800" dirty="0">
              <a:solidFill>
                <a:schemeClr val="tx2">
                  <a:lumMod val="75000"/>
                </a:schemeClr>
              </a:solidFill>
            </a:endParaRPr>
          </a:p>
          <a:p>
            <a:pPr marL="0" indent="0">
              <a:buNone/>
            </a:pPr>
            <a:r>
              <a:rPr lang="fr-FR" sz="2000" b="1" dirty="0"/>
              <a:t>Recordatorios:</a:t>
            </a:r>
          </a:p>
          <a:p>
            <a:pPr marL="266700" indent="-266700">
              <a:spcBef>
                <a:spcPts val="1200"/>
              </a:spcBef>
            </a:pPr>
            <a:r>
              <a:rPr lang="fr-FR" sz="1800" dirty="0"/>
              <a:t>En los años 1960-90, impulsada por programas gubernamentales que a menudo contaban con ayudas externas y con el apoyo de determinados sectores </a:t>
            </a:r>
            <a:r>
              <a:rPr lang="fr-FR" sz="1800" i="1" dirty="0"/>
              <a:t>(por ejemplo, el sector del cacahuete y el del algodón), </a:t>
            </a:r>
            <a:r>
              <a:rPr lang="fr-FR" sz="1800" dirty="0"/>
              <a:t>la tracción animal (TA) ha </a:t>
            </a:r>
            <a:r>
              <a:rPr lang="fr-FR" sz="1800" dirty="0" err="1"/>
              <a:t>conocido</a:t>
            </a:r>
            <a:r>
              <a:rPr lang="fr-FR" sz="1800" dirty="0"/>
              <a:t> un </a:t>
            </a:r>
            <a:r>
              <a:rPr lang="fr-FR" sz="1800" dirty="0" err="1"/>
              <a:t>gran</a:t>
            </a:r>
            <a:r>
              <a:rPr lang="fr-FR" sz="1800" dirty="0"/>
              <a:t> </a:t>
            </a:r>
            <a:r>
              <a:rPr lang="fr-FR" sz="1800" dirty="0" err="1"/>
              <a:t>desarollo</a:t>
            </a:r>
            <a:r>
              <a:rPr lang="fr-FR" sz="1800" dirty="0"/>
              <a:t>. En </a:t>
            </a:r>
            <a:r>
              <a:rPr lang="fr-FR" sz="1800" dirty="0" err="1"/>
              <a:t>África</a:t>
            </a:r>
            <a:r>
              <a:rPr lang="fr-FR" sz="1800" dirty="0"/>
              <a:t> subsahariana, se convirtió en la forma de tracción dominante en muchas zonas </a:t>
            </a:r>
            <a:r>
              <a:rPr lang="fr-FR" sz="1800" dirty="0" err="1"/>
              <a:t>saheliana</a:t>
            </a:r>
            <a:r>
              <a:rPr lang="fr-FR" sz="1800" dirty="0"/>
              <a:t> y </a:t>
            </a:r>
            <a:r>
              <a:rPr lang="fr-FR" sz="1800" dirty="0" err="1"/>
              <a:t>sudanesa</a:t>
            </a:r>
            <a:r>
              <a:rPr lang="fr-FR" sz="1800" dirty="0"/>
              <a:t>. </a:t>
            </a:r>
          </a:p>
          <a:p>
            <a:pPr marL="266700" indent="-266700">
              <a:spcBef>
                <a:spcPts val="1200"/>
              </a:spcBef>
            </a:pPr>
            <a:r>
              <a:rPr lang="fr-FR" sz="1800" dirty="0"/>
              <a:t>Impulsadas por innovadores como Jean </a:t>
            </a:r>
            <a:r>
              <a:rPr lang="fr-FR" sz="1800" dirty="0" err="1"/>
              <a:t>Nolle</a:t>
            </a:r>
            <a:r>
              <a:rPr lang="fr-FR" sz="1800" dirty="0"/>
              <a:t>, herramientas de TA como la </a:t>
            </a:r>
            <a:r>
              <a:rPr lang="fr-FR" sz="1800" dirty="0" err="1"/>
              <a:t>azada</a:t>
            </a:r>
            <a:r>
              <a:rPr lang="fr-FR" sz="1800" dirty="0"/>
              <a:t> Sine, la Ariana, el </a:t>
            </a:r>
            <a:r>
              <a:rPr lang="fr-FR" sz="1800" dirty="0" err="1"/>
              <a:t>multicultor</a:t>
            </a:r>
            <a:r>
              <a:rPr lang="fr-FR" sz="1800" dirty="0"/>
              <a:t>, etc. se difundieron ampliamente en el África subsahariana. </a:t>
            </a:r>
            <a:r>
              <a:rPr lang="fr-FR" sz="1800" b="1" dirty="0">
                <a:solidFill>
                  <a:srgbClr val="FF0000"/>
                </a:solidFill>
              </a:rPr>
              <a:t>Cuando la distancia entre hileras no varía demasiado, </a:t>
            </a:r>
            <a:r>
              <a:rPr lang="fr-FR" sz="1800" dirty="0"/>
              <a:t>estas herramientas </a:t>
            </a:r>
            <a:r>
              <a:rPr lang="fr-FR" sz="1800" dirty="0" err="1"/>
              <a:t>permiten</a:t>
            </a:r>
            <a:r>
              <a:rPr lang="fr-FR" sz="1800" dirty="0"/>
              <a:t> </a:t>
            </a:r>
            <a:r>
              <a:rPr lang="fr-FR" sz="1800" b="1" dirty="0" err="1"/>
              <a:t>escardar</a:t>
            </a:r>
            <a:r>
              <a:rPr lang="fr-FR" sz="1800" b="1" dirty="0"/>
              <a:t> los cultivos entre </a:t>
            </a:r>
            <a:r>
              <a:rPr lang="fr-FR" sz="1800" b="1" dirty="0" err="1"/>
              <a:t>hileras</a:t>
            </a:r>
            <a:r>
              <a:rPr lang="fr-FR" sz="1800" b="1" dirty="0"/>
              <a:t> (</a:t>
            </a:r>
            <a:r>
              <a:rPr lang="fr-FR" sz="1800" b="1" dirty="0" err="1"/>
              <a:t>deshierbe</a:t>
            </a:r>
            <a:r>
              <a:rPr lang="fr-FR" sz="1800" b="1" dirty="0"/>
              <a:t> </a:t>
            </a:r>
            <a:r>
              <a:rPr lang="fr-FR" sz="1800" b="1" dirty="0" err="1"/>
              <a:t>mecanico</a:t>
            </a:r>
            <a:r>
              <a:rPr lang="fr-FR" sz="1800" b="1" dirty="0"/>
              <a:t>)</a:t>
            </a:r>
            <a:r>
              <a:rPr lang="fr-FR" sz="1800" dirty="0"/>
              <a:t>.</a:t>
            </a:r>
          </a:p>
          <a:p>
            <a:pPr marL="266700" indent="-266700">
              <a:spcBef>
                <a:spcPts val="1200"/>
              </a:spcBef>
            </a:pPr>
            <a:r>
              <a:rPr lang="fr-FR" sz="1800" dirty="0"/>
              <a:t>A partir de los años 80 y 90, debido a </a:t>
            </a:r>
            <a:r>
              <a:rPr lang="fr-FR" sz="1800" b="1" dirty="0"/>
              <a:t>la retirada de los Estados</a:t>
            </a:r>
            <a:r>
              <a:rPr lang="fr-FR" sz="1800" dirty="0"/>
              <a:t>, estas ayudas a la tracción animal disminuyeron y </a:t>
            </a:r>
            <a:r>
              <a:rPr lang="fr-FR" sz="1800" b="1" dirty="0"/>
              <a:t>muchos agricultores familiares solo disponen hoy en día de los equipos de TA que ya tenían sus abuelos</a:t>
            </a:r>
            <a:r>
              <a:rPr lang="fr-FR" sz="1800" dirty="0"/>
              <a:t>. </a:t>
            </a:r>
          </a:p>
          <a:p>
            <a:pPr marL="266700" indent="-266700">
              <a:spcBef>
                <a:spcPts val="1200"/>
              </a:spcBef>
            </a:pPr>
            <a:r>
              <a:rPr lang="fr-FR" sz="1800" b="1" dirty="0"/>
              <a:t>En consecuencia, la productividad del trabajo obtenida con estas herramientas se estanca. En lo que respecta al deshierbe, suele ser la mitad de la que obtiene el mismo trabajador equipado con un pulverizador de mochila</a:t>
            </a:r>
            <a:r>
              <a:rPr lang="fr-FR" sz="1800" dirty="0"/>
              <a:t>. Así, es mucho más rápido aplicar un herbicida total que realizar una o varias pasadas con tracción animal antes de la siembra. </a:t>
            </a:r>
          </a:p>
          <a:p>
            <a:pPr marL="0" indent="0">
              <a:buNone/>
            </a:pPr>
            <a:endParaRPr lang="fr-FR" sz="2000" dirty="0">
              <a:solidFill>
                <a:schemeClr val="tx2">
                  <a:lumMod val="75000"/>
                </a:schemeClr>
              </a:solidFill>
            </a:endParaRPr>
          </a:p>
          <a:p>
            <a:pPr marL="0" indent="0">
              <a:buNone/>
            </a:pPr>
            <a:endParaRPr lang="fr-FR" sz="2000" dirty="0"/>
          </a:p>
          <a:p>
            <a:pPr marL="0" indent="0">
              <a:buNone/>
            </a:pPr>
            <a:endParaRPr lang="fr-FR" sz="2000" dirty="0"/>
          </a:p>
          <a:p>
            <a:pPr marL="0" indent="0">
              <a:buNone/>
            </a:pPr>
            <a:endParaRPr lang="fr-FR" sz="2000" dirty="0"/>
          </a:p>
        </p:txBody>
      </p:sp>
      <p:sp>
        <p:nvSpPr>
          <p:cNvPr id="4" name="Espace réservé du numéro de diapositive 3"/>
          <p:cNvSpPr>
            <a:spLocks noGrp="1"/>
          </p:cNvSpPr>
          <p:nvPr>
            <p:ph type="sldNum" sz="quarter" idx="12"/>
          </p:nvPr>
        </p:nvSpPr>
        <p:spPr/>
        <p:txBody>
          <a:bodyPr/>
          <a:lstStyle/>
          <a:p>
            <a:fld id="{CCABFAA6-E7A3-49D0-B000-4F6F964686B8}" type="slidenum">
              <a:rPr lang="fr-FR" smtClean="0"/>
              <a:t>9</a:t>
            </a:fld>
            <a:endParaRPr lang="fr-FR" dirty="0"/>
          </a:p>
        </p:txBody>
      </p:sp>
    </p:spTree>
    <p:extLst>
      <p:ext uri="{BB962C8B-B14F-4D97-AF65-F5344CB8AC3E}">
        <p14:creationId xmlns:p14="http://schemas.microsoft.com/office/powerpoint/2010/main" val="286104318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3E6CA3794FAF43A1B1B2F3C9FF0252" ma:contentTypeVersion="14" ma:contentTypeDescription="Crée un document." ma:contentTypeScope="" ma:versionID="168ac6fe49f00d4cc95461653c22d64d">
  <xsd:schema xmlns:xsd="http://www.w3.org/2001/XMLSchema" xmlns:xs="http://www.w3.org/2001/XMLSchema" xmlns:p="http://schemas.microsoft.com/office/2006/metadata/properties" xmlns:ns2="f09b6fa0-22b4-47db-938f-b015a4652d4e" xmlns:ns3="b5484348-9108-425a-8368-2f497e68a38e" targetNamespace="http://schemas.microsoft.com/office/2006/metadata/properties" ma:root="true" ma:fieldsID="8f6c2df7fff0b32d9b0d2dc47ca55630" ns2:_="" ns3:_="">
    <xsd:import namespace="f09b6fa0-22b4-47db-938f-b015a4652d4e"/>
    <xsd:import namespace="b5484348-9108-425a-8368-2f497e68a38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3:SharedWithUsers" minOccurs="0"/>
                <xsd:element ref="ns3:SharedWithDetail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9b6fa0-22b4-47db-938f-b015a4652d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59afb672-b4ba-4b3f-b1ed-697a383fdf6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484348-9108-425a-8368-2f497e68a38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abd61a5-97c0-42a7-a255-f8bbfe10cc00}" ma:internalName="TaxCatchAll" ma:showField="CatchAllData" ma:web="b5484348-9108-425a-8368-2f497e68a38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5484348-9108-425a-8368-2f497e68a38e" xsi:nil="true"/>
    <lcf76f155ced4ddcb4097134ff3c332f xmlns="f09b6fa0-22b4-47db-938f-b015a4652d4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FB84CE-D6D7-4483-A316-67994F15D9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9b6fa0-22b4-47db-938f-b015a4652d4e"/>
    <ds:schemaRef ds:uri="b5484348-9108-425a-8368-2f497e68a3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FF6AB9-A4C6-4058-B49E-E1D660CB586A}">
  <ds:schemaRefs>
    <ds:schemaRef ds:uri="http://schemas.microsoft.com/office/2006/metadata/properties"/>
    <ds:schemaRef ds:uri="http://schemas.microsoft.com/office/infopath/2007/PartnerControls"/>
    <ds:schemaRef ds:uri="b5484348-9108-425a-8368-2f497e68a38e"/>
    <ds:schemaRef ds:uri="f09b6fa0-22b4-47db-938f-b015a4652d4e"/>
  </ds:schemaRefs>
</ds:datastoreItem>
</file>

<file path=customXml/itemProps3.xml><?xml version="1.0" encoding="utf-8"?>
<ds:datastoreItem xmlns:ds="http://schemas.openxmlformats.org/officeDocument/2006/customXml" ds:itemID="{B8942396-CCD6-4B9D-9A51-B4DD492EF0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1516</TotalTime>
  <Words>4136</Words>
  <Application>Microsoft Office PowerPoint</Application>
  <PresentationFormat>Affichage à l'écran (4:3)</PresentationFormat>
  <Paragraphs>208</Paragraphs>
  <Slides>21</Slides>
  <Notes>4</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21</vt:i4>
      </vt:variant>
    </vt:vector>
  </HeadingPairs>
  <TitlesOfParts>
    <vt:vector size="25" baseType="lpstr">
      <vt:lpstr>Arial</vt:lpstr>
      <vt:lpstr>Calibri</vt:lpstr>
      <vt:lpstr>Wingdings</vt:lpstr>
      <vt:lpstr>Thème Office</vt:lpstr>
      <vt:lpstr>Módulo 4: Reducción del uso de herbicidas  </vt:lpstr>
      <vt:lpstr>Módulo 4: Reducción del uso de herbicidas – Objetivos pedagógicos y temas</vt:lpstr>
      <vt:lpstr>Módulo 4: Reducción del uso de herbicidas – Conclusión general para debatir</vt:lpstr>
      <vt:lpstr>Módulo 4: Evolución de la importación de plaguicidas en África Occidental (FAOSTAT, 2018) – El aumento se debe principalmente a los herbicidas</vt:lpstr>
      <vt:lpstr>Módulo 4: Reducción del uso de herbicidas – Conclusiones generales para debatir</vt:lpstr>
      <vt:lpstr>Módulo 4: Reducción del uso de herbicidas – Tema 1</vt:lpstr>
      <vt:lpstr>Módulo 4 – Tema 1: Uso intensivo de herbicidas en el norte de Camerún</vt:lpstr>
      <vt:lpstr>Módulo 4: Tema 1: Uso intensivo de herbicidas en el norte de Camerún (continuación)</vt:lpstr>
      <vt:lpstr>Reducción de herbicidas – Tema 2  Situación de la TA en la AO – Recordatorios</vt:lpstr>
      <vt:lpstr>Módulo 4: Reducción del uso de herbicidas: estado a menudo lamentable de las herramientas de TA</vt:lpstr>
      <vt:lpstr>Módulo 4: Reducción de herbicidas – Tema 2 – Estado actual de la AT: Debate</vt:lpstr>
      <vt:lpstr>Módulo 4: Reducción de herbicidas – Tema 3 – Motorización del laboreo </vt:lpstr>
      <vt:lpstr>Módulo 4: Reducción del uso de herbicidas: opinión de los autores sobre los tractores en AO</vt:lpstr>
      <vt:lpstr>Tema 4: Identificar y promover alternativas a los herbicidas peligrosos y opciones de mecanización que permitan una reducción significativa del uso de herbicidas - B</vt:lpstr>
      <vt:lpstr>Módulo 4 – Tema 4 – Alternativas ¿Qué se puede hacer para reducir el uso de herbicidas en el norte de Camerún?</vt:lpstr>
      <vt:lpstr>Tema 4 – Alternativas (continuación): Los agricultores del norte de Togo rara vez utilizan herbicidas selectivos, pero utilizan dos veces al año el aporcador.</vt:lpstr>
      <vt:lpstr>Tema 4: Alternativas: promover un escardado mecánico más eficaz</vt:lpstr>
      <vt:lpstr>Módulo 4: - Tema 4: Alternativas: Importancia del escardado mecánico (continuación) Fuentehttp://hippotese.free.fr/blog/index.php/post/2016/05/11/Binage-multirangs-de-precision-avec-le-NeoBucher</vt:lpstr>
      <vt:lpstr>Tema 4: Reducción del uso de herbicidas en la UE: deshierbe del trigo con una escardadora moderna</vt:lpstr>
      <vt:lpstr>Tema 4: Reducción del uso de herbicidas en la UE: Deshierbe de cebada con dos herramientas (granja de J.F. Haulon y V. Beauval  situada en Anjou) – NB: El tractor tiene 30 años</vt:lpstr>
      <vt:lpstr>Módulo 4: Reducción del uso de herbicidas: Implementar alternativas con un fuerte apoyo de los Estados y los organismos de desarrollo (fuente del esquema: Havard y Side, 2013)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 Réduction de l’usage des herbicides</dc:title>
  <dc:creator>UTILISATEUR</dc:creator>
  <cp:keywords>, docId:F6DF1D8704B46B22B2FAB3ACE87DCB4C</cp:keywords>
  <cp:lastModifiedBy>Bertrand MATHIEU</cp:lastModifiedBy>
  <cp:revision>100</cp:revision>
  <cp:lastPrinted>2020-12-07T16:25:47Z</cp:lastPrinted>
  <dcterms:created xsi:type="dcterms:W3CDTF">2020-11-30T08:36:57Z</dcterms:created>
  <dcterms:modified xsi:type="dcterms:W3CDTF">2026-02-06T10:40:41Z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0x010100EA3E6CA3794FAF43A1B1B2F3C9FF0252</vt:lpwstr>
  </property>
  <property fmtid="{D5CDD505-2E9C-101B-9397-08002B2CF9AE}" pid="3" name="MediaServiceImageTags">
    <vt:lpwstr/>
  </property>
</Properties>
</file>