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1"/>
  </p:notesMasterIdLst>
  <p:handoutMasterIdLst>
    <p:handoutMasterId r:id="rId22"/>
  </p:handoutMasterIdLst>
  <p:sldIdLst>
    <p:sldId id="256" r:id="rId5"/>
    <p:sldId id="257" r:id="rId6"/>
    <p:sldId id="273" r:id="rId7"/>
    <p:sldId id="274" r:id="rId8"/>
    <p:sldId id="291" r:id="rId9"/>
    <p:sldId id="294" r:id="rId10"/>
    <p:sldId id="276" r:id="rId11"/>
    <p:sldId id="279" r:id="rId12"/>
    <p:sldId id="278" r:id="rId13"/>
    <p:sldId id="296" r:id="rId14"/>
    <p:sldId id="284" r:id="rId15"/>
    <p:sldId id="283" r:id="rId16"/>
    <p:sldId id="281" r:id="rId17"/>
    <p:sldId id="292" r:id="rId18"/>
    <p:sldId id="286" r:id="rId19"/>
    <p:sldId id="293" r:id="rId20"/>
  </p:sldIdLst>
  <p:sldSz cx="9144000" cy="6858000" type="screen4x3"/>
  <p:notesSz cx="9926638" cy="67976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424" autoAdjust="0"/>
  </p:normalViewPr>
  <p:slideViewPr>
    <p:cSldViewPr>
      <p:cViewPr varScale="1">
        <p:scale>
          <a:sx n="59" d="100"/>
          <a:sy n="59" d="100"/>
        </p:scale>
        <p:origin x="1500" y="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301543" cy="339884"/>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5622798" y="0"/>
            <a:ext cx="4301543" cy="339884"/>
          </a:xfrm>
          <a:prstGeom prst="rect">
            <a:avLst/>
          </a:prstGeom>
        </p:spPr>
        <p:txBody>
          <a:bodyPr vert="horz" lIns="91440" tIns="45720" rIns="91440" bIns="45720" rtlCol="0"/>
          <a:lstStyle>
            <a:lvl1pPr algn="r">
              <a:defRPr sz="1200"/>
            </a:lvl1pPr>
          </a:lstStyle>
          <a:p>
            <a:fld id="{1A097478-B09A-43DF-BF78-6506006528C4}" type="datetimeFigureOut">
              <a:rPr lang="fr-FR" smtClean="0"/>
              <a:t>05/02/2026</a:t>
            </a:fld>
            <a:endParaRPr lang="fr-FR"/>
          </a:p>
        </p:txBody>
      </p:sp>
      <p:sp>
        <p:nvSpPr>
          <p:cNvPr id="4" name="Espace réservé du pied de page 3"/>
          <p:cNvSpPr>
            <a:spLocks noGrp="1"/>
          </p:cNvSpPr>
          <p:nvPr>
            <p:ph type="ftr" sz="quarter" idx="2"/>
          </p:nvPr>
        </p:nvSpPr>
        <p:spPr>
          <a:xfrm>
            <a:off x="0" y="6456612"/>
            <a:ext cx="4301543" cy="339884"/>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5622798" y="6456612"/>
            <a:ext cx="4301543" cy="339884"/>
          </a:xfrm>
          <a:prstGeom prst="rect">
            <a:avLst/>
          </a:prstGeom>
        </p:spPr>
        <p:txBody>
          <a:bodyPr vert="horz" lIns="91440" tIns="45720" rIns="91440" bIns="45720" rtlCol="0" anchor="b"/>
          <a:lstStyle>
            <a:lvl1pPr algn="r">
              <a:defRPr sz="1200"/>
            </a:lvl1pPr>
          </a:lstStyle>
          <a:p>
            <a:fld id="{219E5B9F-0BC0-43C2-98FC-3B6BC21AB624}" type="slidenum">
              <a:rPr lang="fr-FR" smtClean="0"/>
              <a:t>‹#›</a:t>
            </a:fld>
            <a:endParaRPr lang="fr-FR"/>
          </a:p>
        </p:txBody>
      </p:sp>
    </p:spTree>
    <p:extLst>
      <p:ext uri="{BB962C8B-B14F-4D97-AF65-F5344CB8AC3E}">
        <p14:creationId xmlns:p14="http://schemas.microsoft.com/office/powerpoint/2010/main" val="25711022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301543" cy="339884"/>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622798" y="0"/>
            <a:ext cx="4301543" cy="339884"/>
          </a:xfrm>
          <a:prstGeom prst="rect">
            <a:avLst/>
          </a:prstGeom>
        </p:spPr>
        <p:txBody>
          <a:bodyPr vert="horz" lIns="91440" tIns="45720" rIns="91440" bIns="45720" rtlCol="0"/>
          <a:lstStyle>
            <a:lvl1pPr algn="r">
              <a:defRPr sz="1200"/>
            </a:lvl1pPr>
          </a:lstStyle>
          <a:p>
            <a:fld id="{8228F035-97BD-4547-AFFE-6381F6149A0F}" type="datetimeFigureOut">
              <a:rPr lang="fr-FR" smtClean="0"/>
              <a:t>05/02/2026</a:t>
            </a:fld>
            <a:endParaRPr lang="fr-FR"/>
          </a:p>
        </p:txBody>
      </p:sp>
      <p:sp>
        <p:nvSpPr>
          <p:cNvPr id="4" name="Espace réservé de l'image des diapositives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992664" y="3228896"/>
            <a:ext cx="7941310" cy="3058954"/>
          </a:xfrm>
          <a:prstGeom prst="rect">
            <a:avLst/>
          </a:prstGeom>
        </p:spPr>
        <p:txBody>
          <a:bodyPr vert="horz" lIns="91440" tIns="45720" rIns="91440" bIns="45720" rtlCol="0"/>
          <a:lstStyle/>
          <a:p>
            <a:pPr lvl="0"/>
            <a:r>
              <a:rPr lang="fr-FR"/>
              <a:t>Modificar los estilos del texto de la máscara</a:t>
            </a:r>
          </a:p>
          <a:p>
            <a:pPr lvl="1"/>
            <a:r>
              <a:rPr lang="fr-FR"/>
              <a:t>Segundo nivel</a:t>
            </a:r>
          </a:p>
          <a:p>
            <a:pPr lvl="2"/>
            <a:r>
              <a:rPr lang="fr-FR"/>
              <a:t>Tercer nivel</a:t>
            </a:r>
          </a:p>
          <a:p>
            <a:pPr lvl="3"/>
            <a:r>
              <a:rPr lang="fr-FR"/>
              <a:t>Cuarto nivel</a:t>
            </a:r>
          </a:p>
          <a:p>
            <a:pPr lvl="4"/>
            <a:r>
              <a:rPr lang="fr-FR"/>
              <a:t>Quinto nivel</a:t>
            </a:r>
          </a:p>
        </p:txBody>
      </p:sp>
      <p:sp>
        <p:nvSpPr>
          <p:cNvPr id="6" name="Espace réservé du pied de page 5"/>
          <p:cNvSpPr>
            <a:spLocks noGrp="1"/>
          </p:cNvSpPr>
          <p:nvPr>
            <p:ph type="ftr" sz="quarter" idx="4"/>
          </p:nvPr>
        </p:nvSpPr>
        <p:spPr>
          <a:xfrm>
            <a:off x="0" y="6456612"/>
            <a:ext cx="4301543" cy="33988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622798" y="6456612"/>
            <a:ext cx="4301543" cy="339884"/>
          </a:xfrm>
          <a:prstGeom prst="rect">
            <a:avLst/>
          </a:prstGeom>
        </p:spPr>
        <p:txBody>
          <a:bodyPr vert="horz" lIns="91440" tIns="45720" rIns="91440" bIns="45720" rtlCol="0" anchor="b"/>
          <a:lstStyle>
            <a:lvl1pPr algn="r">
              <a:defRPr sz="1200"/>
            </a:lvl1pPr>
          </a:lstStyle>
          <a:p>
            <a:fld id="{7291092A-23FB-4724-94EC-28DF911D19CB}" type="slidenum">
              <a:rPr lang="fr-FR" smtClean="0"/>
              <a:t>‹#›</a:t>
            </a:fld>
            <a:endParaRPr lang="fr-FR"/>
          </a:p>
        </p:txBody>
      </p:sp>
    </p:spTree>
    <p:extLst>
      <p:ext uri="{BB962C8B-B14F-4D97-AF65-F5344CB8AC3E}">
        <p14:creationId xmlns:p14="http://schemas.microsoft.com/office/powerpoint/2010/main" val="966969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Carline</a:t>
            </a:r>
          </a:p>
        </p:txBody>
      </p:sp>
      <p:sp>
        <p:nvSpPr>
          <p:cNvPr id="4" name="Espace réservé du numéro de diapositive 3"/>
          <p:cNvSpPr>
            <a:spLocks noGrp="1"/>
          </p:cNvSpPr>
          <p:nvPr>
            <p:ph type="sldNum" sz="quarter" idx="5"/>
          </p:nvPr>
        </p:nvSpPr>
        <p:spPr/>
        <p:txBody>
          <a:bodyPr/>
          <a:lstStyle/>
          <a:p>
            <a:fld id="{7291092A-23FB-4724-94EC-28DF911D19CB}" type="slidenum">
              <a:rPr lang="fr-FR" smtClean="0"/>
              <a:t>6</a:t>
            </a:fld>
            <a:endParaRPr lang="fr-FR"/>
          </a:p>
        </p:txBody>
      </p:sp>
    </p:spTree>
    <p:extLst>
      <p:ext uri="{BB962C8B-B14F-4D97-AF65-F5344CB8AC3E}">
        <p14:creationId xmlns:p14="http://schemas.microsoft.com/office/powerpoint/2010/main" val="70965385"/>
      </p:ext>
    </p:extLst>
  </p:cSld>
  <p:clrMapOvr>
    <a:masterClrMapping/>
  </p:clrMapOvr>
</p:notes>
</file>

<file path=ppt/notesSlides/notesSlide2.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Carline</a:t>
            </a:r>
          </a:p>
        </p:txBody>
      </p:sp>
      <p:sp>
        <p:nvSpPr>
          <p:cNvPr id="4" name="Espace réservé du numéro de diapositive 3"/>
          <p:cNvSpPr>
            <a:spLocks noGrp="1"/>
          </p:cNvSpPr>
          <p:nvPr>
            <p:ph type="sldNum" sz="quarter" idx="5"/>
          </p:nvPr>
        </p:nvSpPr>
        <p:spPr/>
        <p:txBody>
          <a:bodyPr/>
          <a:lstStyle/>
          <a:p>
            <a:fld id="{7291092A-23FB-4724-94EC-28DF911D19CB}" type="slidenum">
              <a:rPr lang="fr-FR" smtClean="0"/>
              <a:t>10</a:t>
            </a:fld>
            <a:endParaRPr lang="fr-FR"/>
          </a:p>
        </p:txBody>
      </p:sp>
    </p:spTree>
    <p:extLst>
      <p:ext uri="{BB962C8B-B14F-4D97-AF65-F5344CB8AC3E}">
        <p14:creationId xmlns:p14="http://schemas.microsoft.com/office/powerpoint/2010/main" val="3183577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7F8A43F1-06FF-4072-B15A-FE5AF48E7786}" type="datetime1">
              <a:rPr lang="fr-FR" smtClean="0"/>
              <a:t>05/02/2026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ABFAA6-E7A3-49D0-B000-4F6F964686B8}" type="slidenum">
              <a:rPr lang="fr-FR" smtClean="0"/>
              <a:t>‹#›</a:t>
            </a:fld>
            <a:endParaRPr lang="fr-FR"/>
          </a:p>
        </p:txBody>
      </p:sp>
    </p:spTree>
    <p:extLst>
      <p:ext uri="{BB962C8B-B14F-4D97-AF65-F5344CB8AC3E}">
        <p14:creationId xmlns:p14="http://schemas.microsoft.com/office/powerpoint/2010/main" val="2572117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DF2870C-2E11-4FF7-BB3E-31C21F0D29B3}" type="datetime1">
              <a:rPr lang="fr-FR" smtClean="0"/>
              <a:t>05/02/2026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ABFAA6-E7A3-49D0-B000-4F6F964686B8}" type="slidenum">
              <a:rPr lang="fr-FR" smtClean="0"/>
              <a:t>‹#›</a:t>
            </a:fld>
            <a:endParaRPr lang="fr-FR"/>
          </a:p>
        </p:txBody>
      </p:sp>
    </p:spTree>
    <p:extLst>
      <p:ext uri="{BB962C8B-B14F-4D97-AF65-F5344CB8AC3E}">
        <p14:creationId xmlns:p14="http://schemas.microsoft.com/office/powerpoint/2010/main" val="2277977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B958312-4167-48E3-85B3-D7F669E09B5B}" type="datetime1">
              <a:rPr lang="fr-FR" smtClean="0"/>
              <a:t>05/02/2026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ABFAA6-E7A3-49D0-B000-4F6F964686B8}" type="slidenum">
              <a:rPr lang="fr-FR" smtClean="0"/>
              <a:t>‹#›</a:t>
            </a:fld>
            <a:endParaRPr lang="fr-FR"/>
          </a:p>
        </p:txBody>
      </p:sp>
    </p:spTree>
    <p:extLst>
      <p:ext uri="{BB962C8B-B14F-4D97-AF65-F5344CB8AC3E}">
        <p14:creationId xmlns:p14="http://schemas.microsoft.com/office/powerpoint/2010/main" val="3622935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B14A049-6E62-4DF2-8561-73D316FB0D4F}" type="datetime1">
              <a:rPr lang="fr-FR" smtClean="0"/>
              <a:t>05/02/2026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ABFAA6-E7A3-49D0-B000-4F6F964686B8}" type="slidenum">
              <a:rPr lang="fr-FR" smtClean="0"/>
              <a:t>‹#›</a:t>
            </a:fld>
            <a:endParaRPr lang="fr-FR"/>
          </a:p>
        </p:txBody>
      </p:sp>
    </p:spTree>
    <p:extLst>
      <p:ext uri="{BB962C8B-B14F-4D97-AF65-F5344CB8AC3E}">
        <p14:creationId xmlns:p14="http://schemas.microsoft.com/office/powerpoint/2010/main" val="4213223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2203E34C-DC8A-4DDA-A32B-F22238A72E3D}" type="datetime1">
              <a:rPr lang="fr-FR" smtClean="0"/>
              <a:t>05/02/2026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ABFAA6-E7A3-49D0-B000-4F6F964686B8}" type="slidenum">
              <a:rPr lang="fr-FR" smtClean="0"/>
              <a:t>‹#›</a:t>
            </a:fld>
            <a:endParaRPr lang="fr-FR"/>
          </a:p>
        </p:txBody>
      </p:sp>
    </p:spTree>
    <p:extLst>
      <p:ext uri="{BB962C8B-B14F-4D97-AF65-F5344CB8AC3E}">
        <p14:creationId xmlns:p14="http://schemas.microsoft.com/office/powerpoint/2010/main" val="2240305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56AFB073-077D-4E6B-AB5F-3BF3635A6B34}" type="datetime1">
              <a:rPr lang="fr-FR" smtClean="0"/>
              <a:t>05/02/2026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ABFAA6-E7A3-49D0-B000-4F6F964686B8}" type="slidenum">
              <a:rPr lang="fr-FR" smtClean="0"/>
              <a:t>‹#›</a:t>
            </a:fld>
            <a:endParaRPr lang="fr-FR"/>
          </a:p>
        </p:txBody>
      </p:sp>
    </p:spTree>
    <p:extLst>
      <p:ext uri="{BB962C8B-B14F-4D97-AF65-F5344CB8AC3E}">
        <p14:creationId xmlns:p14="http://schemas.microsoft.com/office/powerpoint/2010/main" val="1432879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48B92553-84C8-44E6-B2B2-B394E50F1FD7}" type="datetime1">
              <a:rPr lang="fr-FR" smtClean="0"/>
              <a:t>05/02/2026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CABFAA6-E7A3-49D0-B000-4F6F964686B8}" type="slidenum">
              <a:rPr lang="fr-FR" smtClean="0"/>
              <a:t>‹#›</a:t>
            </a:fld>
            <a:endParaRPr lang="fr-FR"/>
          </a:p>
        </p:txBody>
      </p:sp>
    </p:spTree>
    <p:extLst>
      <p:ext uri="{BB962C8B-B14F-4D97-AF65-F5344CB8AC3E}">
        <p14:creationId xmlns:p14="http://schemas.microsoft.com/office/powerpoint/2010/main" val="1370544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E630C8FA-F622-453E-A195-2A743215B1A8}" type="datetime1">
              <a:rPr lang="fr-FR" smtClean="0"/>
              <a:t>05/02/2026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CABFAA6-E7A3-49D0-B000-4F6F964686B8}" type="slidenum">
              <a:rPr lang="fr-FR" smtClean="0"/>
              <a:t>‹#›</a:t>
            </a:fld>
            <a:endParaRPr lang="fr-FR"/>
          </a:p>
        </p:txBody>
      </p:sp>
    </p:spTree>
    <p:extLst>
      <p:ext uri="{BB962C8B-B14F-4D97-AF65-F5344CB8AC3E}">
        <p14:creationId xmlns:p14="http://schemas.microsoft.com/office/powerpoint/2010/main" val="2322552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70698DE-80DF-44B4-92E9-7BB41AA7062D}" type="datetime1">
              <a:rPr lang="fr-FR" smtClean="0"/>
              <a:t>05/02/2026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CABFAA6-E7A3-49D0-B000-4F6F964686B8}" type="slidenum">
              <a:rPr lang="fr-FR" smtClean="0"/>
              <a:t>‹#›</a:t>
            </a:fld>
            <a:endParaRPr lang="fr-FR"/>
          </a:p>
        </p:txBody>
      </p:sp>
    </p:spTree>
    <p:extLst>
      <p:ext uri="{BB962C8B-B14F-4D97-AF65-F5344CB8AC3E}">
        <p14:creationId xmlns:p14="http://schemas.microsoft.com/office/powerpoint/2010/main" val="408914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4AE98FF9-7B92-423A-B279-EA0286448ACE}" type="datetime1">
              <a:rPr lang="fr-FR" smtClean="0"/>
              <a:t>05/02/2026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ABFAA6-E7A3-49D0-B000-4F6F964686B8}" type="slidenum">
              <a:rPr lang="fr-FR" smtClean="0"/>
              <a:t>‹#›</a:t>
            </a:fld>
            <a:endParaRPr lang="fr-FR"/>
          </a:p>
        </p:txBody>
      </p:sp>
    </p:spTree>
    <p:extLst>
      <p:ext uri="{BB962C8B-B14F-4D97-AF65-F5344CB8AC3E}">
        <p14:creationId xmlns:p14="http://schemas.microsoft.com/office/powerpoint/2010/main" val="2543228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BEAF9252-6DE6-4B57-802F-84040A9092C7}" type="datetime1">
              <a:rPr lang="fr-FR" smtClean="0"/>
              <a:t>05/02/2026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ABFAA6-E7A3-49D0-B000-4F6F964686B8}" type="slidenum">
              <a:rPr lang="fr-FR" smtClean="0"/>
              <a:t>‹#›</a:t>
            </a:fld>
            <a:endParaRPr lang="fr-FR"/>
          </a:p>
        </p:txBody>
      </p:sp>
    </p:spTree>
    <p:extLst>
      <p:ext uri="{BB962C8B-B14F-4D97-AF65-F5344CB8AC3E}">
        <p14:creationId xmlns:p14="http://schemas.microsoft.com/office/powerpoint/2010/main" val="3207747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Cambia el estilo del título</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Modifique los estilos del texto de la máscara</a:t>
            </a:r>
          </a:p>
          <a:p>
            <a:pPr lvl="1"/>
            <a:r>
              <a:rPr lang="fr-FR"/>
              <a:t>Segundo nivel</a:t>
            </a:r>
          </a:p>
          <a:p>
            <a:pPr lvl="2"/>
            <a:r>
              <a:rPr lang="fr-FR"/>
              <a:t>Tercer nivel</a:t>
            </a:r>
          </a:p>
          <a:p>
            <a:pPr lvl="3"/>
            <a:r>
              <a:rPr lang="fr-FR"/>
              <a:t>Cuarto nivel</a:t>
            </a:r>
          </a:p>
          <a:p>
            <a:pPr lvl="4"/>
            <a:r>
              <a:rPr lang="fr-FR"/>
              <a:t>Quinto nivel</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76C65B-5D98-47D6-8CAE-9E06D660E782}" type="datetime1">
              <a:rPr lang="fr-FR" smtClean="0"/>
              <a:t>05/02/2026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ABFAA6-E7A3-49D0-B000-4F6F964686B8}" type="slidenum">
              <a:rPr lang="fr-FR" smtClean="0"/>
              <a:t>‹#›</a:t>
            </a:fld>
            <a:endParaRPr lang="fr-FR"/>
          </a:p>
        </p:txBody>
      </p:sp>
    </p:spTree>
    <p:extLst>
      <p:ext uri="{BB962C8B-B14F-4D97-AF65-F5344CB8AC3E}">
        <p14:creationId xmlns:p14="http://schemas.microsoft.com/office/powerpoint/2010/main" val="2181801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iris.ehess.fr/docannexe/file/4392/appel_d_arusha_fr_final_avec_signatures_compressed.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fao.org/fileadmin/templates/agphome/documents/Pests_Pesticides/Code/Annotated_Guidelines_FR.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stop-pesticide.or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www.avsf.org/fr/posts/2414/full/pesticides-avsf-salue-la-position-du-conseil-constitutionnel" TargetMode="External"/><Relationship Id="rId4" Type="http://schemas.openxmlformats.org/officeDocument/2006/relationships/hyperlink" Target="https://www.foodwatch.org/fr/sinformer/nos-campagnes/alimentation-et-sante/pesticides/petition-stop-au-boomerang-empoisonne-ni-production-ni-exportation-de-substances-interdites/"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www.pelagie-inserm.fr/"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667079" y="2276872"/>
            <a:ext cx="6048672" cy="2232248"/>
          </a:xfrm>
          <a:solidFill>
            <a:schemeClr val="accent6">
              <a:lumMod val="60000"/>
              <a:lumOff val="40000"/>
            </a:schemeClr>
          </a:solidFill>
        </p:spPr>
        <p:txBody>
          <a:bodyPr>
            <a:normAutofit/>
          </a:bodyPr>
          <a:lstStyle/>
          <a:p>
            <a:r>
              <a:rPr lang="fr-FR" sz="3600" b="1" dirty="0"/>
              <a:t>Módulo 6: Información y movilización ciudadana para reducir el uso de pesticidas</a:t>
            </a:r>
            <a:br>
              <a:rPr lang="fr-FR" sz="3600" b="1" dirty="0"/>
            </a:br>
            <a:endParaRPr lang="fr-FR" sz="2000" b="1" dirty="0"/>
          </a:p>
        </p:txBody>
      </p:sp>
    </p:spTree>
    <p:extLst>
      <p:ext uri="{BB962C8B-B14F-4D97-AF65-F5344CB8AC3E}">
        <p14:creationId xmlns:p14="http://schemas.microsoft.com/office/powerpoint/2010/main" val="312518432"/>
      </p:ext>
    </p:extLst>
  </p:cSld>
  <p:clrMapOvr>
    <a:masterClrMapping/>
  </p:clrMapOvr>
</p:sld>
</file>

<file path=ppt/slides/slide10.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95858"/>
          </a:xfrm>
          <a:solidFill>
            <a:schemeClr val="accent6">
              <a:lumMod val="60000"/>
              <a:lumOff val="40000"/>
            </a:schemeClr>
          </a:solidFill>
        </p:spPr>
        <p:txBody>
          <a:bodyPr>
            <a:noAutofit/>
          </a:bodyPr>
          <a:lstStyle/>
          <a:p>
            <a:r>
              <a:rPr lang="fr-FR" sz="2000" b="1" dirty="0"/>
              <a:t>Módulo 6: Movilizaciones contra los pesticidas en África</a:t>
            </a:r>
          </a:p>
        </p:txBody>
      </p:sp>
      <p:sp>
        <p:nvSpPr>
          <p:cNvPr id="3" name="Espace réservé du contenu 2"/>
          <p:cNvSpPr>
            <a:spLocks noGrp="1"/>
          </p:cNvSpPr>
          <p:nvPr>
            <p:ph idx="1"/>
          </p:nvPr>
        </p:nvSpPr>
        <p:spPr>
          <a:xfrm>
            <a:off x="0" y="620688"/>
            <a:ext cx="9036496" cy="6336704"/>
          </a:xfrm>
        </p:spPr>
        <p:txBody>
          <a:bodyPr>
            <a:normAutofit/>
          </a:bodyPr>
          <a:lstStyle/>
          <a:p>
            <a:pPr marL="85725" indent="0" algn="ctr">
              <a:spcBef>
                <a:spcPts val="1200"/>
              </a:spcBef>
              <a:buNone/>
            </a:pPr>
            <a:r>
              <a:rPr lang="fr-FR" sz="2000" b="1" dirty="0"/>
              <a:t>Movilización en 2019 de investigadores africanos e internacionales en Arusha (Tanzania)</a:t>
            </a:r>
            <a:endParaRPr lang="fr-FR" sz="2000" dirty="0"/>
          </a:p>
          <a:p>
            <a:pPr marL="266700" indent="-180975">
              <a:spcBef>
                <a:spcPts val="1800"/>
              </a:spcBef>
            </a:pPr>
            <a:r>
              <a:rPr lang="fr-FR" sz="2000" dirty="0"/>
              <a:t>Por iniciativa de académicos e investigadores, del 28 al 31 de mayo de 2019 se organizó en Tanzania una conferencia interdisciplinaria titulada «Pesticidas y política(s) en África». Tuvo lugar en Arusha, en el Instituto de Investigación sobre Pesticidas en Zonas Tropicales (TPRI), y su contenido estaba muy en consonancia con las orientaciones de AVSF y las de esta guía de formación</a:t>
            </a:r>
            <a:r>
              <a:rPr lang="fr-FR" sz="2000" dirty="0">
                <a:solidFill>
                  <a:srgbClr val="0070C0"/>
                </a:solidFill>
              </a:rPr>
              <a:t>. </a:t>
            </a:r>
          </a:p>
          <a:p>
            <a:pPr marL="266700" indent="-180975">
              <a:spcBef>
                <a:spcPts val="1800"/>
              </a:spcBef>
            </a:pPr>
            <a:r>
              <a:rPr lang="fr-FR" sz="2000" dirty="0"/>
              <a:t>De las 80 personas presentes, la mitad de los participantes eran tanzanos y kenianos, y seis personas procedían de África Occidental </a:t>
            </a:r>
            <a:r>
              <a:rPr lang="fr-FR" sz="1800" i="1" dirty="0">
                <a:solidFill>
                  <a:srgbClr val="0070C0"/>
                </a:solidFill>
              </a:rPr>
              <a:t>(cuatro de Burkina Faso, una de Costa de Marfil y una de Benín</a:t>
            </a:r>
            <a:r>
              <a:rPr lang="fr-FR" sz="1800" dirty="0">
                <a:solidFill>
                  <a:srgbClr val="0070C0"/>
                </a:solidFill>
              </a:rPr>
              <a:t>)</a:t>
            </a:r>
            <a:r>
              <a:rPr lang="fr-FR" sz="2000" dirty="0"/>
              <a:t>. Destacó la presencia de investigadores en </a:t>
            </a:r>
            <a:r>
              <a:rPr lang="fr-FR" sz="2000" b="1" dirty="0"/>
              <a:t>ciencias humanas </a:t>
            </a:r>
            <a:r>
              <a:rPr lang="fr-FR" sz="2000" dirty="0"/>
              <a:t>y </a:t>
            </a:r>
            <a:r>
              <a:rPr lang="fr-FR" sz="2000" b="1" dirty="0"/>
              <a:t>especialistas en salud </a:t>
            </a:r>
            <a:r>
              <a:rPr lang="fr-FR" sz="1800" i="1" dirty="0">
                <a:solidFill>
                  <a:srgbClr val="0070C0"/>
                </a:solidFill>
              </a:rPr>
              <a:t>(entre ellos, investigadores del CNRS, el IRIS y el INRA)</a:t>
            </a:r>
            <a:r>
              <a:rPr lang="fr-FR" sz="1800" dirty="0">
                <a:solidFill>
                  <a:srgbClr val="0070C0"/>
                </a:solidFill>
              </a:rPr>
              <a:t>. </a:t>
            </a:r>
          </a:p>
          <a:p>
            <a:pPr marL="266700" indent="-180975">
              <a:spcBef>
                <a:spcPts val="1800"/>
              </a:spcBef>
            </a:pPr>
            <a:r>
              <a:rPr lang="fr-FR" sz="2000" dirty="0"/>
              <a:t>Al término de esta conferencia, se lanzó un llamamiento a la acción sobre los pesticidas: </a:t>
            </a:r>
            <a:r>
              <a:rPr lang="fr-FR" sz="2000" dirty="0">
                <a:hlinkClick r:id="rId3"/>
              </a:rPr>
              <a:t>El llamamiento de Arusha</a:t>
            </a:r>
            <a:endParaRPr lang="fr-FR" sz="1400" i="1" u="sng" dirty="0">
              <a:solidFill>
                <a:srgbClr val="0070C0"/>
              </a:solidFill>
            </a:endParaRPr>
          </a:p>
          <a:p>
            <a:pPr marL="266700" indent="-180975">
              <a:spcBef>
                <a:spcPts val="1800"/>
              </a:spcBef>
            </a:pPr>
            <a:r>
              <a:rPr lang="fr-FR" sz="2000" dirty="0"/>
              <a:t>En marzo de 2021 se celebrará una nueva conferencia en la HESS de París, también por iniciativa de investigadores franceses en ciencias humanas y salud humana.</a:t>
            </a:r>
            <a:endParaRPr lang="fr-FR" sz="2000" b="1" dirty="0"/>
          </a:p>
        </p:txBody>
      </p:sp>
      <p:sp>
        <p:nvSpPr>
          <p:cNvPr id="4" name="Espace réservé du numéro de diapositive 3"/>
          <p:cNvSpPr>
            <a:spLocks noGrp="1"/>
          </p:cNvSpPr>
          <p:nvPr>
            <p:ph type="sldNum" sz="quarter" idx="12"/>
          </p:nvPr>
        </p:nvSpPr>
        <p:spPr>
          <a:xfrm>
            <a:off x="7010400" y="6474131"/>
            <a:ext cx="2133600" cy="365125"/>
          </a:xfrm>
        </p:spPr>
        <p:txBody>
          <a:bodyPr/>
          <a:lstStyle/>
          <a:p>
            <a:fld id="{CCABFAA6-E7A3-49D0-B000-4F6F964686B8}" type="slidenum">
              <a:rPr lang="fr-FR" smtClean="0"/>
              <a:t>10</a:t>
            </a:fld>
            <a:endParaRPr lang="fr-FR" dirty="0"/>
          </a:p>
        </p:txBody>
      </p:sp>
    </p:spTree>
    <p:extLst>
      <p:ext uri="{BB962C8B-B14F-4D97-AF65-F5344CB8AC3E}">
        <p14:creationId xmlns:p14="http://schemas.microsoft.com/office/powerpoint/2010/main" val="2584824901"/>
      </p:ext>
    </p:extLst>
  </p:cSld>
  <p:clrMapOvr>
    <a:masterClrMapping/>
  </p:clrMapOvr>
</p:sld>
</file>

<file path=ppt/slides/slide11.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44000" cy="360041"/>
          </a:xfrm>
          <a:solidFill>
            <a:schemeClr val="accent6">
              <a:lumMod val="60000"/>
              <a:lumOff val="40000"/>
            </a:schemeClr>
          </a:solidFill>
        </p:spPr>
        <p:txBody>
          <a:bodyPr>
            <a:noAutofit/>
          </a:bodyPr>
          <a:lstStyle/>
          <a:p>
            <a:r>
              <a:rPr lang="fr-FR" sz="2000" b="1" dirty="0"/>
              <a:t>Módulo 6: ¿Es tóxico el glifosato? – </a:t>
            </a:r>
            <a:r>
              <a:rPr lang="fr-FR" sz="1300" b="1" dirty="0">
                <a:solidFill>
                  <a:srgbClr val="0070C0"/>
                </a:solidFill>
              </a:rPr>
              <a:t>Fuente: www.lemonde.fr/les-decodeurs/article/2019/06/28 </a:t>
            </a:r>
          </a:p>
        </p:txBody>
      </p:sp>
      <p:sp>
        <p:nvSpPr>
          <p:cNvPr id="3" name="Espace réservé du contenu 2"/>
          <p:cNvSpPr>
            <a:spLocks noGrp="1"/>
          </p:cNvSpPr>
          <p:nvPr>
            <p:ph idx="1"/>
          </p:nvPr>
        </p:nvSpPr>
        <p:spPr>
          <a:xfrm>
            <a:off x="-11782" y="521296"/>
            <a:ext cx="9144000" cy="6336704"/>
          </a:xfrm>
        </p:spPr>
        <p:txBody>
          <a:bodyPr>
            <a:normAutofit/>
          </a:bodyPr>
          <a:lstStyle/>
          <a:p>
            <a:pPr marL="180975" indent="-180975"/>
            <a:r>
              <a:rPr lang="fr-FR" sz="2000" b="1" dirty="0"/>
              <a:t>En 2015</a:t>
            </a:r>
            <a:r>
              <a:rPr lang="fr-FR" sz="2000" dirty="0"/>
              <a:t>, el Centro Internacional de Investigaciones sobre el Cáncer (CIIC), una agencia de la OMS, </a:t>
            </a:r>
            <a:r>
              <a:rPr lang="fr-FR" sz="2000" b="1" dirty="0"/>
              <a:t>clasificó el glifosato como </a:t>
            </a:r>
            <a:r>
              <a:rPr lang="fr-FR" sz="2000" b="1" i="1" dirty="0"/>
              <a:t>«probablemente cancerígeno</a:t>
            </a:r>
            <a:r>
              <a:rPr lang="fr-FR" sz="2000" b="1" dirty="0"/>
              <a:t>». </a:t>
            </a:r>
          </a:p>
          <a:p>
            <a:pPr marL="180975" indent="-180975"/>
            <a:r>
              <a:rPr lang="fr-FR" sz="2000" b="1" dirty="0"/>
              <a:t>En 2016</a:t>
            </a:r>
            <a:r>
              <a:rPr lang="fr-FR" sz="2000" dirty="0"/>
              <a:t>, en Francia, la Agencia Nacional de Seguridad Sanitaria (ANSES) retiró del mercado</a:t>
            </a:r>
            <a:r>
              <a:rPr lang="fr-FR" sz="2000" b="1" dirty="0"/>
              <a:t> 126 herbicidas que combinaban el glifosato con el </a:t>
            </a:r>
            <a:r>
              <a:rPr lang="fr-FR" sz="2000" b="1" dirty="0"/>
              <a:t>coformulante </a:t>
            </a:r>
            <a:r>
              <a:rPr lang="fr-FR" sz="2000" b="1" dirty="0" err="1"/>
              <a:t>POE-Tallowamine </a:t>
            </a:r>
            <a:r>
              <a:rPr lang="fr-FR" sz="2000" i="1" dirty="0"/>
              <a:t>(una sustancia que ayuda al herbicida a penetrar en los tejidos vegetales).</a:t>
            </a:r>
          </a:p>
          <a:p>
            <a:pPr marL="180975" indent="-180975"/>
            <a:r>
              <a:rPr lang="fr-FR" sz="2000" b="1" dirty="0"/>
              <a:t>En 2019</a:t>
            </a:r>
            <a:r>
              <a:rPr lang="fr-FR" sz="2000" dirty="0"/>
              <a:t>, miles de ciudadanos realizaron pruebas de glifosato en sus orinas y presentaron una demanda contra Monsanto. El hecho de encontrar esta molécula en las </a:t>
            </a:r>
            <a:r>
              <a:rPr lang="fr-FR" sz="2000" b="1" dirty="0"/>
              <a:t>orinas </a:t>
            </a:r>
            <a:r>
              <a:rPr lang="fr-FR" sz="2000" dirty="0"/>
              <a:t>de la gran mayoría de la población es una información importante. </a:t>
            </a:r>
            <a:r>
              <a:rPr lang="fr-FR" sz="2000" b="1" u="sng" dirty="0">
                <a:solidFill>
                  <a:srgbClr val="0070C0"/>
                </a:solidFill>
              </a:rPr>
              <a:t>Es una prueba de la omnipresencia de esta sustancia en los alimentos, el aire, etc., pero no es un indicio del riesgo que corren las personas analizadas.</a:t>
            </a:r>
          </a:p>
          <a:p>
            <a:pPr marL="180975" indent="-180975"/>
            <a:r>
              <a:rPr lang="fr-FR" sz="2000" dirty="0"/>
              <a:t>Varios estudios a gran escala </a:t>
            </a:r>
            <a:r>
              <a:rPr lang="fr-FR" sz="2000" i="1" dirty="0"/>
              <a:t>(</a:t>
            </a:r>
            <a:r>
              <a:rPr lang="fr-FR" sz="1800" b="1" i="1" dirty="0">
                <a:solidFill>
                  <a:srgbClr val="0070C0"/>
                </a:solidFill>
              </a:rPr>
              <a:t>entre ellos, uno realizado en 2019 con 315 000 trabajadores) </a:t>
            </a:r>
            <a:r>
              <a:rPr lang="fr-FR" sz="2000" dirty="0"/>
              <a:t>han demostrado que las personas expuestas a herbicidas a base de glifosato tienen un mayor riesgo de desarrollar linfoma no Hodgkin </a:t>
            </a:r>
            <a:r>
              <a:rPr lang="fr-FR" sz="2000" i="1" dirty="0"/>
              <a:t>(un tipo de </a:t>
            </a:r>
            <a:r>
              <a:rPr lang="fr-FR" sz="2000" b="1" i="1" dirty="0">
                <a:solidFill>
                  <a:srgbClr val="0070C0"/>
                </a:solidFill>
              </a:rPr>
              <a:t>cáncer de la sangre</a:t>
            </a:r>
            <a:r>
              <a:rPr lang="fr-FR" sz="2000" i="1" dirty="0"/>
              <a:t>). </a:t>
            </a:r>
          </a:p>
          <a:p>
            <a:pPr marL="180975" indent="-180975"/>
            <a:r>
              <a:rPr lang="fr-FR" sz="2000" dirty="0"/>
              <a:t>Los «Monsanto </a:t>
            </a:r>
            <a:r>
              <a:rPr lang="fr-FR" sz="2000" dirty="0"/>
              <a:t>Papers» revelaron que Monsanto conocía desde la década de 1980 las dudas que existían sobre la seguridad de sus productos. Entonces se embarcó en una especie de guerrilla científica y mediática. </a:t>
            </a:r>
            <a:r>
              <a:rPr lang="fr-FR" sz="2000" b="1" dirty="0"/>
              <a:t>Para contrarrestar los estudios que consideraba molestos, sus empleados modificaron y coescribieron artículos firmados por expertos que se presentaban como independientes.</a:t>
            </a:r>
          </a:p>
          <a:p>
            <a:pPr marL="0" indent="0">
              <a:buNone/>
            </a:pPr>
            <a:endParaRPr lang="fr-FR" sz="2000" dirty="0"/>
          </a:p>
          <a:p>
            <a:pPr marL="0" indent="0">
              <a:buNone/>
            </a:pPr>
            <a:endParaRPr lang="fr-FR" sz="2000" b="1" dirty="0">
              <a:solidFill>
                <a:schemeClr val="accent1">
                  <a:lumMod val="75000"/>
                </a:schemeClr>
              </a:solidFill>
            </a:endParaRPr>
          </a:p>
          <a:p>
            <a:pPr marL="0" indent="0">
              <a:buNone/>
            </a:pPr>
            <a:endParaRPr lang="fr-FR" sz="2000" b="1" dirty="0">
              <a:solidFill>
                <a:schemeClr val="accent1">
                  <a:lumMod val="75000"/>
                </a:schemeClr>
              </a:solidFill>
            </a:endParaRPr>
          </a:p>
        </p:txBody>
      </p:sp>
      <p:sp>
        <p:nvSpPr>
          <p:cNvPr id="4" name="Espace réservé du numéro de diapositive 3"/>
          <p:cNvSpPr>
            <a:spLocks noGrp="1"/>
          </p:cNvSpPr>
          <p:nvPr>
            <p:ph type="sldNum" sz="quarter" idx="12"/>
          </p:nvPr>
        </p:nvSpPr>
        <p:spPr>
          <a:xfrm>
            <a:off x="7003698" y="6453336"/>
            <a:ext cx="2133600" cy="365125"/>
          </a:xfrm>
        </p:spPr>
        <p:txBody>
          <a:bodyPr/>
          <a:lstStyle/>
          <a:p>
            <a:fld id="{CCABFAA6-E7A3-49D0-B000-4F6F964686B8}" type="slidenum">
              <a:rPr lang="fr-FR" smtClean="0"/>
              <a:t>11</a:t>
            </a:fld>
            <a:endParaRPr lang="fr-FR" dirty="0"/>
          </a:p>
        </p:txBody>
      </p:sp>
    </p:spTree>
    <p:extLst>
      <p:ext uri="{BB962C8B-B14F-4D97-AF65-F5344CB8AC3E}">
        <p14:creationId xmlns:p14="http://schemas.microsoft.com/office/powerpoint/2010/main" val="1953421416"/>
      </p:ext>
    </p:extLst>
  </p:cSld>
  <p:clrMapOvr>
    <a:masterClrMapping/>
  </p:clrMapOvr>
</p:sld>
</file>

<file path=ppt/slides/slide12.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60041"/>
          </a:xfrm>
          <a:solidFill>
            <a:schemeClr val="accent6">
              <a:lumMod val="60000"/>
              <a:lumOff val="40000"/>
            </a:schemeClr>
          </a:solidFill>
        </p:spPr>
        <p:txBody>
          <a:bodyPr>
            <a:noAutofit/>
          </a:bodyPr>
          <a:lstStyle/>
          <a:p>
            <a:r>
              <a:rPr lang="fr-FR" sz="2000" b="1" dirty="0"/>
              <a:t>Módulo 6: Movilizaciones ciudadanas contra Bayer-Monsanto</a:t>
            </a:r>
          </a:p>
        </p:txBody>
      </p:sp>
      <p:sp>
        <p:nvSpPr>
          <p:cNvPr id="3" name="Espace réservé du contenu 2"/>
          <p:cNvSpPr>
            <a:spLocks noGrp="1"/>
          </p:cNvSpPr>
          <p:nvPr>
            <p:ph idx="1"/>
          </p:nvPr>
        </p:nvSpPr>
        <p:spPr>
          <a:xfrm>
            <a:off x="106363" y="521296"/>
            <a:ext cx="9036496" cy="6336704"/>
          </a:xfrm>
        </p:spPr>
        <p:txBody>
          <a:bodyPr>
            <a:normAutofit/>
          </a:bodyPr>
          <a:lstStyle/>
          <a:p>
            <a:pPr marL="0" indent="0" algn="ctr">
              <a:buNone/>
            </a:pPr>
            <a:r>
              <a:rPr lang="fr-FR" sz="2000" b="1" dirty="0"/>
              <a:t>Movilizaciones contra el grupo Bayer-Monsanto en Estados Unidos y Europa</a:t>
            </a:r>
            <a:endParaRPr lang="fr-FR" sz="2000" dirty="0"/>
          </a:p>
          <a:p>
            <a:pPr marL="266700" indent="-180975">
              <a:spcBef>
                <a:spcPts val="1200"/>
              </a:spcBef>
            </a:pPr>
            <a:r>
              <a:rPr lang="fr-FR" sz="2000" dirty="0"/>
              <a:t>En 2018, Bayer compró Monsanto por 63 000 millones de dólares, apostando por el uso creciente de la química para alimentar a un planeta cada vez más poblado. Pero las actividades de Monsanto son objeto de diversos procedimientos judiciales y debates políticos en muchos países. Y  </a:t>
            </a:r>
          </a:p>
          <a:p>
            <a:pPr marL="266700" indent="-180975">
              <a:spcBef>
                <a:spcPts val="1800"/>
              </a:spcBef>
            </a:pPr>
            <a:r>
              <a:rPr lang="fr-FR" sz="2000" dirty="0"/>
              <a:t>A finales de julio de 2019, Bayer-Monsanto se enfrentaba a 18 400 procedimientos judiciales presentados en Estados Unidos contra el glifosato de su filial Monsanto. </a:t>
            </a:r>
            <a:r>
              <a:rPr lang="fr-FR" sz="2000" b="1" dirty="0"/>
              <a:t>En tres ocasiones, Bayer ha sido condenada a indemnizar a demandantes californianos afectados por cáncer.</a:t>
            </a:r>
          </a:p>
          <a:p>
            <a:pPr marL="266700" indent="-180975">
              <a:spcBef>
                <a:spcPts val="1800"/>
              </a:spcBef>
            </a:pPr>
            <a:r>
              <a:rPr lang="fr-FR" sz="2000" dirty="0"/>
              <a:t>En junio de 2020, </a:t>
            </a:r>
            <a:r>
              <a:rPr lang="fr-FR" sz="2000" b="1" dirty="0"/>
              <a:t>Bayer anunció que movilizaría 10 000 millones de dólares para poner fin a las acciones judiciales e indemnizar a más de 100 000 ciudadanos estadounidenses</a:t>
            </a:r>
            <a:r>
              <a:rPr lang="fr-FR" sz="2000" dirty="0"/>
              <a:t>. </a:t>
            </a:r>
          </a:p>
          <a:p>
            <a:pPr marL="266700" indent="-180975">
              <a:spcBef>
                <a:spcPts val="1800"/>
              </a:spcBef>
            </a:pPr>
            <a:r>
              <a:rPr lang="fr-FR" sz="2000" dirty="0"/>
              <a:t>Estas condenas judiciales y la prohibición del glifosato en varios países han tenido un fuerte impacto en el valor de las acciones de Bayer. </a:t>
            </a:r>
            <a:r>
              <a:rPr lang="fr-FR" sz="2000" b="1" dirty="0">
                <a:solidFill>
                  <a:schemeClr val="tx2">
                    <a:lumMod val="75000"/>
                  </a:schemeClr>
                </a:solidFill>
              </a:rPr>
              <a:t>A finales de 2020, el valor de estas acciones se había reducido a la mitad </a:t>
            </a:r>
            <a:r>
              <a:rPr lang="fr-FR" sz="2000" dirty="0">
                <a:solidFill>
                  <a:schemeClr val="tx2">
                    <a:lumMod val="75000"/>
                  </a:schemeClr>
                </a:solidFill>
              </a:rPr>
              <a:t>con respecto a su nivel de finales de 2017 y principios de 2018.</a:t>
            </a:r>
            <a:endParaRPr lang="fr-FR" sz="2000" b="1" dirty="0">
              <a:solidFill>
                <a:schemeClr val="tx2">
                  <a:lumMod val="75000"/>
                </a:schemeClr>
              </a:solidFill>
            </a:endParaRPr>
          </a:p>
        </p:txBody>
      </p:sp>
      <p:sp>
        <p:nvSpPr>
          <p:cNvPr id="4" name="Espace réservé du numéro de diapositive 3"/>
          <p:cNvSpPr>
            <a:spLocks noGrp="1"/>
          </p:cNvSpPr>
          <p:nvPr>
            <p:ph type="sldNum" sz="quarter" idx="12"/>
          </p:nvPr>
        </p:nvSpPr>
        <p:spPr>
          <a:xfrm>
            <a:off x="7010400" y="6474131"/>
            <a:ext cx="2133600" cy="365125"/>
          </a:xfrm>
        </p:spPr>
        <p:txBody>
          <a:bodyPr/>
          <a:lstStyle/>
          <a:p>
            <a:fld id="{CCABFAA6-E7A3-49D0-B000-4F6F964686B8}" type="slidenum">
              <a:rPr lang="fr-FR" smtClean="0"/>
              <a:t>12</a:t>
            </a:fld>
            <a:endParaRPr lang="fr-FR"/>
          </a:p>
        </p:txBody>
      </p:sp>
    </p:spTree>
    <p:extLst>
      <p:ext uri="{BB962C8B-B14F-4D97-AF65-F5344CB8AC3E}">
        <p14:creationId xmlns:p14="http://schemas.microsoft.com/office/powerpoint/2010/main" val="1953421416"/>
      </p:ext>
    </p:extLst>
  </p:cSld>
  <p:clrMapOvr>
    <a:masterClrMapping/>
  </p:clrMapOvr>
</p:sld>
</file>

<file path=ppt/slides/slide13.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60041"/>
          </a:xfrm>
          <a:solidFill>
            <a:schemeClr val="accent6">
              <a:lumMod val="60000"/>
              <a:lumOff val="40000"/>
            </a:schemeClr>
          </a:solidFill>
        </p:spPr>
        <p:txBody>
          <a:bodyPr>
            <a:noAutofit/>
          </a:bodyPr>
          <a:lstStyle/>
          <a:p>
            <a:r>
              <a:rPr lang="fr-FR" sz="2000" b="1" dirty="0"/>
              <a:t>Módulo 6: Intentos de prohibición del uso del glifosato</a:t>
            </a:r>
          </a:p>
        </p:txBody>
      </p:sp>
      <p:sp>
        <p:nvSpPr>
          <p:cNvPr id="3" name="Espace réservé du contenu 2"/>
          <p:cNvSpPr>
            <a:spLocks noGrp="1"/>
          </p:cNvSpPr>
          <p:nvPr>
            <p:ph idx="1"/>
          </p:nvPr>
        </p:nvSpPr>
        <p:spPr>
          <a:xfrm>
            <a:off x="107504" y="493143"/>
            <a:ext cx="9036496" cy="6336704"/>
          </a:xfrm>
        </p:spPr>
        <p:txBody>
          <a:bodyPr>
            <a:normAutofit/>
          </a:bodyPr>
          <a:lstStyle/>
          <a:p>
            <a:pPr marL="0" indent="0" algn="ctr">
              <a:buNone/>
            </a:pPr>
            <a:r>
              <a:rPr lang="fr-FR" sz="2200" b="1" dirty="0">
                <a:solidFill>
                  <a:schemeClr val="accent1">
                    <a:lumMod val="75000"/>
                  </a:schemeClr>
                </a:solidFill>
              </a:rPr>
              <a:t>La difícil aplicación de la prohibición del glifosato</a:t>
            </a:r>
            <a:endParaRPr lang="fr-FR" sz="2000" b="1" dirty="0">
              <a:solidFill>
                <a:schemeClr val="accent1">
                  <a:lumMod val="75000"/>
                </a:schemeClr>
              </a:solidFill>
            </a:endParaRPr>
          </a:p>
          <a:p>
            <a:pPr marL="0" indent="0">
              <a:buNone/>
            </a:pPr>
            <a:r>
              <a:rPr lang="fr-FR" sz="2000" b="1" dirty="0">
                <a:solidFill>
                  <a:srgbClr val="0070C0"/>
                </a:solidFill>
              </a:rPr>
              <a:t>África </a:t>
            </a:r>
            <a:r>
              <a:rPr lang="fr-FR" sz="1800" i="1" dirty="0">
                <a:solidFill>
                  <a:schemeClr val="tx2">
                    <a:lumMod val="75000"/>
                  </a:schemeClr>
                </a:solidFill>
              </a:rPr>
              <a:t>(véase el artículo publicado en agosto de 2019 por Sasha </a:t>
            </a:r>
            <a:r>
              <a:rPr lang="fr-FR" sz="1800" i="1" dirty="0" err="1">
                <a:solidFill>
                  <a:schemeClr val="tx2">
                    <a:lumMod val="75000"/>
                  </a:schemeClr>
                </a:solidFill>
              </a:rPr>
              <a:t>Mentz </a:t>
            </a:r>
            <a:r>
              <a:rPr lang="fr-FR" sz="1800" i="1" dirty="0">
                <a:solidFill>
                  <a:schemeClr val="tx2">
                    <a:lumMod val="75000"/>
                  </a:schemeClr>
                </a:solidFill>
              </a:rPr>
              <a:t>Lagrange)</a:t>
            </a:r>
            <a:r>
              <a:rPr lang="fr-FR" sz="2000" b="1" dirty="0">
                <a:solidFill>
                  <a:schemeClr val="tx2">
                    <a:lumMod val="75000"/>
                  </a:schemeClr>
                </a:solidFill>
              </a:rPr>
              <a:t>:</a:t>
            </a:r>
          </a:p>
          <a:p>
            <a:pPr indent="-257175"/>
            <a:r>
              <a:rPr lang="fr-FR" sz="1800" b="1" dirty="0">
                <a:solidFill>
                  <a:srgbClr val="0070C0"/>
                </a:solidFill>
              </a:rPr>
              <a:t>África occidental</a:t>
            </a:r>
            <a:r>
              <a:rPr lang="fr-FR" sz="1800" b="1" dirty="0">
                <a:solidFill>
                  <a:schemeClr val="accent1">
                    <a:lumMod val="75000"/>
                  </a:schemeClr>
                </a:solidFill>
              </a:rPr>
              <a:t>: </a:t>
            </a:r>
            <a:r>
              <a:rPr lang="fr-FR" sz="1800" dirty="0"/>
              <a:t>El glifosato se enfrenta a una ola de protestas en estos países. Es criticado por sus efectos devastadores sobre el medio ambiente y la salud humana. </a:t>
            </a:r>
            <a:r>
              <a:rPr lang="fr-FR" sz="1800" b="1" dirty="0">
                <a:solidFill>
                  <a:srgbClr val="0070C0"/>
                </a:solidFill>
              </a:rPr>
              <a:t>Malí </a:t>
            </a:r>
            <a:r>
              <a:rPr lang="fr-FR" sz="1800" dirty="0"/>
              <a:t>desaconseja su uso. </a:t>
            </a:r>
            <a:r>
              <a:rPr lang="fr-FR" sz="1800" b="1" dirty="0">
                <a:solidFill>
                  <a:srgbClr val="0070C0"/>
                </a:solidFill>
              </a:rPr>
              <a:t>Togo </a:t>
            </a:r>
            <a:r>
              <a:rPr lang="fr-FR" sz="1800" dirty="0"/>
              <a:t>lo prohibió en 2019, pero </a:t>
            </a:r>
            <a:r>
              <a:rPr lang="fr-FR" sz="1800" dirty="0"/>
              <a:t>entra mucho glifosato a través de los países vecinos y los controles en los mercados rurales togoleses son muy insuficientes. </a:t>
            </a:r>
          </a:p>
          <a:p>
            <a:pPr indent="-257175"/>
            <a:r>
              <a:rPr lang="fr-FR" sz="1800" b="1" dirty="0">
                <a:solidFill>
                  <a:srgbClr val="0070C0"/>
                </a:solidFill>
              </a:rPr>
              <a:t>Malaui: </a:t>
            </a:r>
            <a:r>
              <a:rPr lang="fr-FR" sz="1800" dirty="0"/>
              <a:t>Suspensión de los permisos de importación de glifosato en abril de 2019.</a:t>
            </a:r>
          </a:p>
          <a:p>
            <a:pPr marL="0" indent="0">
              <a:spcBef>
                <a:spcPts val="1200"/>
              </a:spcBef>
              <a:buNone/>
            </a:pPr>
            <a:r>
              <a:rPr lang="fr-FR" sz="2000" b="1" dirty="0">
                <a:solidFill>
                  <a:srgbClr val="0070C0"/>
                </a:solidFill>
              </a:rPr>
              <a:t>Asia</a:t>
            </a:r>
            <a:r>
              <a:rPr lang="fr-FR" sz="2000" dirty="0">
                <a:solidFill>
                  <a:srgbClr val="0070C0"/>
                </a:solidFill>
              </a:rPr>
              <a:t>:</a:t>
            </a:r>
          </a:p>
          <a:p>
            <a:pPr indent="-257175"/>
            <a:r>
              <a:rPr lang="fr-FR" sz="1800" b="1" dirty="0">
                <a:solidFill>
                  <a:srgbClr val="0070C0"/>
                </a:solidFill>
              </a:rPr>
              <a:t>Vietnam</a:t>
            </a:r>
            <a:r>
              <a:rPr lang="fr-FR" sz="1800" i="1" dirty="0"/>
              <a:t>: </a:t>
            </a:r>
            <a:r>
              <a:rPr lang="fr-FR" sz="1800" dirty="0"/>
              <a:t>Prohibición </a:t>
            </a:r>
            <a:r>
              <a:rPr lang="fr-FR" sz="1800" dirty="0"/>
              <a:t>en marzo de 2019 tras el veredicto del juicio de San Francisco.</a:t>
            </a:r>
          </a:p>
          <a:p>
            <a:pPr indent="-257175"/>
            <a:r>
              <a:rPr lang="fr-FR" sz="1800" b="1" dirty="0">
                <a:solidFill>
                  <a:srgbClr val="0070C0"/>
                </a:solidFill>
              </a:rPr>
              <a:t>Sri Lanka</a:t>
            </a:r>
            <a:r>
              <a:rPr lang="fr-FR" sz="1800" i="1" dirty="0"/>
              <a:t>: </a:t>
            </a:r>
            <a:r>
              <a:rPr lang="fr-FR" sz="1800" dirty="0"/>
              <a:t>Prohibición en 2015, pero parcialmente levantada en julio de 2018 para su uso exclusivo en plantaciones de té y caucho.</a:t>
            </a:r>
          </a:p>
          <a:p>
            <a:pPr marL="0" indent="0">
              <a:spcBef>
                <a:spcPts val="1200"/>
              </a:spcBef>
              <a:buNone/>
            </a:pPr>
            <a:r>
              <a:rPr lang="fr-FR" sz="2000" b="1" dirty="0">
                <a:solidFill>
                  <a:schemeClr val="accent1">
                    <a:lumMod val="75000"/>
                  </a:schemeClr>
                </a:solidFill>
              </a:rPr>
              <a:t>Oriente Medio</a:t>
            </a:r>
            <a:r>
              <a:rPr lang="fr-FR" sz="1800" b="1" dirty="0">
                <a:solidFill>
                  <a:schemeClr val="accent1">
                    <a:lumMod val="75000"/>
                  </a:schemeClr>
                </a:solidFill>
              </a:rPr>
              <a:t>: </a:t>
            </a:r>
            <a:r>
              <a:rPr lang="fr-FR" sz="1800" dirty="0"/>
              <a:t>A partir de 2015 y 2016, prohibición en Omán, Arabia Saudí, </a:t>
            </a:r>
            <a:r>
              <a:rPr lang="fr-FR" sz="1800" dirty="0" err="1"/>
              <a:t>Kuwait</a:t>
            </a:r>
            <a:r>
              <a:rPr lang="fr-FR" sz="1800" dirty="0"/>
              <a:t>, Emiratos Árabes Unidos, </a:t>
            </a:r>
            <a:r>
              <a:rPr lang="fr-FR" sz="1800" dirty="0" err="1"/>
              <a:t>Baréin </a:t>
            </a:r>
            <a:r>
              <a:rPr lang="fr-FR" sz="1800" dirty="0"/>
              <a:t>y Catar.</a:t>
            </a:r>
          </a:p>
          <a:p>
            <a:pPr marL="0" indent="0">
              <a:spcBef>
                <a:spcPts val="1200"/>
              </a:spcBef>
              <a:buNone/>
            </a:pPr>
            <a:r>
              <a:rPr lang="fr-FR" sz="2000" b="1" dirty="0">
                <a:solidFill>
                  <a:schemeClr val="accent1">
                    <a:lumMod val="75000"/>
                  </a:schemeClr>
                </a:solidFill>
              </a:rPr>
              <a:t>UE</a:t>
            </a:r>
            <a:r>
              <a:rPr lang="fr-FR" sz="2000" dirty="0">
                <a:solidFill>
                  <a:schemeClr val="accent1">
                    <a:lumMod val="75000"/>
                  </a:schemeClr>
                </a:solidFill>
              </a:rPr>
              <a:t>: </a:t>
            </a:r>
            <a:r>
              <a:rPr lang="fr-FR" sz="1800" dirty="0"/>
              <a:t>El uso del glifosato está prohibido en lugares públicos, así como su venta a particulares. Sin embargo, </a:t>
            </a:r>
            <a:r>
              <a:rPr lang="fr-FR" sz="1800" dirty="0"/>
              <a:t>muchos agricultores, la SNCF, etc. siguen utilizándolo. El </a:t>
            </a:r>
            <a:r>
              <a:rPr lang="fr-FR" sz="1800" b="1" dirty="0">
                <a:solidFill>
                  <a:srgbClr val="0070C0"/>
                </a:solidFill>
              </a:rPr>
              <a:t>Parlamento austriaco </a:t>
            </a:r>
            <a:r>
              <a:rPr lang="fr-FR" sz="1800" dirty="0"/>
              <a:t>votó su prohibición total en 2019, pero, bajo la presión de los agricultores, el Gobierno revocó esta votación. Los gobiernos alemán y francés prevén su prohibición en 2023, al tiempo que preparan las </a:t>
            </a:r>
            <a:r>
              <a:rPr lang="fr-FR" sz="1800" b="1" dirty="0">
                <a:solidFill>
                  <a:schemeClr val="tx2">
                    <a:lumMod val="75000"/>
                  </a:schemeClr>
                </a:solidFill>
              </a:rPr>
              <a:t>excepciones solicitadas por algunos sindicatos agrícolas que se han acostumbrado demasiado a su uso</a:t>
            </a:r>
            <a:r>
              <a:rPr lang="fr-FR" sz="1800" dirty="0">
                <a:solidFill>
                  <a:schemeClr val="tx2">
                    <a:lumMod val="75000"/>
                  </a:schemeClr>
                </a:solidFill>
              </a:rPr>
              <a:t>... </a:t>
            </a:r>
          </a:p>
        </p:txBody>
      </p:sp>
      <p:sp>
        <p:nvSpPr>
          <p:cNvPr id="4" name="Espace réservé du numéro de diapositive 3"/>
          <p:cNvSpPr>
            <a:spLocks noGrp="1"/>
          </p:cNvSpPr>
          <p:nvPr>
            <p:ph type="sldNum" sz="quarter" idx="12"/>
          </p:nvPr>
        </p:nvSpPr>
        <p:spPr>
          <a:xfrm>
            <a:off x="7010400" y="6492875"/>
            <a:ext cx="2133600" cy="365125"/>
          </a:xfrm>
        </p:spPr>
        <p:txBody>
          <a:bodyPr/>
          <a:lstStyle/>
          <a:p>
            <a:fld id="{CCABFAA6-E7A3-49D0-B000-4F6F964686B8}" type="slidenum">
              <a:rPr lang="fr-FR" smtClean="0"/>
              <a:t>13</a:t>
            </a:fld>
            <a:endParaRPr lang="fr-FR" dirty="0"/>
          </a:p>
        </p:txBody>
      </p:sp>
    </p:spTree>
    <p:extLst>
      <p:ext uri="{BB962C8B-B14F-4D97-AF65-F5344CB8AC3E}">
        <p14:creationId xmlns:p14="http://schemas.microsoft.com/office/powerpoint/2010/main" val="1953421416"/>
      </p:ext>
    </p:extLst>
  </p:cSld>
  <p:clrMapOvr>
    <a:masterClrMapping/>
  </p:clrMapOvr>
</p:sld>
</file>

<file path=ppt/slides/slide14.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60041"/>
          </a:xfrm>
          <a:solidFill>
            <a:schemeClr val="accent6">
              <a:lumMod val="60000"/>
              <a:lumOff val="40000"/>
            </a:schemeClr>
          </a:solidFill>
        </p:spPr>
        <p:txBody>
          <a:bodyPr>
            <a:noAutofit/>
          </a:bodyPr>
          <a:lstStyle/>
          <a:p>
            <a:r>
              <a:rPr lang="fr-FR" sz="2000" b="1" dirty="0"/>
              <a:t>Módulo 6: Movilizaciones ciudadanas – Debate sobre el glifosato</a:t>
            </a:r>
          </a:p>
        </p:txBody>
      </p:sp>
      <p:sp>
        <p:nvSpPr>
          <p:cNvPr id="3" name="Espace réservé du contenu 2"/>
          <p:cNvSpPr>
            <a:spLocks noGrp="1"/>
          </p:cNvSpPr>
          <p:nvPr>
            <p:ph idx="1"/>
          </p:nvPr>
        </p:nvSpPr>
        <p:spPr>
          <a:xfrm>
            <a:off x="0" y="1052736"/>
            <a:ext cx="9144000" cy="3672408"/>
          </a:xfrm>
        </p:spPr>
        <p:txBody>
          <a:bodyPr>
            <a:normAutofit/>
          </a:bodyPr>
          <a:lstStyle/>
          <a:p>
            <a:pPr marL="0" indent="0" algn="ctr">
              <a:spcBef>
                <a:spcPts val="1200"/>
              </a:spcBef>
              <a:buNone/>
            </a:pPr>
            <a:r>
              <a:rPr lang="fr-FR" sz="2200" b="1" dirty="0">
                <a:solidFill>
                  <a:schemeClr val="accent3">
                    <a:lumMod val="50000"/>
                  </a:schemeClr>
                </a:solidFill>
              </a:rPr>
              <a:t>Segunda parte del debate sobre el glifosato: </a:t>
            </a:r>
          </a:p>
          <a:p>
            <a:pPr marL="446088" indent="-354013">
              <a:spcBef>
                <a:spcPts val="1200"/>
              </a:spcBef>
              <a:buFont typeface="+mj-lt"/>
              <a:buAutoNum type="arabicPeriod"/>
            </a:pPr>
            <a:r>
              <a:rPr lang="fr-FR" sz="2000" b="1" dirty="0">
                <a:solidFill>
                  <a:schemeClr val="accent3">
                    <a:lumMod val="50000"/>
                  </a:schemeClr>
                </a:solidFill>
              </a:rPr>
              <a:t>¿Es frecuente el uso del glifosato en su región?</a:t>
            </a:r>
          </a:p>
          <a:p>
            <a:pPr marL="446088" indent="-354013">
              <a:spcBef>
                <a:spcPts val="1200"/>
              </a:spcBef>
              <a:buFont typeface="+mj-lt"/>
              <a:buAutoNum type="arabicPeriod"/>
            </a:pPr>
            <a:r>
              <a:rPr lang="fr-FR" sz="2000" b="1" dirty="0">
                <a:solidFill>
                  <a:schemeClr val="accent3">
                    <a:lumMod val="50000"/>
                  </a:schemeClr>
                </a:solidFill>
              </a:rPr>
              <a:t>En caso afirmativo, ¿cuáles son las reacciones de los ciudadanos, los ganaderos, etc.?</a:t>
            </a:r>
          </a:p>
          <a:p>
            <a:pPr marL="446088" indent="-354013">
              <a:spcBef>
                <a:spcPts val="1200"/>
              </a:spcBef>
              <a:buFont typeface="+mj-lt"/>
              <a:buAutoNum type="arabicPeriod"/>
            </a:pPr>
            <a:r>
              <a:rPr lang="fr-FR" sz="2000" b="1" dirty="0">
                <a:solidFill>
                  <a:schemeClr val="accent3">
                    <a:lumMod val="50000"/>
                  </a:schemeClr>
                </a:solidFill>
              </a:rPr>
              <a:t>¿Cuál es la postura de las organizaciones campesinas con respecto al glifosato?</a:t>
            </a:r>
          </a:p>
          <a:p>
            <a:pPr marL="446088" indent="-354013">
              <a:spcBef>
                <a:spcPts val="1200"/>
              </a:spcBef>
              <a:buFont typeface="+mj-lt"/>
              <a:buAutoNum type="arabicPeriod"/>
            </a:pPr>
            <a:r>
              <a:rPr lang="fr-FR" sz="2000" b="1" dirty="0">
                <a:solidFill>
                  <a:schemeClr val="accent3">
                    <a:lumMod val="50000"/>
                  </a:schemeClr>
                </a:solidFill>
              </a:rPr>
              <a:t>¿Cuál es la postura de su gobierno con respecto al glifosato?</a:t>
            </a:r>
          </a:p>
          <a:p>
            <a:pPr marL="550862" indent="-457200">
              <a:spcBef>
                <a:spcPts val="1200"/>
              </a:spcBef>
              <a:buFont typeface="+mj-lt"/>
              <a:buAutoNum type="arabicPeriod"/>
            </a:pPr>
            <a:endParaRPr lang="fr-FR" sz="2000" b="1" dirty="0">
              <a:solidFill>
                <a:schemeClr val="accent1">
                  <a:lumMod val="75000"/>
                </a:schemeClr>
              </a:solidFill>
            </a:endParaRPr>
          </a:p>
          <a:p>
            <a:pPr marL="550862" indent="-457200">
              <a:spcBef>
                <a:spcPts val="1200"/>
              </a:spcBef>
              <a:buFont typeface="+mj-lt"/>
              <a:buAutoNum type="arabicPeriod"/>
            </a:pPr>
            <a:endParaRPr lang="fr-FR" sz="2000" b="1" dirty="0">
              <a:solidFill>
                <a:schemeClr val="accent1">
                  <a:lumMod val="75000"/>
                </a:schemeClr>
              </a:solidFill>
            </a:endParaRPr>
          </a:p>
        </p:txBody>
      </p:sp>
      <p:sp>
        <p:nvSpPr>
          <p:cNvPr id="4" name="Espace réservé du numéro de diapositive 3"/>
          <p:cNvSpPr>
            <a:spLocks noGrp="1"/>
          </p:cNvSpPr>
          <p:nvPr>
            <p:ph type="sldNum" sz="quarter" idx="12"/>
          </p:nvPr>
        </p:nvSpPr>
        <p:spPr>
          <a:xfrm>
            <a:off x="7002969" y="6492875"/>
            <a:ext cx="2133600" cy="365125"/>
          </a:xfrm>
        </p:spPr>
        <p:txBody>
          <a:bodyPr/>
          <a:lstStyle/>
          <a:p>
            <a:fld id="{CCABFAA6-E7A3-49D0-B000-4F6F964686B8}" type="slidenum">
              <a:rPr lang="fr-FR" smtClean="0"/>
              <a:t>14</a:t>
            </a:fld>
            <a:endParaRPr lang="fr-FR" dirty="0"/>
          </a:p>
        </p:txBody>
      </p:sp>
    </p:spTree>
    <p:extLst>
      <p:ext uri="{BB962C8B-B14F-4D97-AF65-F5344CB8AC3E}">
        <p14:creationId xmlns:p14="http://schemas.microsoft.com/office/powerpoint/2010/main" val="651988649"/>
      </p:ext>
    </p:extLst>
  </p:cSld>
  <p:clrMapOvr>
    <a:masterClrMapping/>
  </p:clrMapOvr>
</p:sld>
</file>

<file path=ppt/slides/slide15.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60041"/>
          </a:xfrm>
          <a:solidFill>
            <a:schemeClr val="accent6">
              <a:lumMod val="60000"/>
              <a:lumOff val="40000"/>
            </a:schemeClr>
          </a:solidFill>
        </p:spPr>
        <p:txBody>
          <a:bodyPr>
            <a:noAutofit/>
          </a:bodyPr>
          <a:lstStyle/>
          <a:p>
            <a:r>
              <a:rPr lang="fr-FR" sz="2000" b="1" dirty="0"/>
              <a:t>Módulo 6: Movilizaciones ciudadanas – Convenios internacionales</a:t>
            </a:r>
          </a:p>
        </p:txBody>
      </p:sp>
      <p:sp>
        <p:nvSpPr>
          <p:cNvPr id="3" name="Espace réservé du contenu 2"/>
          <p:cNvSpPr>
            <a:spLocks noGrp="1"/>
          </p:cNvSpPr>
          <p:nvPr>
            <p:ph idx="1"/>
          </p:nvPr>
        </p:nvSpPr>
        <p:spPr>
          <a:xfrm>
            <a:off x="107504" y="551434"/>
            <a:ext cx="9036496" cy="6336704"/>
          </a:xfrm>
        </p:spPr>
        <p:txBody>
          <a:bodyPr>
            <a:normAutofit/>
          </a:bodyPr>
          <a:lstStyle/>
          <a:p>
            <a:pPr marL="0" indent="0">
              <a:buNone/>
            </a:pPr>
            <a:r>
              <a:rPr lang="fr-FR" sz="2000" b="1" dirty="0"/>
              <a:t>Tema 2: Movilizaciones para la aplicación de los convenios internacionales</a:t>
            </a:r>
          </a:p>
          <a:p>
            <a:pPr marL="180975" indent="-180975"/>
            <a:r>
              <a:rPr lang="fr-FR" sz="2000" dirty="0"/>
              <a:t>El anexo 1 de la guía menciona los principales convenios relativos a los plaguicidas y otros productos químicos peligrosos. Indica, por convenio, las principales sustancias activas afectadas. </a:t>
            </a:r>
          </a:p>
          <a:p>
            <a:pPr marL="180975" indent="-180975"/>
            <a:r>
              <a:rPr lang="fr-FR" sz="2000" dirty="0"/>
              <a:t>Se trata principalmente </a:t>
            </a:r>
            <a:r>
              <a:rPr lang="fr-FR" sz="2000" dirty="0"/>
              <a:t>del</a:t>
            </a:r>
            <a:r>
              <a:rPr lang="fr-FR" sz="2000" dirty="0"/>
              <a:t> </a:t>
            </a:r>
            <a:r>
              <a:rPr lang="fr-FR" sz="2000" b="1" dirty="0"/>
              <a:t>Convenio de Estocolmo </a:t>
            </a:r>
            <a:r>
              <a:rPr lang="fr-FR" sz="2000" dirty="0"/>
              <a:t>de 2006, el </a:t>
            </a:r>
            <a:r>
              <a:rPr lang="fr-FR" sz="2000" b="1" dirty="0"/>
              <a:t>Convenio de Rotterdam </a:t>
            </a:r>
            <a:r>
              <a:rPr lang="fr-FR" sz="2000" dirty="0"/>
              <a:t>iniciado en 2004 por el Programa de las Naciones Unidas para el Medio Ambiente, la lista PAN de 2011, que incluye 18 moléculas muy peligrosas utilizadas en la agricultura, y las listas </a:t>
            </a:r>
            <a:r>
              <a:rPr lang="fr-FR" sz="2000" b="1" dirty="0"/>
              <a:t>WHO 1a y WHO 1b </a:t>
            </a:r>
            <a:r>
              <a:rPr lang="fr-FR" sz="2000" dirty="0"/>
              <a:t>establecidas por la OMS desde 2007. </a:t>
            </a:r>
          </a:p>
          <a:p>
            <a:pPr marL="180975" indent="-180975"/>
            <a:r>
              <a:rPr lang="fr-FR" sz="2000" dirty="0"/>
              <a:t>A estos convenios internacionales se suma un </a:t>
            </a:r>
            <a:r>
              <a:rPr lang="fr-FR" sz="2000" b="1" dirty="0"/>
              <a:t>convenio firmado en Bamako en 1991 relativo a la prohibición de importar a África residuos y sustancias peligrosas </a:t>
            </a:r>
            <a:r>
              <a:rPr lang="fr-FR" sz="2000" i="1" dirty="0"/>
              <a:t>(entre ellas, pesticidas). </a:t>
            </a:r>
          </a:p>
          <a:p>
            <a:pPr marL="180975" indent="0">
              <a:buNone/>
            </a:pPr>
            <a:r>
              <a:rPr lang="fr-FR" sz="2000" dirty="0"/>
              <a:t>Un recuadro de la guía describe los objetivos de este convenio y menciona los Estados africanos que lo han firmado. </a:t>
            </a:r>
            <a:r>
              <a:rPr lang="fr-FR" sz="2000" b="1" dirty="0"/>
              <a:t>Lamentablemente, 22 años después de su entrada en vigor, el Convenio de Bamako no se ha aplicado realmente</a:t>
            </a:r>
            <a:r>
              <a:rPr lang="fr-FR" sz="2000" dirty="0"/>
              <a:t>. No obstante, los representantes electos y los ciudadanos de los países que lo han firmado pueden exigir su aplicación basándose también en el código establecido por la FAO en materia de pesticidas </a:t>
            </a:r>
            <a:r>
              <a:rPr lang="fr-FR" sz="1400" dirty="0"/>
              <a:t>(véase</a:t>
            </a:r>
            <a:r>
              <a:rPr lang="fr-FR" sz="1400" u="sng" dirty="0">
                <a:hlinkClick r:id="rId2"/>
              </a:rPr>
              <a:t> http://www.fao.org/fileadmin/templates/agphome/documents/Pests_Pesticides/Code/Annotated_Guidelines_FR.pdf</a:t>
            </a:r>
            <a:r>
              <a:rPr lang="fr-FR" sz="1400" dirty="0"/>
              <a:t>)</a:t>
            </a:r>
            <a:r>
              <a:rPr lang="fr-FR" sz="1400" dirty="0"/>
              <a:t>.</a:t>
            </a:r>
            <a:endParaRPr lang="fr-FR" sz="1400" b="1" dirty="0">
              <a:solidFill>
                <a:schemeClr val="accent1">
                  <a:lumMod val="75000"/>
                </a:schemeClr>
              </a:solidFill>
            </a:endParaRPr>
          </a:p>
        </p:txBody>
      </p:sp>
      <p:sp>
        <p:nvSpPr>
          <p:cNvPr id="4" name="Espace réservé du numéro de diapositive 3"/>
          <p:cNvSpPr>
            <a:spLocks noGrp="1"/>
          </p:cNvSpPr>
          <p:nvPr>
            <p:ph type="sldNum" sz="quarter" idx="12"/>
          </p:nvPr>
        </p:nvSpPr>
        <p:spPr>
          <a:xfrm>
            <a:off x="7010400" y="6492875"/>
            <a:ext cx="2133600" cy="365125"/>
          </a:xfrm>
        </p:spPr>
        <p:txBody>
          <a:bodyPr/>
          <a:lstStyle/>
          <a:p>
            <a:fld id="{CCABFAA6-E7A3-49D0-B000-4F6F964686B8}" type="slidenum">
              <a:rPr lang="fr-FR" smtClean="0"/>
              <a:t>15</a:t>
            </a:fld>
            <a:endParaRPr lang="fr-FR" dirty="0"/>
          </a:p>
        </p:txBody>
      </p:sp>
    </p:spTree>
    <p:extLst>
      <p:ext uri="{BB962C8B-B14F-4D97-AF65-F5344CB8AC3E}">
        <p14:creationId xmlns:p14="http://schemas.microsoft.com/office/powerpoint/2010/main" val="1953421416"/>
      </p:ext>
    </p:extLst>
  </p:cSld>
  <p:clrMapOvr>
    <a:masterClrMapping/>
  </p:clrMapOvr>
</p:sld>
</file>

<file path=ppt/slides/slide16.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60041"/>
          </a:xfrm>
          <a:solidFill>
            <a:schemeClr val="accent6">
              <a:lumMod val="60000"/>
              <a:lumOff val="40000"/>
            </a:schemeClr>
          </a:solidFill>
        </p:spPr>
        <p:txBody>
          <a:bodyPr>
            <a:noAutofit/>
          </a:bodyPr>
          <a:lstStyle/>
          <a:p>
            <a:r>
              <a:rPr lang="fr-FR" sz="2000" b="1" dirty="0"/>
              <a:t>Módulo 6: Movilizaciones ciudadanas – Debate sobre los convenios internacionales</a:t>
            </a:r>
          </a:p>
        </p:txBody>
      </p:sp>
      <p:sp>
        <p:nvSpPr>
          <p:cNvPr id="3" name="Espace réservé du contenu 2"/>
          <p:cNvSpPr>
            <a:spLocks noGrp="1"/>
          </p:cNvSpPr>
          <p:nvPr>
            <p:ph idx="1"/>
          </p:nvPr>
        </p:nvSpPr>
        <p:spPr>
          <a:xfrm>
            <a:off x="0" y="1052736"/>
            <a:ext cx="9144000" cy="3672408"/>
          </a:xfrm>
        </p:spPr>
        <p:txBody>
          <a:bodyPr>
            <a:normAutofit/>
          </a:bodyPr>
          <a:lstStyle/>
          <a:p>
            <a:pPr marL="0" indent="0" algn="ctr">
              <a:spcBef>
                <a:spcPts val="1200"/>
              </a:spcBef>
              <a:buNone/>
            </a:pPr>
            <a:r>
              <a:rPr lang="fr-FR" sz="2200" b="1" dirty="0">
                <a:solidFill>
                  <a:schemeClr val="accent3">
                    <a:lumMod val="50000"/>
                  </a:schemeClr>
                </a:solidFill>
              </a:rPr>
              <a:t>Tercera parte del debate sobre los convenios internacionales: </a:t>
            </a:r>
          </a:p>
          <a:p>
            <a:pPr marL="457200" indent="-280988">
              <a:spcBef>
                <a:spcPts val="1200"/>
              </a:spcBef>
              <a:buFont typeface="+mj-lt"/>
              <a:buAutoNum type="arabicPeriod"/>
            </a:pPr>
            <a:r>
              <a:rPr lang="fr-FR" sz="2000" b="1" dirty="0">
                <a:solidFill>
                  <a:schemeClr val="accent3">
                    <a:lumMod val="50000"/>
                  </a:schemeClr>
                </a:solidFill>
              </a:rPr>
              <a:t>¿Conoce al menos uno de los convenios internacionales citados en la diapositiva anterior?</a:t>
            </a:r>
          </a:p>
          <a:p>
            <a:pPr marL="457200" indent="-280988">
              <a:spcBef>
                <a:spcPts val="1200"/>
              </a:spcBef>
              <a:buFont typeface="+mj-lt"/>
              <a:buAutoNum type="arabicPeriod"/>
            </a:pPr>
            <a:r>
              <a:rPr lang="fr-FR" sz="2000" b="1" dirty="0">
                <a:solidFill>
                  <a:schemeClr val="accent3">
                    <a:lumMod val="50000"/>
                  </a:schemeClr>
                </a:solidFill>
              </a:rPr>
              <a:t>¿Conoce algún pesticida que se utilice actualmente en su país y que esté prohibido en muchos países desarrollados y en alguna de las convenciones internacionales mencionadas en la diapositiva anterior?</a:t>
            </a:r>
          </a:p>
          <a:p>
            <a:pPr marL="457200" indent="-280988">
              <a:spcBef>
                <a:spcPts val="1200"/>
              </a:spcBef>
              <a:buFont typeface="+mj-lt"/>
              <a:buAutoNum type="arabicPeriod"/>
            </a:pPr>
            <a:r>
              <a:rPr lang="fr-FR" sz="2000" b="1" dirty="0">
                <a:solidFill>
                  <a:schemeClr val="accent3">
                    <a:lumMod val="50000"/>
                  </a:schemeClr>
                </a:solidFill>
              </a:rPr>
              <a:t>Si su país ha firmado uno o varios de estos convenios internacionales pero no los respeta, ¿qué puede hacer usted?</a:t>
            </a:r>
          </a:p>
        </p:txBody>
      </p:sp>
      <p:sp>
        <p:nvSpPr>
          <p:cNvPr id="4" name="Espace réservé du numéro de diapositive 3"/>
          <p:cNvSpPr>
            <a:spLocks noGrp="1"/>
          </p:cNvSpPr>
          <p:nvPr>
            <p:ph type="sldNum" sz="quarter" idx="12"/>
          </p:nvPr>
        </p:nvSpPr>
        <p:spPr>
          <a:xfrm>
            <a:off x="7024480" y="6484522"/>
            <a:ext cx="2133600" cy="365125"/>
          </a:xfrm>
        </p:spPr>
        <p:txBody>
          <a:bodyPr/>
          <a:lstStyle/>
          <a:p>
            <a:fld id="{CCABFAA6-E7A3-49D0-B000-4F6F964686B8}" type="slidenum">
              <a:rPr lang="fr-FR" smtClean="0"/>
              <a:t>16</a:t>
            </a:fld>
            <a:endParaRPr lang="fr-FR" dirty="0"/>
          </a:p>
        </p:txBody>
      </p:sp>
    </p:spTree>
    <p:extLst>
      <p:ext uri="{BB962C8B-B14F-4D97-AF65-F5344CB8AC3E}">
        <p14:creationId xmlns:p14="http://schemas.microsoft.com/office/powerpoint/2010/main" val="1958520288"/>
      </p:ext>
    </p:extLst>
  </p:cSld>
  <p:clrMapOvr>
    <a:masterClrMapping/>
  </p:clrMapOvr>
</p:sld>
</file>

<file path=ppt/slides/slide2.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60041"/>
          </a:xfrm>
          <a:solidFill>
            <a:schemeClr val="accent6">
              <a:lumMod val="60000"/>
              <a:lumOff val="40000"/>
            </a:schemeClr>
          </a:solidFill>
        </p:spPr>
        <p:txBody>
          <a:bodyPr>
            <a:noAutofit/>
          </a:bodyPr>
          <a:lstStyle/>
          <a:p>
            <a:r>
              <a:rPr lang="fr-FR" sz="2000" b="1" dirty="0"/>
              <a:t>Módulo 6: Movilizaciones ciudadanas – Objetivos y temas</a:t>
            </a:r>
          </a:p>
        </p:txBody>
      </p:sp>
      <p:sp>
        <p:nvSpPr>
          <p:cNvPr id="3" name="Espace réservé du contenu 2"/>
          <p:cNvSpPr>
            <a:spLocks noGrp="1"/>
          </p:cNvSpPr>
          <p:nvPr>
            <p:ph idx="1"/>
          </p:nvPr>
        </p:nvSpPr>
        <p:spPr>
          <a:xfrm>
            <a:off x="107504" y="620688"/>
            <a:ext cx="9036496" cy="6336704"/>
          </a:xfrm>
        </p:spPr>
        <p:txBody>
          <a:bodyPr>
            <a:normAutofit/>
          </a:bodyPr>
          <a:lstStyle/>
          <a:p>
            <a:pPr marL="0" indent="0">
              <a:spcBef>
                <a:spcPts val="1200"/>
              </a:spcBef>
              <a:buNone/>
            </a:pPr>
            <a:r>
              <a:rPr lang="fr-FR" sz="2000" b="1" dirty="0"/>
              <a:t>Objetivo pedagógico: Para reducir el uso de pesticidas y eliminar prioritariamente los más peligrosos, comprender los objetivos de las movilizaciones ciudadanas que tienen por objeto:</a:t>
            </a:r>
          </a:p>
          <a:p>
            <a:pPr marL="180975" indent="0">
              <a:spcBef>
                <a:spcPts val="1200"/>
              </a:spcBef>
              <a:buNone/>
            </a:pPr>
            <a:r>
              <a:rPr lang="fr-FR" sz="2000" b="1" dirty="0">
                <a:solidFill>
                  <a:schemeClr val="tx2">
                    <a:lumMod val="50000"/>
                  </a:schemeClr>
                </a:solidFill>
              </a:rPr>
              <a:t>(1) la aplicación y el refuerzo de las leyes nacionales relativas a los pesticidas; </a:t>
            </a:r>
          </a:p>
          <a:p>
            <a:pPr marL="180975" indent="0">
              <a:spcBef>
                <a:spcPts val="1200"/>
              </a:spcBef>
              <a:buNone/>
            </a:pPr>
            <a:r>
              <a:rPr lang="fr-FR" sz="2000" b="1" dirty="0">
                <a:solidFill>
                  <a:schemeClr val="tx2">
                    <a:lumMod val="50000"/>
                  </a:schemeClr>
                </a:solidFill>
              </a:rPr>
              <a:t>(2) el cumplimiento de los convenios internacionales y regionales que los regulan; </a:t>
            </a:r>
          </a:p>
          <a:p>
            <a:pPr marL="180975" indent="0">
              <a:spcBef>
                <a:spcPts val="1200"/>
              </a:spcBef>
              <a:buNone/>
            </a:pPr>
            <a:r>
              <a:rPr lang="fr-FR" sz="2000" b="1" dirty="0">
                <a:solidFill>
                  <a:schemeClr val="tx2">
                    <a:lumMod val="50000"/>
                  </a:schemeClr>
                </a:solidFill>
              </a:rPr>
              <a:t>(3) el apoyo a la aplicación de soluciones </a:t>
            </a:r>
            <a:r>
              <a:rPr lang="fr-FR" sz="2000" b="1" dirty="0" err="1">
                <a:solidFill>
                  <a:schemeClr val="tx2">
                    <a:lumMod val="50000"/>
                  </a:schemeClr>
                </a:solidFill>
              </a:rPr>
              <a:t>agroecológicas </a:t>
            </a:r>
            <a:r>
              <a:rPr lang="fr-FR" sz="2000" b="1" dirty="0">
                <a:solidFill>
                  <a:schemeClr val="tx2">
                    <a:lumMod val="50000"/>
                  </a:schemeClr>
                </a:solidFill>
              </a:rPr>
              <a:t>alternativas.</a:t>
            </a:r>
            <a:endParaRPr lang="fr-FR" sz="2000" dirty="0">
              <a:solidFill>
                <a:schemeClr val="tx2">
                  <a:lumMod val="50000"/>
                </a:schemeClr>
              </a:solidFill>
            </a:endParaRPr>
          </a:p>
          <a:p>
            <a:pPr>
              <a:spcBef>
                <a:spcPts val="600"/>
              </a:spcBef>
            </a:pPr>
            <a:endParaRPr lang="fr-FR" sz="2000" b="1" dirty="0"/>
          </a:p>
          <a:p>
            <a:pPr indent="-257175">
              <a:spcBef>
                <a:spcPts val="600"/>
              </a:spcBef>
            </a:pPr>
            <a:r>
              <a:rPr lang="fr-FR" sz="2000" b="1" dirty="0"/>
              <a:t>Tema 1: </a:t>
            </a:r>
            <a:r>
              <a:rPr lang="fr-FR" sz="2000" dirty="0"/>
              <a:t>Descifrar y resumir los retos de </a:t>
            </a:r>
            <a:r>
              <a:rPr lang="fr-FR" sz="2000" b="1" dirty="0"/>
              <a:t>las movilizaciones que deben emprenderse </a:t>
            </a:r>
            <a:r>
              <a:rPr lang="fr-FR" sz="2000" dirty="0"/>
              <a:t>para encontrar alternativas reales al uso de pesticidas peligrosos y descubrir </a:t>
            </a:r>
            <a:r>
              <a:rPr lang="fr-FR" sz="2000" b="1" dirty="0"/>
              <a:t>ejemplos de movilizaciones </a:t>
            </a:r>
            <a:r>
              <a:rPr lang="fr-FR" sz="2000" dirty="0"/>
              <a:t>en Francia, África y Sudamérica.</a:t>
            </a:r>
          </a:p>
          <a:p>
            <a:pPr indent="-257175">
              <a:spcBef>
                <a:spcPts val="600"/>
              </a:spcBef>
            </a:pPr>
            <a:endParaRPr lang="fr-FR" sz="2000" b="1" dirty="0"/>
          </a:p>
          <a:p>
            <a:pPr indent="-257175">
              <a:spcBef>
                <a:spcPts val="600"/>
              </a:spcBef>
            </a:pPr>
            <a:r>
              <a:rPr lang="fr-FR" sz="2000" b="1" dirty="0"/>
              <a:t>Tema 2: </a:t>
            </a:r>
            <a:r>
              <a:rPr lang="fr-FR" sz="2000" dirty="0"/>
              <a:t>Movilizaciones para la aplicación de los </a:t>
            </a:r>
            <a:r>
              <a:rPr lang="fr-FR" sz="2000" b="1" dirty="0"/>
              <a:t>convenios internacionales </a:t>
            </a:r>
            <a:r>
              <a:rPr lang="fr-FR" sz="2000" dirty="0"/>
              <a:t>sobre plaguicidas.</a:t>
            </a:r>
          </a:p>
          <a:p>
            <a:pPr marL="0" indent="0">
              <a:buNone/>
            </a:pPr>
            <a:endParaRPr lang="fr-FR" sz="2000" b="1" dirty="0">
              <a:solidFill>
                <a:schemeClr val="accent1">
                  <a:lumMod val="75000"/>
                </a:schemeClr>
              </a:solidFill>
            </a:endParaRPr>
          </a:p>
        </p:txBody>
      </p:sp>
      <p:sp>
        <p:nvSpPr>
          <p:cNvPr id="4" name="Espace réservé du numéro de diapositive 3"/>
          <p:cNvSpPr>
            <a:spLocks noGrp="1"/>
          </p:cNvSpPr>
          <p:nvPr>
            <p:ph type="sldNum" sz="quarter" idx="12"/>
          </p:nvPr>
        </p:nvSpPr>
        <p:spPr>
          <a:xfrm>
            <a:off x="6948264" y="6381328"/>
            <a:ext cx="2133600" cy="365125"/>
          </a:xfrm>
        </p:spPr>
        <p:txBody>
          <a:bodyPr/>
          <a:lstStyle/>
          <a:p>
            <a:fld id="{CCABFAA6-E7A3-49D0-B000-4F6F964686B8}" type="slidenum">
              <a:rPr lang="fr-FR" smtClean="0"/>
              <a:t>2</a:t>
            </a:fld>
            <a:endParaRPr lang="fr-FR"/>
          </a:p>
        </p:txBody>
      </p:sp>
    </p:spTree>
    <p:extLst>
      <p:ext uri="{BB962C8B-B14F-4D97-AF65-F5344CB8AC3E}">
        <p14:creationId xmlns:p14="http://schemas.microsoft.com/office/powerpoint/2010/main" val="667438319"/>
      </p:ext>
    </p:extLst>
  </p:cSld>
  <p:clrMapOvr>
    <a:masterClrMapping/>
  </p:clrMapOvr>
</p:sld>
</file>

<file path=ppt/slides/slide3.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60041"/>
          </a:xfrm>
          <a:solidFill>
            <a:schemeClr val="accent6">
              <a:lumMod val="60000"/>
              <a:lumOff val="40000"/>
            </a:schemeClr>
          </a:solidFill>
        </p:spPr>
        <p:txBody>
          <a:bodyPr>
            <a:noAutofit/>
          </a:bodyPr>
          <a:lstStyle/>
          <a:p>
            <a:r>
              <a:rPr lang="fr-FR" sz="2000" b="1" dirty="0"/>
              <a:t>Módulo 6: Movilizaciones ciudadanas – Introducción</a:t>
            </a:r>
          </a:p>
        </p:txBody>
      </p:sp>
      <p:sp>
        <p:nvSpPr>
          <p:cNvPr id="3" name="Espace réservé du contenu 2"/>
          <p:cNvSpPr>
            <a:spLocks noGrp="1"/>
          </p:cNvSpPr>
          <p:nvPr>
            <p:ph idx="1"/>
          </p:nvPr>
        </p:nvSpPr>
        <p:spPr>
          <a:xfrm>
            <a:off x="99170" y="541909"/>
            <a:ext cx="9036496" cy="6336704"/>
          </a:xfrm>
        </p:spPr>
        <p:txBody>
          <a:bodyPr>
            <a:normAutofit/>
          </a:bodyPr>
          <a:lstStyle/>
          <a:p>
            <a:pPr marL="0" indent="0">
              <a:buNone/>
            </a:pPr>
            <a:r>
              <a:rPr lang="fr-FR" sz="2000" b="1" dirty="0"/>
              <a:t>Introducción:</a:t>
            </a:r>
          </a:p>
          <a:p>
            <a:pPr marL="0" indent="0">
              <a:buNone/>
            </a:pPr>
            <a:r>
              <a:rPr lang="fr-FR" sz="2000" dirty="0"/>
              <a:t>Los </a:t>
            </a:r>
            <a:r>
              <a:rPr lang="fr-FR" sz="2000" b="1" dirty="0"/>
              <a:t>peligros de los pesticidas </a:t>
            </a:r>
            <a:r>
              <a:rPr lang="fr-FR" sz="2000" b="1" i="1" dirty="0">
                <a:solidFill>
                  <a:schemeClr val="tx2">
                    <a:lumMod val="75000"/>
                  </a:schemeClr>
                </a:solidFill>
              </a:rPr>
              <a:t>(químicos y, en ocasiones, naturales) </a:t>
            </a:r>
            <a:r>
              <a:rPr lang="fr-FR" sz="2000" b="1" dirty="0"/>
              <a:t>están cada vez más demostrados </a:t>
            </a:r>
            <a:r>
              <a:rPr lang="fr-FR" sz="2000" dirty="0"/>
              <a:t>y numerosos actores </a:t>
            </a:r>
            <a:r>
              <a:rPr lang="fr-FR" sz="2000" i="1" dirty="0"/>
              <a:t>(investigadores, ONG, asociaciones de consumidores, sindicatos agrarios, representantes políticos, etc.) </a:t>
            </a:r>
            <a:r>
              <a:rPr lang="fr-FR" sz="2000" dirty="0"/>
              <a:t>presionan a los responsables políticos para que restrinjan o incluso prohíban el uso de los más peligrosos y modifiquen la legislación al respecto. </a:t>
            </a:r>
          </a:p>
          <a:p>
            <a:pPr marL="0" indent="0">
              <a:spcBef>
                <a:spcPts val="1200"/>
              </a:spcBef>
              <a:buNone/>
            </a:pPr>
            <a:r>
              <a:rPr lang="fr-FR" sz="2000" dirty="0"/>
              <a:t>Estas movilizaciones ciudadanas son palancas necesarias para </a:t>
            </a:r>
            <a:r>
              <a:rPr lang="fr-FR" sz="2000" b="1" dirty="0"/>
              <a:t>establecer y hacer respetar un marco legislativo y reglamentario que proteja el medio ambiente y la salud humana</a:t>
            </a:r>
            <a:r>
              <a:rPr lang="fr-FR" sz="2000" dirty="0"/>
              <a:t>. </a:t>
            </a:r>
          </a:p>
          <a:p>
            <a:pPr marL="0" indent="0">
              <a:spcBef>
                <a:spcPts val="1200"/>
              </a:spcBef>
              <a:buNone/>
            </a:pPr>
            <a:r>
              <a:rPr lang="fr-FR" sz="2000" dirty="0"/>
              <a:t>Numerosos ejemplos demuestran que nada es inevitable, que la lucha contra las empresas que no se preocupan por la salud de las personas no está perdida y que, en todo el mundo, </a:t>
            </a:r>
            <a:r>
              <a:rPr lang="fr-FR" sz="2000" b="1" dirty="0"/>
              <a:t>las agriculturas campesinas que apoya AVSF tienen alternativas viables</a:t>
            </a:r>
            <a:r>
              <a:rPr lang="fr-FR" sz="2000" dirty="0"/>
              <a:t>.</a:t>
            </a:r>
          </a:p>
          <a:p>
            <a:pPr marL="0" indent="0">
              <a:spcBef>
                <a:spcPts val="1200"/>
              </a:spcBef>
              <a:buNone/>
            </a:pPr>
            <a:r>
              <a:rPr lang="fr-FR" sz="2000" dirty="0"/>
              <a:t>Gracias a su </a:t>
            </a:r>
            <a:r>
              <a:rPr lang="fr-FR" sz="2000" b="1" dirty="0"/>
              <a:t>abundante mano de obra y a la riqueza de su biodiversidad</a:t>
            </a:r>
            <a:r>
              <a:rPr lang="fr-FR" sz="2000" dirty="0"/>
              <a:t>, los países en desarrollo cuentan con las bazas necesarias para superar este reto y desarrollar una agricultura sostenible que permita el acceso de todos a una alimentación de calidad.</a:t>
            </a:r>
            <a:endParaRPr lang="fr-FR" sz="2000" b="1" dirty="0">
              <a:solidFill>
                <a:schemeClr val="accent1">
                  <a:lumMod val="75000"/>
                </a:schemeClr>
              </a:solidFill>
            </a:endParaRPr>
          </a:p>
          <a:p>
            <a:pPr marL="0" indent="0">
              <a:spcBef>
                <a:spcPts val="1200"/>
              </a:spcBef>
              <a:buNone/>
            </a:pPr>
            <a:r>
              <a:rPr lang="fr-FR" sz="2000" dirty="0"/>
              <a:t>Muchos desean la abolición total de los pesticidas, pero nuestra experiencia nos obliga a reconocer que a menudo es preferible </a:t>
            </a:r>
            <a:r>
              <a:rPr lang="fr-FR" sz="2000" b="1" dirty="0"/>
              <a:t>proceder paso a paso, ya que los obstáculos son importantes </a:t>
            </a:r>
            <a:r>
              <a:rPr lang="fr-FR" sz="2000" dirty="0"/>
              <a:t>entre los agricultores y los actores que los rodean. </a:t>
            </a:r>
          </a:p>
        </p:txBody>
      </p:sp>
      <p:sp>
        <p:nvSpPr>
          <p:cNvPr id="4" name="Espace réservé du numéro de diapositive 3"/>
          <p:cNvSpPr>
            <a:spLocks noGrp="1"/>
          </p:cNvSpPr>
          <p:nvPr>
            <p:ph type="sldNum" sz="quarter" idx="12"/>
          </p:nvPr>
        </p:nvSpPr>
        <p:spPr>
          <a:xfrm>
            <a:off x="6876256" y="6381328"/>
            <a:ext cx="2133600" cy="365125"/>
          </a:xfrm>
        </p:spPr>
        <p:txBody>
          <a:bodyPr/>
          <a:lstStyle/>
          <a:p>
            <a:fld id="{CCABFAA6-E7A3-49D0-B000-4F6F964686B8}" type="slidenum">
              <a:rPr lang="fr-FR" smtClean="0"/>
              <a:t>3</a:t>
            </a:fld>
            <a:endParaRPr lang="fr-FR" dirty="0"/>
          </a:p>
        </p:txBody>
      </p:sp>
    </p:spTree>
    <p:extLst>
      <p:ext uri="{BB962C8B-B14F-4D97-AF65-F5344CB8AC3E}">
        <p14:creationId xmlns:p14="http://schemas.microsoft.com/office/powerpoint/2010/main" val="1504051715"/>
      </p:ext>
    </p:extLst>
  </p:cSld>
  <p:clrMapOvr>
    <a:masterClrMapping/>
  </p:clrMapOvr>
</p:sld>
</file>

<file path=ppt/slides/slide4.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60041"/>
          </a:xfrm>
          <a:solidFill>
            <a:schemeClr val="accent6">
              <a:lumMod val="60000"/>
              <a:lumOff val="40000"/>
            </a:schemeClr>
          </a:solidFill>
        </p:spPr>
        <p:txBody>
          <a:bodyPr>
            <a:noAutofit/>
          </a:bodyPr>
          <a:lstStyle/>
          <a:p>
            <a:r>
              <a:rPr lang="fr-FR" sz="2000" b="1" dirty="0"/>
              <a:t>Módulo 6: Movilizaciones ciudadanas – Introducción (continuación)</a:t>
            </a:r>
          </a:p>
        </p:txBody>
      </p:sp>
      <p:sp>
        <p:nvSpPr>
          <p:cNvPr id="3" name="Espace réservé du contenu 2"/>
          <p:cNvSpPr>
            <a:spLocks noGrp="1"/>
          </p:cNvSpPr>
          <p:nvPr>
            <p:ph idx="1"/>
          </p:nvPr>
        </p:nvSpPr>
        <p:spPr>
          <a:xfrm>
            <a:off x="107504" y="620688"/>
            <a:ext cx="9036496" cy="6336704"/>
          </a:xfrm>
        </p:spPr>
        <p:txBody>
          <a:bodyPr>
            <a:normAutofit/>
          </a:bodyPr>
          <a:lstStyle/>
          <a:p>
            <a:pPr marL="0" indent="0">
              <a:buNone/>
            </a:pPr>
            <a:r>
              <a:rPr lang="fr-FR" sz="2000" b="1" dirty="0"/>
              <a:t>La necesaria «eliminación de los pesticidas» no se logrará sin:</a:t>
            </a:r>
          </a:p>
          <a:p>
            <a:pPr marL="266700" lvl="0" indent="-180975">
              <a:spcBef>
                <a:spcPts val="1800"/>
              </a:spcBef>
            </a:pPr>
            <a:r>
              <a:rPr lang="fr-FR" sz="2000" dirty="0"/>
              <a:t>El desarrollo a gran escala de formas </a:t>
            </a:r>
            <a:r>
              <a:rPr lang="fr-FR" sz="2000" b="1" dirty="0" err="1"/>
              <a:t>de agroecología </a:t>
            </a:r>
            <a:r>
              <a:rPr lang="fr-FR" sz="2000" dirty="0"/>
              <a:t>que vayan acompañadas del abandono de los monocultivos, la contaminación del agua y otros impactos negativos de los modelos de producción agrícola intensivos en insumos químicos. </a:t>
            </a:r>
          </a:p>
          <a:p>
            <a:pPr marL="266700" lvl="0" indent="-180975">
              <a:spcBef>
                <a:spcPts val="1800"/>
              </a:spcBef>
            </a:pPr>
            <a:r>
              <a:rPr lang="fr-FR" sz="2000" dirty="0"/>
              <a:t>La sensibilización sobre los retos de </a:t>
            </a:r>
            <a:r>
              <a:rPr lang="fr-FR" sz="2000" dirty="0" err="1"/>
              <a:t>la agroecología </a:t>
            </a:r>
            <a:r>
              <a:rPr lang="fr-FR" sz="2000" dirty="0"/>
              <a:t>de los agricultores, consumidores, ciudadanos, representantes electos y actores de la industria agroalimentaria.</a:t>
            </a:r>
          </a:p>
          <a:p>
            <a:pPr marL="266700" lvl="0" indent="-180975">
              <a:spcBef>
                <a:spcPts val="1800"/>
              </a:spcBef>
            </a:pPr>
            <a:r>
              <a:rPr lang="fr-FR" sz="2000" dirty="0"/>
              <a:t>Un replanteamiento de las orientaciones de </a:t>
            </a:r>
            <a:r>
              <a:rPr lang="fr-FR" sz="2000" b="1" dirty="0"/>
              <a:t>las cadenas agrícolas que utilizan muchos insumos químicos </a:t>
            </a:r>
            <a:r>
              <a:rPr lang="fr-FR" sz="2000" dirty="0"/>
              <a:t>y privilegian la economía a corto plazo en detrimento de la sostenibilidad a medio y largo plazo. Es el caso, por ejemplo, de algunas cadenas algodoneras en África, pero también de las cadenas hortícolas periurbanas, en las que predominan las explotaciones familiares.</a:t>
            </a:r>
          </a:p>
          <a:p>
            <a:pPr marL="85725" lvl="0" indent="0">
              <a:spcBef>
                <a:spcPts val="1800"/>
              </a:spcBef>
              <a:buNone/>
            </a:pPr>
            <a:r>
              <a:rPr lang="fr-FR" sz="2000" dirty="0"/>
              <a:t>Las movilizaciones también deben permitir </a:t>
            </a:r>
            <a:r>
              <a:rPr lang="fr-FR" sz="2000" b="1" dirty="0"/>
              <a:t>luchar contra las prácticas de algunas empresas fitosanitarias </a:t>
            </a:r>
            <a:r>
              <a:rPr lang="fr-FR" sz="2000" b="1" i="1" dirty="0">
                <a:solidFill>
                  <a:schemeClr val="tx2">
                    <a:lumMod val="75000"/>
                  </a:schemeClr>
                </a:solidFill>
              </a:rPr>
              <a:t>(opacidad sobre la peligrosidad de los productos, información insuficiente para los usuarios, estudios demasiado breves e insuficientes sobre la toxicidad de sus pesticidas, etc.)</a:t>
            </a:r>
            <a:r>
              <a:rPr lang="fr-FR" sz="2000" b="1" dirty="0">
                <a:solidFill>
                  <a:schemeClr val="tx2">
                    <a:lumMod val="75000"/>
                  </a:schemeClr>
                </a:solidFill>
              </a:rPr>
              <a:t>.</a:t>
            </a:r>
          </a:p>
          <a:p>
            <a:pPr marL="0" indent="0">
              <a:spcBef>
                <a:spcPts val="1200"/>
              </a:spcBef>
              <a:buNone/>
            </a:pPr>
            <a:endParaRPr lang="fr-FR" sz="2000" b="1" dirty="0">
              <a:solidFill>
                <a:schemeClr val="accent1">
                  <a:lumMod val="75000"/>
                </a:schemeClr>
              </a:solidFill>
            </a:endParaRPr>
          </a:p>
        </p:txBody>
      </p:sp>
      <p:sp>
        <p:nvSpPr>
          <p:cNvPr id="4" name="Espace réservé du numéro de diapositive 3"/>
          <p:cNvSpPr>
            <a:spLocks noGrp="1"/>
          </p:cNvSpPr>
          <p:nvPr>
            <p:ph type="sldNum" sz="quarter" idx="12"/>
          </p:nvPr>
        </p:nvSpPr>
        <p:spPr>
          <a:xfrm>
            <a:off x="6982916" y="6381328"/>
            <a:ext cx="2133600" cy="365125"/>
          </a:xfrm>
        </p:spPr>
        <p:txBody>
          <a:bodyPr/>
          <a:lstStyle/>
          <a:p>
            <a:fld id="{CCABFAA6-E7A3-49D0-B000-4F6F964686B8}" type="slidenum">
              <a:rPr lang="fr-FR" smtClean="0"/>
              <a:t>4</a:t>
            </a:fld>
            <a:endParaRPr lang="fr-FR"/>
          </a:p>
        </p:txBody>
      </p:sp>
    </p:spTree>
    <p:extLst>
      <p:ext uri="{BB962C8B-B14F-4D97-AF65-F5344CB8AC3E}">
        <p14:creationId xmlns:p14="http://schemas.microsoft.com/office/powerpoint/2010/main" val="1953421416"/>
      </p:ext>
    </p:extLst>
  </p:cSld>
  <p:clrMapOvr>
    <a:masterClrMapping/>
  </p:clrMapOvr>
</p:sld>
</file>

<file path=ppt/slides/slide5.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60041"/>
          </a:xfrm>
          <a:solidFill>
            <a:schemeClr val="accent6">
              <a:lumMod val="60000"/>
              <a:lumOff val="40000"/>
            </a:schemeClr>
          </a:solidFill>
        </p:spPr>
        <p:txBody>
          <a:bodyPr>
            <a:noAutofit/>
          </a:bodyPr>
          <a:lstStyle/>
          <a:p>
            <a:r>
              <a:rPr lang="fr-FR" sz="2000" b="1" dirty="0"/>
              <a:t>Módulo 6: Movilizaciones ciudadanas – Introducción (debate)</a:t>
            </a:r>
          </a:p>
        </p:txBody>
      </p:sp>
      <p:sp>
        <p:nvSpPr>
          <p:cNvPr id="3" name="Espace réservé du contenu 2"/>
          <p:cNvSpPr>
            <a:spLocks noGrp="1"/>
          </p:cNvSpPr>
          <p:nvPr>
            <p:ph idx="1"/>
          </p:nvPr>
        </p:nvSpPr>
        <p:spPr>
          <a:xfrm>
            <a:off x="0" y="1052736"/>
            <a:ext cx="9144000" cy="3672408"/>
          </a:xfrm>
        </p:spPr>
        <p:txBody>
          <a:bodyPr>
            <a:normAutofit/>
          </a:bodyPr>
          <a:lstStyle/>
          <a:p>
            <a:pPr marL="0" indent="0" algn="ctr">
              <a:spcBef>
                <a:spcPts val="1200"/>
              </a:spcBef>
              <a:buNone/>
            </a:pPr>
            <a:r>
              <a:rPr lang="fr-FR" sz="2200" b="1" dirty="0">
                <a:solidFill>
                  <a:schemeClr val="accent3">
                    <a:lumMod val="50000"/>
                  </a:schemeClr>
                </a:solidFill>
              </a:rPr>
              <a:t>Primer debate tras la introducción: </a:t>
            </a:r>
          </a:p>
          <a:p>
            <a:pPr marL="280988" indent="-280988">
              <a:spcBef>
                <a:spcPts val="1200"/>
              </a:spcBef>
              <a:buFont typeface="+mj-lt"/>
              <a:buAutoNum type="arabicPeriod"/>
            </a:pPr>
            <a:r>
              <a:rPr lang="fr-FR" sz="2000" b="1" dirty="0">
                <a:solidFill>
                  <a:schemeClr val="accent3">
                    <a:lumMod val="50000"/>
                  </a:schemeClr>
                </a:solidFill>
              </a:rPr>
              <a:t>¿Cuál es la situación de las movilizaciones ciudadanas en su país?</a:t>
            </a:r>
          </a:p>
          <a:p>
            <a:pPr marL="280988" indent="-280988">
              <a:spcBef>
                <a:spcPts val="1200"/>
              </a:spcBef>
              <a:buFont typeface="+mj-lt"/>
              <a:buAutoNum type="arabicPeriod"/>
            </a:pPr>
            <a:r>
              <a:rPr lang="fr-FR" sz="2000" b="1" dirty="0">
                <a:solidFill>
                  <a:schemeClr val="accent3">
                    <a:lumMod val="50000"/>
                  </a:schemeClr>
                </a:solidFill>
              </a:rPr>
              <a:t>¿Cuál es la postura de las organizaciones campesinas sobre el tema de los pesticidas?</a:t>
            </a:r>
          </a:p>
          <a:p>
            <a:pPr marL="280988" indent="-280988">
              <a:spcBef>
                <a:spcPts val="1200"/>
              </a:spcBef>
              <a:buFont typeface="+mj-lt"/>
              <a:buAutoNum type="arabicPeriod"/>
            </a:pPr>
            <a:r>
              <a:rPr lang="fr-FR" sz="2000" b="1" dirty="0">
                <a:solidFill>
                  <a:schemeClr val="accent3">
                    <a:lumMod val="50000"/>
                  </a:schemeClr>
                </a:solidFill>
              </a:rPr>
              <a:t>¿Tienen en cuenta sus gobiernos estas movilizaciones?</a:t>
            </a:r>
          </a:p>
          <a:p>
            <a:pPr marL="280988" indent="-280988">
              <a:spcBef>
                <a:spcPts val="1200"/>
              </a:spcBef>
              <a:buFont typeface="+mj-lt"/>
              <a:buAutoNum type="arabicPeriod"/>
            </a:pPr>
            <a:r>
              <a:rPr lang="fr-FR" sz="2000" b="1" dirty="0">
                <a:solidFill>
                  <a:schemeClr val="accent3">
                    <a:lumMod val="50000"/>
                  </a:schemeClr>
                </a:solidFill>
              </a:rPr>
              <a:t>¿</a:t>
            </a:r>
            <a:r>
              <a:rPr lang="fr-FR" sz="2000" b="1" dirty="0">
                <a:solidFill>
                  <a:schemeClr val="accent3">
                    <a:lumMod val="50000"/>
                  </a:schemeClr>
                </a:solidFill>
              </a:rPr>
              <a:t>Está usted, a título personal o en nombre </a:t>
            </a:r>
            <a:r>
              <a:rPr lang="fr-FR" sz="2000" b="1" dirty="0" err="1">
                <a:solidFill>
                  <a:schemeClr val="accent3">
                    <a:lumMod val="50000"/>
                  </a:schemeClr>
                </a:solidFill>
              </a:rPr>
              <a:t>de AVSF</a:t>
            </a:r>
            <a:r>
              <a:rPr lang="fr-FR" sz="2000" b="1" dirty="0">
                <a:solidFill>
                  <a:schemeClr val="accent3">
                    <a:lumMod val="50000"/>
                  </a:schemeClr>
                </a:solidFill>
              </a:rPr>
              <a:t>, implicado en estas movilizaciones y, en caso afirmativo, de qué manera?</a:t>
            </a:r>
          </a:p>
          <a:p>
            <a:pPr>
              <a:spcBef>
                <a:spcPts val="1200"/>
              </a:spcBef>
              <a:buFont typeface="Arial" charset="0"/>
              <a:buChar char="•"/>
            </a:pPr>
            <a:endParaRPr lang="fr-FR" sz="2000" b="1" dirty="0">
              <a:solidFill>
                <a:schemeClr val="accent1">
                  <a:lumMod val="75000"/>
                </a:schemeClr>
              </a:solidFill>
            </a:endParaRPr>
          </a:p>
        </p:txBody>
      </p:sp>
      <p:sp>
        <p:nvSpPr>
          <p:cNvPr id="4" name="Espace réservé du numéro de diapositive 3"/>
          <p:cNvSpPr>
            <a:spLocks noGrp="1"/>
          </p:cNvSpPr>
          <p:nvPr>
            <p:ph type="sldNum" sz="quarter" idx="12"/>
          </p:nvPr>
        </p:nvSpPr>
        <p:spPr>
          <a:xfrm>
            <a:off x="6876256" y="6381328"/>
            <a:ext cx="2133600" cy="365125"/>
          </a:xfrm>
        </p:spPr>
        <p:txBody>
          <a:bodyPr/>
          <a:lstStyle/>
          <a:p>
            <a:fld id="{CCABFAA6-E7A3-49D0-B000-4F6F964686B8}" type="slidenum">
              <a:rPr lang="fr-FR" smtClean="0"/>
              <a:t>5</a:t>
            </a:fld>
            <a:endParaRPr lang="fr-FR" dirty="0"/>
          </a:p>
        </p:txBody>
      </p:sp>
    </p:spTree>
    <p:extLst>
      <p:ext uri="{BB962C8B-B14F-4D97-AF65-F5344CB8AC3E}">
        <p14:creationId xmlns:p14="http://schemas.microsoft.com/office/powerpoint/2010/main" val="1795330990"/>
      </p:ext>
    </p:extLst>
  </p:cSld>
  <p:clrMapOvr>
    <a:masterClrMapping/>
  </p:clrMapOvr>
</p:sld>
</file>

<file path=ppt/slides/slide6.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60041"/>
          </a:xfrm>
          <a:solidFill>
            <a:schemeClr val="accent6">
              <a:lumMod val="60000"/>
              <a:lumOff val="40000"/>
            </a:schemeClr>
          </a:solidFill>
        </p:spPr>
        <p:txBody>
          <a:bodyPr>
            <a:noAutofit/>
          </a:bodyPr>
          <a:lstStyle/>
          <a:p>
            <a:r>
              <a:rPr lang="fr-FR" sz="2000" b="1" dirty="0"/>
              <a:t>Módulo 6: Movilización de AVSF sobre el tema de los pesticidas y promoción de alternativas</a:t>
            </a:r>
          </a:p>
        </p:txBody>
      </p:sp>
      <p:sp>
        <p:nvSpPr>
          <p:cNvPr id="3" name="Espace réservé du contenu 2"/>
          <p:cNvSpPr>
            <a:spLocks noGrp="1"/>
          </p:cNvSpPr>
          <p:nvPr>
            <p:ph idx="1"/>
          </p:nvPr>
        </p:nvSpPr>
        <p:spPr>
          <a:xfrm>
            <a:off x="25287" y="537387"/>
            <a:ext cx="8958758" cy="6336704"/>
          </a:xfrm>
        </p:spPr>
        <p:txBody>
          <a:bodyPr>
            <a:normAutofit lnSpcReduction="10000"/>
          </a:bodyPr>
          <a:lstStyle/>
          <a:p>
            <a:pPr marL="85725" indent="0" algn="ctr">
              <a:spcBef>
                <a:spcPts val="1200"/>
              </a:spcBef>
              <a:buNone/>
            </a:pPr>
            <a:r>
              <a:rPr lang="fr-FR" sz="2000" dirty="0"/>
              <a:t>Desde hace casi 20 años, AVSF trabaja en estos temas con sus socios latinoamericanos y malgaches y, desde 2014, con organizaciones de productores agrícolas (OPA) de tres países africanos </a:t>
            </a:r>
            <a:r>
              <a:rPr lang="fr-FR" sz="2000" b="1" i="1" dirty="0">
                <a:solidFill>
                  <a:srgbClr val="0070C0"/>
                </a:solidFill>
              </a:rPr>
              <a:t>(véanse los proyectos de agroecología financiados por el FFEM y la UE en el norte de Togo y por la AFD en Malí y Senegal).</a:t>
            </a:r>
            <a:r>
              <a:rPr lang="fr-FR" sz="2000" b="1" dirty="0">
                <a:solidFill>
                  <a:srgbClr val="0070C0"/>
                </a:solidFill>
              </a:rPr>
              <a:t> </a:t>
            </a:r>
          </a:p>
          <a:p>
            <a:pPr marL="266700" indent="-180975" algn="just">
              <a:spcBef>
                <a:spcPts val="1200"/>
              </a:spcBef>
            </a:pPr>
            <a:r>
              <a:rPr lang="fr-FR" sz="2000" dirty="0"/>
              <a:t>En 2014, AVSF participó en la</a:t>
            </a:r>
            <a:r>
              <a:rPr lang="fr-FR" sz="2000" dirty="0"/>
              <a:t> 9</a:t>
            </a:r>
            <a:r>
              <a:rPr lang="fr-FR" sz="2000" baseline="30000" dirty="0"/>
              <a:t>ème</a:t>
            </a:r>
            <a:r>
              <a:rPr lang="fr-FR" sz="2000" dirty="0"/>
              <a:t> ª edición de la </a:t>
            </a:r>
            <a:r>
              <a:rPr lang="fr-FR" sz="2000" b="1" dirty="0"/>
              <a:t>Semana por las Alternativas a los Pesticidas</a:t>
            </a:r>
            <a:r>
              <a:rPr lang="fr-FR" sz="2000" dirty="0"/>
              <a:t>. En marzo de 2015, AVSF lanzó una </a:t>
            </a:r>
            <a:r>
              <a:rPr lang="fr-FR" sz="2000" dirty="0">
                <a:hlinkClick r:id="rId3"/>
              </a:rPr>
              <a:t>campaña de comunicación </a:t>
            </a:r>
            <a:r>
              <a:rPr lang="fr-FR" sz="2000" dirty="0"/>
              <a:t>centrada específicamente en la reducción del uso de los pesticidas más peligrosos en los países del Sur.</a:t>
            </a:r>
          </a:p>
          <a:p>
            <a:pPr marL="266700" indent="-180975" algn="just">
              <a:spcBef>
                <a:spcPts val="1200"/>
              </a:spcBef>
            </a:pPr>
            <a:r>
              <a:rPr lang="fr-FR" sz="2000" dirty="0"/>
              <a:t>En abril de 2020, AVSF firma la petición de </a:t>
            </a:r>
            <a:r>
              <a:rPr lang="fr-FR" sz="2000" dirty="0">
                <a:hlinkClick r:id="rId4"/>
              </a:rPr>
              <a:t>Foodwatch </a:t>
            </a:r>
            <a:r>
              <a:rPr lang="fr-FR" sz="2000" dirty="0"/>
              <a:t>dirigida a los gigantes de la industria agroquímica: </a:t>
            </a:r>
            <a:r>
              <a:rPr lang="fr-FR" sz="2000" i="1" dirty="0"/>
              <a:t>«Pesticidas: ¡basta ya del bumerán envenenado! Ni producción ni exportación de sustancias prohibidas», </a:t>
            </a:r>
            <a:r>
              <a:rPr lang="fr-FR" sz="2000" dirty="0"/>
              <a:t>y aplaude la prohibición del </a:t>
            </a:r>
            <a:r>
              <a:rPr lang="fr-FR" sz="2000" dirty="0">
                <a:hlinkClick r:id="rId5"/>
              </a:rPr>
              <a:t>Consejo Constitucional de exportar pesticidas peligrosos y prohibidos en Francia.</a:t>
            </a:r>
            <a:endParaRPr lang="fr-FR" sz="2000" dirty="0"/>
          </a:p>
          <a:p>
            <a:pPr marL="266700" indent="-180975" algn="just">
              <a:spcBef>
                <a:spcPts val="1200"/>
              </a:spcBef>
            </a:pPr>
            <a:r>
              <a:rPr lang="fr-FR" sz="2000" dirty="0"/>
              <a:t>Sobre el terreno, se han llevado a cabo varias formaciones sobre la reducción del uso de los pesticidas más peligrosos y la promoción de alternativas viables en colaboración con organizaciones de productores agrícolas en el norte de Togo </a:t>
            </a:r>
            <a:r>
              <a:rPr lang="fr-FR" sz="2000" b="1" i="1" dirty="0">
                <a:solidFill>
                  <a:srgbClr val="0070C0"/>
                </a:solidFill>
              </a:rPr>
              <a:t>(2015), </a:t>
            </a:r>
            <a:r>
              <a:rPr lang="fr-FR" sz="2000" dirty="0"/>
              <a:t>en Kolda (Senegal</a:t>
            </a:r>
            <a:r>
              <a:rPr lang="fr-FR" sz="2000" b="1" i="1" dirty="0">
                <a:solidFill>
                  <a:srgbClr val="0070C0"/>
                </a:solidFill>
              </a:rPr>
              <a:t>) (2016) </a:t>
            </a:r>
            <a:r>
              <a:rPr lang="fr-FR" sz="2000" dirty="0"/>
              <a:t>y en Kita (Malí</a:t>
            </a:r>
            <a:r>
              <a:rPr lang="fr-FR" sz="2000" b="1" i="1" dirty="0">
                <a:solidFill>
                  <a:srgbClr val="0070C0"/>
                </a:solidFill>
              </a:rPr>
              <a:t>) (2016 y 2018)</a:t>
            </a:r>
            <a:r>
              <a:rPr lang="fr-FR" sz="2000" b="1" dirty="0">
                <a:solidFill>
                  <a:srgbClr val="0070C0"/>
                </a:solidFill>
              </a:rPr>
              <a:t>.</a:t>
            </a:r>
          </a:p>
          <a:p>
            <a:pPr marL="266700" indent="-180975" algn="just">
              <a:spcBef>
                <a:spcPts val="1200"/>
              </a:spcBef>
            </a:pPr>
            <a:r>
              <a:rPr lang="fr-FR" sz="2000" dirty="0"/>
              <a:t>En 2018, </a:t>
            </a:r>
            <a:r>
              <a:rPr lang="fr-FR" sz="2000" dirty="0"/>
              <a:t>se creó </a:t>
            </a:r>
            <a:r>
              <a:rPr lang="fr-FR" sz="2000" dirty="0"/>
              <a:t>un </a:t>
            </a:r>
            <a:r>
              <a:rPr lang="fr-FR" sz="2000" b="1" dirty="0"/>
              <a:t>grupo de trabajo sobre «pesticidas, medicamentos veterinarios y alternativas» </a:t>
            </a:r>
            <a:r>
              <a:rPr lang="fr-FR" sz="2000" dirty="0"/>
              <a:t>dentro de la ONG. Está formado por agrónomos, veterinarios y agricultores. En 2020, este grupo finalizó la redacción de </a:t>
            </a:r>
            <a:r>
              <a:rPr lang="fr-FR" sz="2000" b="1" dirty="0"/>
              <a:t>la guía de formación</a:t>
            </a:r>
            <a:endParaRPr lang="fr-FR" sz="2000" b="1" dirty="0">
              <a:solidFill>
                <a:srgbClr val="0070C0"/>
              </a:solidFill>
            </a:endParaRPr>
          </a:p>
          <a:p>
            <a:pPr>
              <a:spcBef>
                <a:spcPts val="1200"/>
              </a:spcBef>
            </a:pPr>
            <a:endParaRPr lang="fr-FR" sz="2000" b="1" dirty="0">
              <a:solidFill>
                <a:schemeClr val="accent1">
                  <a:lumMod val="75000"/>
                </a:schemeClr>
              </a:solidFill>
            </a:endParaRPr>
          </a:p>
        </p:txBody>
      </p:sp>
      <p:sp>
        <p:nvSpPr>
          <p:cNvPr id="4" name="Espace réservé du numéro de diapositive 3"/>
          <p:cNvSpPr>
            <a:spLocks noGrp="1"/>
          </p:cNvSpPr>
          <p:nvPr>
            <p:ph type="sldNum" sz="quarter" idx="12"/>
          </p:nvPr>
        </p:nvSpPr>
        <p:spPr>
          <a:xfrm>
            <a:off x="7010400" y="6492875"/>
            <a:ext cx="2133600" cy="365125"/>
          </a:xfrm>
        </p:spPr>
        <p:txBody>
          <a:bodyPr/>
          <a:lstStyle/>
          <a:p>
            <a:fld id="{CCABFAA6-E7A3-49D0-B000-4F6F964686B8}" type="slidenum">
              <a:rPr lang="fr-FR" smtClean="0"/>
              <a:t>6</a:t>
            </a:fld>
            <a:endParaRPr lang="fr-FR" dirty="0"/>
          </a:p>
        </p:txBody>
      </p:sp>
    </p:spTree>
    <p:extLst>
      <p:ext uri="{BB962C8B-B14F-4D97-AF65-F5344CB8AC3E}">
        <p14:creationId xmlns:p14="http://schemas.microsoft.com/office/powerpoint/2010/main" val="668028160"/>
      </p:ext>
    </p:extLst>
  </p:cSld>
  <p:clrMapOvr>
    <a:masterClrMapping/>
  </p:clrMapOvr>
</p:sld>
</file>

<file path=ppt/slides/slide7.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683890"/>
          </a:xfrm>
          <a:solidFill>
            <a:schemeClr val="accent6">
              <a:lumMod val="60000"/>
              <a:lumOff val="40000"/>
            </a:schemeClr>
          </a:solidFill>
        </p:spPr>
        <p:txBody>
          <a:bodyPr>
            <a:noAutofit/>
          </a:bodyPr>
          <a:lstStyle/>
          <a:p>
            <a:r>
              <a:rPr lang="fr-FR" sz="2000" b="1" dirty="0"/>
              <a:t>Módulo 6: Movilizaciones de representantes electos en Argentina y Francia para prohibir la aplicación de pesticidas peligrosos cerca de viviendas, escuelas, centros de salud, etc.</a:t>
            </a:r>
          </a:p>
        </p:txBody>
      </p:sp>
      <p:sp>
        <p:nvSpPr>
          <p:cNvPr id="3" name="Espace réservé du contenu 2"/>
          <p:cNvSpPr>
            <a:spLocks noGrp="1"/>
          </p:cNvSpPr>
          <p:nvPr>
            <p:ph idx="1"/>
          </p:nvPr>
        </p:nvSpPr>
        <p:spPr>
          <a:xfrm>
            <a:off x="3100" y="836712"/>
            <a:ext cx="9140899" cy="6336704"/>
          </a:xfrm>
        </p:spPr>
        <p:txBody>
          <a:bodyPr>
            <a:normAutofit/>
          </a:bodyPr>
          <a:lstStyle/>
          <a:p>
            <a:pPr marL="266700" indent="-257175"/>
            <a:r>
              <a:rPr lang="fr-FR" sz="2000" b="1" dirty="0"/>
              <a:t>En Argentina, </a:t>
            </a:r>
            <a:r>
              <a:rPr lang="fr-FR" sz="2000" dirty="0"/>
              <a:t>donde </a:t>
            </a:r>
            <a:r>
              <a:rPr lang="fr-FR" sz="2000" b="1" dirty="0"/>
              <a:t>la aplicación </a:t>
            </a:r>
            <a:r>
              <a:rPr lang="fr-FR" sz="2000" dirty="0"/>
              <a:t>de pesticidas </a:t>
            </a:r>
            <a:r>
              <a:rPr lang="fr-FR" sz="2000" b="1" dirty="0"/>
              <a:t>por vía aérea </a:t>
            </a:r>
            <a:r>
              <a:rPr lang="fr-FR" sz="2000" dirty="0"/>
              <a:t>es muy frecuente, la población ha constatado y numerosos científicos han demostrado los daños colaterales que esto supone para la salud y la biodiversidad. Esto ha provocado, desde hace más de una década, movilizaciones de numerosos actores de la sociedad civil. </a:t>
            </a:r>
          </a:p>
          <a:p>
            <a:pPr marL="266700" indent="0">
              <a:buNone/>
            </a:pPr>
            <a:r>
              <a:rPr lang="fr-FR" sz="2000" dirty="0">
                <a:solidFill>
                  <a:schemeClr val="accent6">
                    <a:lumMod val="50000"/>
                  </a:schemeClr>
                </a:solidFill>
              </a:rPr>
              <a:t>Estas movilizaciones han sido tenidas en cuenta en ocasiones por las instancias gubernamentales, que han solicitado una </a:t>
            </a:r>
            <a:r>
              <a:rPr lang="fr-FR" sz="2000" b="1" dirty="0">
                <a:solidFill>
                  <a:schemeClr val="accent6">
                    <a:lumMod val="50000"/>
                  </a:schemeClr>
                </a:solidFill>
              </a:rPr>
              <a:t>modificación de las normas para garantizar mejor la protección de los habitantes. </a:t>
            </a:r>
          </a:p>
          <a:p>
            <a:pPr marL="266700" indent="-257175"/>
            <a:endParaRPr lang="fr-FR" sz="1200" b="1" dirty="0"/>
          </a:p>
          <a:p>
            <a:pPr marL="266700" indent="-257175"/>
            <a:r>
              <a:rPr lang="fr-FR" sz="2000" b="1" dirty="0"/>
              <a:t>En Francia </a:t>
            </a:r>
            <a:r>
              <a:rPr lang="fr-FR" sz="2000" dirty="0"/>
              <a:t>y en algunos otros países europeos, el interés por la cuestión de </a:t>
            </a:r>
            <a:r>
              <a:rPr lang="fr-FR" sz="2000" b="1" dirty="0"/>
              <a:t>la exposición de </a:t>
            </a:r>
            <a:r>
              <a:rPr lang="fr-FR" sz="2000" dirty="0"/>
              <a:t>los</a:t>
            </a:r>
            <a:r>
              <a:rPr lang="fr-FR" sz="2000" b="1" dirty="0"/>
              <a:t> residentes a los pesticidas </a:t>
            </a:r>
            <a:r>
              <a:rPr lang="fr-FR" sz="2000" dirty="0"/>
              <a:t>es reciente, pero, tanto en adultos como en niños, los datos científicos ponen de manifiesto </a:t>
            </a:r>
            <a:r>
              <a:rPr lang="fr-FR" sz="2000" b="1" dirty="0"/>
              <a:t>trastornos neurológicos, asma y alteraciones endocrinas</a:t>
            </a:r>
            <a:r>
              <a:rPr lang="fr-FR" sz="2000" dirty="0"/>
              <a:t>. También existen serias dudas sobre los </a:t>
            </a:r>
            <a:r>
              <a:rPr lang="fr-FR" sz="2000" b="1" dirty="0"/>
              <a:t>riesgos de leucemia y tumores cerebrales en los niños </a:t>
            </a:r>
            <a:r>
              <a:rPr lang="fr-FR" sz="1600" i="1" dirty="0"/>
              <a:t>(véase el estudio del INSERM;</a:t>
            </a:r>
            <a:r>
              <a:rPr lang="fr-FR" sz="1600" i="1" u="sng" dirty="0">
                <a:hlinkClick r:id="rId2"/>
              </a:rPr>
              <a:t> http://www.pelagie-inserm.fr/</a:t>
            </a:r>
            <a:r>
              <a:rPr lang="fr-FR" sz="1600" i="1" dirty="0"/>
              <a:t>).</a:t>
            </a:r>
            <a:r>
              <a:rPr lang="fr-FR" sz="2000" i="1" dirty="0"/>
              <a:t> </a:t>
            </a:r>
          </a:p>
          <a:p>
            <a:pPr marL="266700" indent="0">
              <a:buNone/>
            </a:pPr>
            <a:r>
              <a:rPr lang="fr-FR" sz="2000" dirty="0">
                <a:solidFill>
                  <a:schemeClr val="accent6">
                    <a:lumMod val="50000"/>
                  </a:schemeClr>
                </a:solidFill>
              </a:rPr>
              <a:t>Ante estos datos científicos preocupantes, asociaciones de residentes, representantes políticos y médicos se están movilizando para </a:t>
            </a:r>
            <a:r>
              <a:rPr lang="fr-FR" sz="2000" b="1" dirty="0">
                <a:solidFill>
                  <a:schemeClr val="accent6">
                    <a:lumMod val="50000"/>
                  </a:schemeClr>
                </a:solidFill>
              </a:rPr>
              <a:t>restringir o prohibir los tratamientos cerca de las viviendas</a:t>
            </a:r>
            <a:r>
              <a:rPr lang="fr-FR" sz="2000" dirty="0">
                <a:solidFill>
                  <a:schemeClr val="accent6">
                    <a:lumMod val="50000"/>
                  </a:schemeClr>
                </a:solidFill>
              </a:rPr>
              <a:t>. Es cierto que el Gobierno francés aumentó las distancias a finales de 2019, pero siguen siendo </a:t>
            </a:r>
            <a:r>
              <a:rPr lang="fr-FR" sz="2000" dirty="0">
                <a:solidFill>
                  <a:schemeClr val="accent6">
                    <a:lumMod val="50000"/>
                  </a:schemeClr>
                </a:solidFill>
              </a:rPr>
              <a:t>demasiado cercanas a las viviendas.</a:t>
            </a:r>
            <a:endParaRPr lang="fr-FR" sz="2000" b="1" dirty="0">
              <a:solidFill>
                <a:schemeClr val="accent1">
                  <a:lumMod val="75000"/>
                </a:schemeClr>
              </a:solidFill>
            </a:endParaRPr>
          </a:p>
        </p:txBody>
      </p:sp>
      <p:sp>
        <p:nvSpPr>
          <p:cNvPr id="4" name="Espace réservé du numéro de diapositive 3"/>
          <p:cNvSpPr>
            <a:spLocks noGrp="1"/>
          </p:cNvSpPr>
          <p:nvPr>
            <p:ph type="sldNum" sz="quarter" idx="12"/>
          </p:nvPr>
        </p:nvSpPr>
        <p:spPr>
          <a:xfrm>
            <a:off x="6993307" y="6492875"/>
            <a:ext cx="2133600" cy="365125"/>
          </a:xfrm>
        </p:spPr>
        <p:txBody>
          <a:bodyPr/>
          <a:lstStyle/>
          <a:p>
            <a:fld id="{CCABFAA6-E7A3-49D0-B000-4F6F964686B8}" type="slidenum">
              <a:rPr lang="fr-FR" smtClean="0"/>
              <a:t>7</a:t>
            </a:fld>
            <a:endParaRPr lang="fr-FR"/>
          </a:p>
        </p:txBody>
      </p:sp>
    </p:spTree>
    <p:extLst>
      <p:ext uri="{BB962C8B-B14F-4D97-AF65-F5344CB8AC3E}">
        <p14:creationId xmlns:p14="http://schemas.microsoft.com/office/powerpoint/2010/main" val="1953421416"/>
      </p:ext>
    </p:extLst>
  </p:cSld>
  <p:clrMapOvr>
    <a:masterClrMapping/>
  </p:clrMapOvr>
</p:sld>
</file>

<file path=ppt/slides/slide8.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2" y="422"/>
            <a:ext cx="9146232" cy="576064"/>
          </a:xfrm>
          <a:solidFill>
            <a:schemeClr val="accent6">
              <a:lumMod val="60000"/>
              <a:lumOff val="40000"/>
            </a:schemeClr>
          </a:solidFill>
        </p:spPr>
        <p:txBody>
          <a:bodyPr>
            <a:noAutofit/>
          </a:bodyPr>
          <a:lstStyle/>
          <a:p>
            <a:r>
              <a:rPr lang="fr-FR" sz="2000" b="1" dirty="0"/>
              <a:t>Módulo 6: Movilizaciones ciudadanas y científicas para prohibir en la UE los insecticidas altamente tóxicos </a:t>
            </a:r>
            <a:r>
              <a:rPr lang="fr-FR" sz="2000" b="1" i="1" dirty="0">
                <a:solidFill>
                  <a:schemeClr val="tx2">
                    <a:lumMod val="75000"/>
                  </a:schemeClr>
                </a:solidFill>
              </a:rPr>
              <a:t>(</a:t>
            </a:r>
            <a:r>
              <a:rPr lang="fr-FR" sz="2000" b="1" i="1" dirty="0" err="1">
                <a:solidFill>
                  <a:schemeClr val="tx2">
                    <a:lumMod val="75000"/>
                  </a:schemeClr>
                </a:solidFill>
              </a:rPr>
              <a:t>dimetato</a:t>
            </a:r>
            <a:r>
              <a:rPr lang="fr-FR" sz="2000" b="1" i="1" dirty="0">
                <a:solidFill>
                  <a:schemeClr val="tx2">
                    <a:lumMod val="75000"/>
                  </a:schemeClr>
                </a:solidFill>
              </a:rPr>
              <a:t>, </a:t>
            </a:r>
            <a:r>
              <a:rPr lang="fr-FR" sz="2000" b="1" i="1" dirty="0" err="1">
                <a:solidFill>
                  <a:schemeClr val="tx2">
                    <a:lumMod val="75000"/>
                  </a:schemeClr>
                </a:solidFill>
              </a:rPr>
              <a:t>neonicotinoides</a:t>
            </a:r>
            <a:r>
              <a:rPr lang="fr-FR" sz="2000" b="1" i="1" dirty="0">
                <a:solidFill>
                  <a:schemeClr val="tx2">
                    <a:lumMod val="75000"/>
                  </a:schemeClr>
                </a:solidFill>
              </a:rPr>
              <a:t>, </a:t>
            </a:r>
            <a:r>
              <a:rPr lang="fr-FR" sz="2000" b="1" i="1" dirty="0">
                <a:solidFill>
                  <a:schemeClr val="tx2">
                    <a:lumMod val="75000"/>
                  </a:schemeClr>
                </a:solidFill>
              </a:rPr>
              <a:t>metam-sodio) </a:t>
            </a:r>
          </a:p>
        </p:txBody>
      </p:sp>
      <p:sp>
        <p:nvSpPr>
          <p:cNvPr id="3" name="Espace réservé du contenu 2"/>
          <p:cNvSpPr>
            <a:spLocks noGrp="1"/>
          </p:cNvSpPr>
          <p:nvPr>
            <p:ph idx="1"/>
          </p:nvPr>
        </p:nvSpPr>
        <p:spPr>
          <a:xfrm>
            <a:off x="12254" y="692696"/>
            <a:ext cx="9036496" cy="6264696"/>
          </a:xfrm>
        </p:spPr>
        <p:txBody>
          <a:bodyPr>
            <a:normAutofit/>
          </a:bodyPr>
          <a:lstStyle/>
          <a:p>
            <a:pPr marL="0" indent="0" algn="ctr">
              <a:buNone/>
            </a:pPr>
            <a:r>
              <a:rPr lang="fr-FR" sz="2200" b="1" dirty="0">
                <a:solidFill>
                  <a:schemeClr val="accent1">
                    <a:lumMod val="75000"/>
                  </a:schemeClr>
                </a:solidFill>
              </a:rPr>
              <a:t>Un avance: la prohibición del </a:t>
            </a:r>
            <a:r>
              <a:rPr lang="fr-FR" sz="2200" b="1" dirty="0" err="1">
                <a:solidFill>
                  <a:schemeClr val="accent1">
                    <a:lumMod val="75000"/>
                  </a:schemeClr>
                </a:solidFill>
              </a:rPr>
              <a:t>dimetoato </a:t>
            </a:r>
            <a:r>
              <a:rPr lang="fr-FR" sz="2200" b="1" dirty="0">
                <a:solidFill>
                  <a:schemeClr val="accent1">
                    <a:lumMod val="75000"/>
                  </a:schemeClr>
                </a:solidFill>
              </a:rPr>
              <a:t>en </a:t>
            </a:r>
            <a:r>
              <a:rPr lang="fr-FR" sz="2200" b="1" dirty="0" err="1">
                <a:solidFill>
                  <a:schemeClr val="accent1">
                    <a:lumMod val="75000"/>
                  </a:schemeClr>
                </a:solidFill>
              </a:rPr>
              <a:t>muchos </a:t>
            </a:r>
            <a:r>
              <a:rPr lang="fr-FR" sz="2200" b="1" dirty="0">
                <a:solidFill>
                  <a:schemeClr val="accent1">
                    <a:lumMod val="75000"/>
                  </a:schemeClr>
                </a:solidFill>
              </a:rPr>
              <a:t>países de la UE</a:t>
            </a:r>
            <a:endParaRPr lang="fr-FR" sz="2000" b="1" dirty="0">
              <a:solidFill>
                <a:schemeClr val="accent1">
                  <a:lumMod val="75000"/>
                </a:schemeClr>
              </a:solidFill>
            </a:endParaRPr>
          </a:p>
          <a:p>
            <a:pPr marL="180975" indent="-180975">
              <a:spcBef>
                <a:spcPts val="1200"/>
              </a:spcBef>
              <a:tabLst>
                <a:tab pos="180975" algn="l"/>
              </a:tabLst>
            </a:pPr>
            <a:r>
              <a:rPr lang="fr-FR" sz="2000" dirty="0"/>
              <a:t>En febrero de 2016, ante el temor de un escándalo sanitario, la agencia francesa de salud (ANSES) prohibió el </a:t>
            </a:r>
            <a:r>
              <a:rPr lang="fr-FR" sz="2000" dirty="0" err="1"/>
              <a:t>dimetoato </a:t>
            </a:r>
            <a:r>
              <a:rPr lang="fr-FR" sz="2000" i="1" dirty="0"/>
              <a:t>(insecticida organofosforado) </a:t>
            </a:r>
            <a:r>
              <a:rPr lang="fr-FR" sz="2000" dirty="0"/>
              <a:t>debido a sus peligros para la salud humana. Este antiguo insecticida se utilizaba mucho para proteger las </a:t>
            </a:r>
            <a:r>
              <a:rPr lang="fr-FR" sz="2000" b="1" dirty="0"/>
              <a:t>cerezas atacadas por un nuevo parásito, la mosca </a:t>
            </a:r>
            <a:r>
              <a:rPr lang="fr-FR" sz="2000" b="1" i="1" dirty="0" err="1"/>
              <a:t>«Suzukii</a:t>
            </a:r>
            <a:r>
              <a:rPr lang="fr-FR" sz="2000" b="1" i="1" dirty="0"/>
              <a:t>». </a:t>
            </a:r>
          </a:p>
          <a:p>
            <a:pPr marL="180975" indent="-180975">
              <a:spcBef>
                <a:spcPts val="1200"/>
              </a:spcBef>
            </a:pPr>
            <a:r>
              <a:rPr lang="fr-FR" sz="2000" dirty="0"/>
              <a:t>A pesar de las </a:t>
            </a:r>
            <a:r>
              <a:rPr lang="fr-FR" sz="2000" dirty="0" err="1"/>
              <a:t>presiones </a:t>
            </a:r>
            <a:r>
              <a:rPr lang="fr-FR" sz="2000" dirty="0"/>
              <a:t>de los responsables agrícolas del sector cerecero francés, su prohibición fue solicitada por científicos, asociaciones de consumidores y un sindicato agrícola, la Confédération Paysanne.</a:t>
            </a:r>
          </a:p>
          <a:p>
            <a:pPr marL="180975" indent="-180975">
              <a:spcBef>
                <a:spcPts val="1200"/>
              </a:spcBef>
            </a:pPr>
            <a:r>
              <a:rPr lang="fr-FR" sz="2000" dirty="0"/>
              <a:t>Para proteger a los productores franceses de cerezas y evitar la deslocalización de la producción a países competidores, el Gobierno francés activó una </a:t>
            </a:r>
            <a:r>
              <a:rPr lang="fr-FR" sz="2000" b="1" dirty="0"/>
              <a:t>cláusula de salvaguardia </a:t>
            </a:r>
            <a:r>
              <a:rPr lang="fr-FR" sz="2000" dirty="0"/>
              <a:t>prevista en la normativa de la UE, lo que le permitió </a:t>
            </a:r>
            <a:r>
              <a:rPr lang="fr-FR" sz="2000" b="1" dirty="0"/>
              <a:t>prohibir las importaciones de cerezas tratadas con </a:t>
            </a:r>
            <a:r>
              <a:rPr lang="fr-FR" sz="2000" b="1" dirty="0" err="1"/>
              <a:t>dimetoato</a:t>
            </a:r>
            <a:r>
              <a:rPr lang="fr-FR" sz="2000" dirty="0"/>
              <a:t>.</a:t>
            </a:r>
          </a:p>
          <a:p>
            <a:pPr marL="180975" indent="-180975">
              <a:spcBef>
                <a:spcPts val="1200"/>
              </a:spcBef>
            </a:pPr>
            <a:r>
              <a:rPr lang="fr-FR" sz="2000" dirty="0"/>
              <a:t>Contrariamente a lo que prometían los defensores de la libre circulación de mercancías, esta medida proteccionista no desencadenó una guerra comercial. Es más, la mayoría de los países productores de cerezas de la UE prohibieron a su vez el </a:t>
            </a:r>
            <a:r>
              <a:rPr lang="fr-FR" sz="2000" dirty="0" err="1"/>
              <a:t>dimetoato</a:t>
            </a:r>
            <a:r>
              <a:rPr lang="fr-FR" sz="2000" dirty="0"/>
              <a:t>.</a:t>
            </a:r>
          </a:p>
          <a:p>
            <a:pPr marL="266700" indent="0">
              <a:spcBef>
                <a:spcPts val="1200"/>
              </a:spcBef>
              <a:buNone/>
            </a:pPr>
            <a:r>
              <a:rPr lang="fr-FR" sz="2000" b="1" dirty="0">
                <a:solidFill>
                  <a:srgbClr val="C00000"/>
                </a:solidFill>
              </a:rPr>
              <a:t>=&gt; ¡El coraje político puede ser portador de esperanza! </a:t>
            </a:r>
          </a:p>
          <a:p>
            <a:pPr marL="266700" indent="-257175">
              <a:buNone/>
            </a:pPr>
            <a:endParaRPr lang="fr-FR" sz="2000" b="1" dirty="0">
              <a:solidFill>
                <a:schemeClr val="accent1">
                  <a:lumMod val="75000"/>
                </a:schemeClr>
              </a:solidFill>
            </a:endParaRPr>
          </a:p>
        </p:txBody>
      </p:sp>
      <p:sp>
        <p:nvSpPr>
          <p:cNvPr id="4" name="Espace réservé du numéro de diapositive 3"/>
          <p:cNvSpPr>
            <a:spLocks noGrp="1"/>
          </p:cNvSpPr>
          <p:nvPr>
            <p:ph type="sldNum" sz="quarter" idx="12"/>
          </p:nvPr>
        </p:nvSpPr>
        <p:spPr>
          <a:xfrm>
            <a:off x="7010400" y="6381328"/>
            <a:ext cx="2133600" cy="365125"/>
          </a:xfrm>
        </p:spPr>
        <p:txBody>
          <a:bodyPr/>
          <a:lstStyle/>
          <a:p>
            <a:fld id="{CCABFAA6-E7A3-49D0-B000-4F6F964686B8}" type="slidenum">
              <a:rPr lang="fr-FR" smtClean="0"/>
              <a:t>8</a:t>
            </a:fld>
            <a:endParaRPr lang="fr-FR" dirty="0"/>
          </a:p>
        </p:txBody>
      </p:sp>
    </p:spTree>
    <p:extLst>
      <p:ext uri="{BB962C8B-B14F-4D97-AF65-F5344CB8AC3E}">
        <p14:creationId xmlns:p14="http://schemas.microsoft.com/office/powerpoint/2010/main" val="1953421416"/>
      </p:ext>
    </p:extLst>
  </p:cSld>
  <p:clrMapOvr>
    <a:masterClrMapping/>
  </p:clrMapOvr>
</p:sld>
</file>

<file path=ppt/slides/slide9.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60041"/>
          </a:xfrm>
          <a:solidFill>
            <a:schemeClr val="accent6">
              <a:lumMod val="60000"/>
              <a:lumOff val="40000"/>
            </a:schemeClr>
          </a:solidFill>
        </p:spPr>
        <p:txBody>
          <a:bodyPr>
            <a:noAutofit/>
          </a:bodyPr>
          <a:lstStyle/>
          <a:p>
            <a:r>
              <a:rPr lang="fr-FR" sz="2000" b="1" dirty="0"/>
              <a:t>Módulo 6: Movilizaciones ciudadanas contra los </a:t>
            </a:r>
            <a:r>
              <a:rPr lang="fr-FR" sz="2000" b="1" dirty="0" err="1"/>
              <a:t>neonicotinoides </a:t>
            </a:r>
            <a:r>
              <a:rPr lang="fr-FR" sz="2000" b="1" dirty="0"/>
              <a:t>(continuación)</a:t>
            </a:r>
          </a:p>
        </p:txBody>
      </p:sp>
      <p:sp>
        <p:nvSpPr>
          <p:cNvPr id="3" name="Espace réservé du contenu 2"/>
          <p:cNvSpPr>
            <a:spLocks noGrp="1"/>
          </p:cNvSpPr>
          <p:nvPr>
            <p:ph idx="1"/>
          </p:nvPr>
        </p:nvSpPr>
        <p:spPr>
          <a:xfrm>
            <a:off x="0" y="476672"/>
            <a:ext cx="9144000" cy="6336704"/>
          </a:xfrm>
        </p:spPr>
        <p:txBody>
          <a:bodyPr>
            <a:normAutofit/>
          </a:bodyPr>
          <a:lstStyle/>
          <a:p>
            <a:pPr marL="0" indent="0" algn="ctr">
              <a:buNone/>
            </a:pPr>
            <a:r>
              <a:rPr lang="fr-FR" sz="2200" b="1" dirty="0">
                <a:solidFill>
                  <a:srgbClr val="0070C0"/>
                </a:solidFill>
              </a:rPr>
              <a:t>Prohibición de </a:t>
            </a:r>
            <a:r>
              <a:rPr lang="fr-FR" sz="2200" b="1" dirty="0" err="1">
                <a:solidFill>
                  <a:srgbClr val="0070C0"/>
                </a:solidFill>
              </a:rPr>
              <a:t>los neonicotinoides </a:t>
            </a:r>
            <a:r>
              <a:rPr lang="fr-FR" sz="2200" b="1" i="1" dirty="0">
                <a:solidFill>
                  <a:srgbClr val="C00000"/>
                </a:solidFill>
              </a:rPr>
              <a:t>(pero luego concesión de excepciones...)</a:t>
            </a:r>
            <a:endParaRPr lang="fr-FR" sz="2200" i="1" dirty="0">
              <a:solidFill>
                <a:srgbClr val="C00000"/>
              </a:solidFill>
            </a:endParaRPr>
          </a:p>
          <a:p>
            <a:pPr marL="266700" indent="-266700">
              <a:spcBef>
                <a:spcPts val="1200"/>
              </a:spcBef>
            </a:pPr>
            <a:r>
              <a:rPr lang="fr-FR" sz="2000" dirty="0"/>
              <a:t>Tras varios años de movilizaciones de apicultores, científicos, asociaciones de defensa del medio ambiente y sindicatos campesinos que promueven la </a:t>
            </a:r>
            <a:r>
              <a:rPr lang="fr-FR" sz="2000" dirty="0" err="1"/>
              <a:t>agroecología </a:t>
            </a:r>
            <a:r>
              <a:rPr lang="fr-FR" sz="2000" dirty="0"/>
              <a:t>campesina </a:t>
            </a:r>
            <a:r>
              <a:rPr lang="fr-FR" sz="1800" i="1" dirty="0"/>
              <a:t>(entre ellos Via </a:t>
            </a:r>
            <a:r>
              <a:rPr lang="fr-FR" sz="1800" i="1" dirty="0" err="1"/>
              <a:t>Campesina </a:t>
            </a:r>
            <a:r>
              <a:rPr lang="fr-FR" sz="1800" i="1" dirty="0"/>
              <a:t>Europa)</a:t>
            </a:r>
            <a:r>
              <a:rPr lang="fr-FR" sz="1800" dirty="0"/>
              <a:t>, </a:t>
            </a:r>
            <a:r>
              <a:rPr lang="fr-FR" sz="2000" dirty="0"/>
              <a:t>por fin se ha tenido en cuenta </a:t>
            </a:r>
            <a:r>
              <a:rPr lang="fr-FR" sz="2000" dirty="0"/>
              <a:t>la alta toxicidad de los insecticidas de la familia de </a:t>
            </a:r>
            <a:r>
              <a:rPr lang="fr-FR" sz="2000" dirty="0" err="1"/>
              <a:t>los neonicotinoides </a:t>
            </a:r>
            <a:r>
              <a:rPr lang="fr-FR" sz="2000" b="1" i="1" dirty="0">
                <a:solidFill>
                  <a:srgbClr val="0070C0"/>
                </a:solidFill>
              </a:rPr>
              <a:t>(denominados «asesinos de abejas», son neurotóxicos y muy persistentes)</a:t>
            </a:r>
            <a:r>
              <a:rPr lang="fr-FR" sz="2000" b="1" dirty="0">
                <a:solidFill>
                  <a:srgbClr val="0070C0"/>
                </a:solidFill>
              </a:rPr>
              <a:t>.  </a:t>
            </a:r>
          </a:p>
          <a:p>
            <a:pPr marL="266700" indent="-266700">
              <a:spcBef>
                <a:spcPts val="1200"/>
              </a:spcBef>
            </a:pPr>
            <a:r>
              <a:rPr lang="fr-FR" sz="2000" dirty="0"/>
              <a:t>La Autoridad Europea de Seguridad Alimentaria (</a:t>
            </a:r>
            <a:r>
              <a:rPr lang="fr-FR" sz="2000" dirty="0" err="1"/>
              <a:t>EFSA</a:t>
            </a:r>
            <a:r>
              <a:rPr lang="fr-FR" sz="2000" dirty="0"/>
              <a:t>) admitió finalmente, en febrero de 2018, que estos </a:t>
            </a:r>
            <a:r>
              <a:rPr lang="fr-FR" sz="2000" dirty="0" err="1"/>
              <a:t>neonicotinoides </a:t>
            </a:r>
            <a:r>
              <a:rPr lang="fr-FR" sz="2000" dirty="0"/>
              <a:t>son muy tóxicos para las abejas melíferas, las abejas solitarias, los abejorros y otros insectos polinizadores. </a:t>
            </a:r>
          </a:p>
          <a:p>
            <a:pPr marL="266700" indent="-266700">
              <a:spcBef>
                <a:spcPts val="1200"/>
              </a:spcBef>
            </a:pPr>
            <a:r>
              <a:rPr lang="fr-FR" sz="2000" dirty="0"/>
              <a:t>A raíz de estas movilizaciones respaldadas por pruebas científicas, los representantes de los Estados miembros de la UE decidieron en abril de 2018 prohibir el uso en todos los cultivos de </a:t>
            </a:r>
            <a:r>
              <a:rPr lang="fr-FR" sz="2000" dirty="0" err="1"/>
              <a:t>clotianidina</a:t>
            </a:r>
            <a:r>
              <a:rPr lang="fr-FR" sz="2000" dirty="0"/>
              <a:t>, imidacloprid y </a:t>
            </a:r>
            <a:r>
              <a:rPr lang="fr-FR" sz="2000" dirty="0" err="1"/>
              <a:t>tiametoxam</a:t>
            </a:r>
            <a:r>
              <a:rPr lang="fr-FR" sz="2000" dirty="0"/>
              <a:t>, </a:t>
            </a:r>
            <a:r>
              <a:rPr lang="fr-FR" sz="2000" b="1" u="sng" dirty="0"/>
              <a:t>sustancias activas muy utilizadas actualmente en los cultivos de algodón en África</a:t>
            </a:r>
            <a:r>
              <a:rPr lang="fr-FR" sz="2000" b="1" dirty="0"/>
              <a:t>...</a:t>
            </a:r>
          </a:p>
          <a:p>
            <a:pPr marL="266700" indent="-266700">
              <a:spcBef>
                <a:spcPts val="1200"/>
              </a:spcBef>
            </a:pPr>
            <a:r>
              <a:rPr lang="fr-FR" sz="2000" dirty="0">
                <a:solidFill>
                  <a:srgbClr val="C00000"/>
                </a:solidFill>
              </a:rPr>
              <a:t>Sin embargo, </a:t>
            </a:r>
            <a:r>
              <a:rPr lang="fr-FR" sz="2000" b="1" dirty="0">
                <a:solidFill>
                  <a:srgbClr val="C00000"/>
                </a:solidFill>
              </a:rPr>
              <a:t>tras la concesión de excepciones, </a:t>
            </a:r>
            <a:r>
              <a:rPr lang="fr-FR" sz="2000" dirty="0">
                <a:solidFill>
                  <a:srgbClr val="C00000"/>
                </a:solidFill>
              </a:rPr>
              <a:t>se ha producido </a:t>
            </a:r>
            <a:r>
              <a:rPr lang="fr-FR" sz="2000" b="1" dirty="0">
                <a:solidFill>
                  <a:srgbClr val="C00000"/>
                </a:solidFill>
              </a:rPr>
              <a:t>un retroceso </a:t>
            </a:r>
            <a:r>
              <a:rPr lang="fr-FR" sz="2000" dirty="0">
                <a:solidFill>
                  <a:srgbClr val="C00000"/>
                </a:solidFill>
              </a:rPr>
              <a:t>en varios países de la UE </a:t>
            </a:r>
            <a:r>
              <a:rPr lang="fr-FR" sz="2000" i="1" dirty="0">
                <a:solidFill>
                  <a:srgbClr val="C00000"/>
                </a:solidFill>
              </a:rPr>
              <a:t>(en 2019 en Bélgica y en 2020 en Francia) </a:t>
            </a:r>
            <a:r>
              <a:rPr lang="fr-FR" sz="2000" dirty="0">
                <a:solidFill>
                  <a:srgbClr val="C00000"/>
                </a:solidFill>
              </a:rPr>
              <a:t>debido a la presión de las industrias azucareras, que alegan la virulencia de </a:t>
            </a:r>
            <a:r>
              <a:rPr lang="fr-FR" sz="2000" b="1" dirty="0">
                <a:solidFill>
                  <a:srgbClr val="C00000"/>
                </a:solidFill>
              </a:rPr>
              <a:t>los ataques de pulgones transmisores de la ictericia</a:t>
            </a:r>
            <a:r>
              <a:rPr lang="fr-FR" sz="2000" dirty="0">
                <a:solidFill>
                  <a:srgbClr val="C00000"/>
                </a:solidFill>
              </a:rPr>
              <a:t>, un virus que reduce la productividad de la remolacha azucarera.</a:t>
            </a:r>
          </a:p>
        </p:txBody>
      </p:sp>
      <p:sp>
        <p:nvSpPr>
          <p:cNvPr id="4" name="Espace réservé du numéro de diapositive 3"/>
          <p:cNvSpPr>
            <a:spLocks noGrp="1"/>
          </p:cNvSpPr>
          <p:nvPr>
            <p:ph type="sldNum" sz="quarter" idx="12"/>
          </p:nvPr>
        </p:nvSpPr>
        <p:spPr>
          <a:xfrm>
            <a:off x="7002969" y="6453336"/>
            <a:ext cx="2133600" cy="365125"/>
          </a:xfrm>
        </p:spPr>
        <p:txBody>
          <a:bodyPr/>
          <a:lstStyle/>
          <a:p>
            <a:fld id="{CCABFAA6-E7A3-49D0-B000-4F6F964686B8}" type="slidenum">
              <a:rPr lang="fr-FR" smtClean="0"/>
              <a:t>9</a:t>
            </a:fld>
            <a:endParaRPr lang="fr-FR" dirty="0"/>
          </a:p>
        </p:txBody>
      </p:sp>
    </p:spTree>
    <p:extLst>
      <p:ext uri="{BB962C8B-B14F-4D97-AF65-F5344CB8AC3E}">
        <p14:creationId xmlns:p14="http://schemas.microsoft.com/office/powerpoint/2010/main" val="195342141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A3E6CA3794FAF43A1B1B2F3C9FF0252" ma:contentTypeVersion="14" ma:contentTypeDescription="Crée un document." ma:contentTypeScope="" ma:versionID="168ac6fe49f00d4cc95461653c22d64d">
  <xsd:schema xmlns:xsd="http://www.w3.org/2001/XMLSchema" xmlns:xs="http://www.w3.org/2001/XMLSchema" xmlns:p="http://schemas.microsoft.com/office/2006/metadata/properties" xmlns:ns2="f09b6fa0-22b4-47db-938f-b015a4652d4e" xmlns:ns3="b5484348-9108-425a-8368-2f497e68a38e" targetNamespace="http://schemas.microsoft.com/office/2006/metadata/properties" ma:root="true" ma:fieldsID="8f6c2df7fff0b32d9b0d2dc47ca55630" ns2:_="" ns3:_="">
    <xsd:import namespace="f09b6fa0-22b4-47db-938f-b015a4652d4e"/>
    <xsd:import namespace="b5484348-9108-425a-8368-2f497e68a38e"/>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ObjectDetectorVersions" minOccurs="0"/>
                <xsd:element ref="ns3:SharedWithUsers" minOccurs="0"/>
                <xsd:element ref="ns3:SharedWithDetail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9b6fa0-22b4-47db-938f-b015a4652d4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Balises d’images" ma:readOnly="false" ma:fieldId="{5cf76f15-5ced-4ddc-b409-7134ff3c332f}" ma:taxonomyMulti="true" ma:sspId="59afb672-b4ba-4b3f-b1ed-697a383fdf6d"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5484348-9108-425a-8368-2f497e68a38e"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5abd61a5-97c0-42a7-a255-f8bbfe10cc00}" ma:internalName="TaxCatchAll" ma:showField="CatchAllData" ma:web="b5484348-9108-425a-8368-2f497e68a38e">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b5484348-9108-425a-8368-2f497e68a38e" xsi:nil="true"/>
    <lcf76f155ced4ddcb4097134ff3c332f xmlns="f09b6fa0-22b4-47db-938f-b015a4652d4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A616CD3-119D-4781-A000-45CFF5985AD6}">
  <ds:schemaRefs>
    <ds:schemaRef ds:uri="http://schemas.microsoft.com/sharepoint/v3/contenttype/forms"/>
  </ds:schemaRefs>
</ds:datastoreItem>
</file>

<file path=customXml/itemProps2.xml><?xml version="1.0" encoding="utf-8"?>
<ds:datastoreItem xmlns:ds="http://schemas.openxmlformats.org/officeDocument/2006/customXml" ds:itemID="{96FE1FB8-34DE-4CEC-8D6D-FAE20751AEC0}"/>
</file>

<file path=customXml/itemProps3.xml><?xml version="1.0" encoding="utf-8"?>
<ds:datastoreItem xmlns:ds="http://schemas.openxmlformats.org/officeDocument/2006/customXml" ds:itemID="{819712A4-17E6-4085-B2EE-6F3062766B7D}">
  <ds:schemaRefs>
    <ds:schemaRef ds:uri="http://schemas.microsoft.com/office/2006/metadata/properties"/>
    <ds:schemaRef ds:uri="http://schemas.microsoft.com/office/infopath/2007/PartnerControls"/>
    <ds:schemaRef ds:uri="b5484348-9108-425a-8368-2f497e68a38e"/>
    <ds:schemaRef ds:uri="f09b6fa0-22b4-47db-938f-b015a4652d4e"/>
  </ds:schemaRefs>
</ds:datastoreItem>
</file>

<file path=docProps/app.xml><?xml version="1.0" encoding="utf-8"?>
<Properties xmlns="http://schemas.openxmlformats.org/officeDocument/2006/extended-properties" xmlns:vt="http://schemas.openxmlformats.org/officeDocument/2006/docPropsVTypes">
  <TotalTime>1721</TotalTime>
  <Words>2879</Words>
  <Application>Microsoft Office PowerPoint</Application>
  <PresentationFormat>On-screen Show (4:3)</PresentationFormat>
  <Paragraphs>119</Paragraphs>
  <Slides>16</Slides>
  <Notes>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Thème Office</vt:lpstr>
      <vt:lpstr>Module 6 : Informations et mobilisations citoyennes pour réduire l’usage des pesticides </vt:lpstr>
      <vt:lpstr>Module 6 : Mobilisations citoyennes – Objectifs et thèmes</vt:lpstr>
      <vt:lpstr>Module 6 : Mobilisations citoyennes – Introduction</vt:lpstr>
      <vt:lpstr>Module 6 : Mobilisations citoyennes – Introduction (suite)</vt:lpstr>
      <vt:lpstr>Module 6 : Mobilisations citoyennes – Introduction (débat)</vt:lpstr>
      <vt:lpstr>Module 6 : Mobilisation d’AVSF sur le sujet pesticides et promotion d’alternatives</vt:lpstr>
      <vt:lpstr>Module 6 : Mobilisations d’élus en Argentine et en France pour bannir les applications de pesticides dangereux près des habitations, écoles, centres de santé…</vt:lpstr>
      <vt:lpstr>Module 6 : Mobilisations citoyennes et scientifiques pour interdire dans l’UE des insecticides très toxiques (diméthoate, néonicotinoïdes, métam-sodium) </vt:lpstr>
      <vt:lpstr>Module 6 : Mobilisations citoyennes contre les néonicotinoïdes (suite)</vt:lpstr>
      <vt:lpstr>Module 6 : Mobilisations contre les pesticides en Afrique</vt:lpstr>
      <vt:lpstr>Module 6 : Toxicité ou non du glyphosate ? – Source : www.lemonde.fr/les-decodeurs/article/2019/06/28 </vt:lpstr>
      <vt:lpstr>Module 6 : Mobilisations citoyennes visant Bayer-Monsanto</vt:lpstr>
      <vt:lpstr>Module 6 : Tentatives d’interdictions de l’usage du glyphosate</vt:lpstr>
      <vt:lpstr>Module 6 : Mobilisations citoyennes – Débat sur le glyphosate</vt:lpstr>
      <vt:lpstr>Module 6 : Mobilisations citoyennes – Conventions internationales</vt:lpstr>
      <vt:lpstr>Module 6 : Mobilisations citoyennes – Débat sur les conventions internationales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4 : Réduction de l’usage des herbicides</dc:title>
  <dc:creator>UTILISATEUR</dc:creator>
  <cp:keywords>, docId:1314DE13A726D4F2E7BAF32FB536D956</cp:keywords>
  <cp:lastModifiedBy>Bertrand Mathieu</cp:lastModifiedBy>
  <cp:revision>123</cp:revision>
  <cp:lastPrinted>2020-12-07T16:25:47Z</cp:lastPrinted>
  <dcterms:created xsi:type="dcterms:W3CDTF">2020-11-30T08:36:57Z</dcterms:created>
  <dcterms:modified xsi:type="dcterms:W3CDTF">2026-02-06T07:58:48Z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0x010100EA3E6CA3794FAF43A1B1B2F3C9FF0252</vt:lpwstr>
  </property>
</Properties>
</file>