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howSpecialPlsOnTitleSld="0" saveSubsetFonts="1">
  <p:sldMasterIdLst>
    <p:sldMasterId id="2147483648" r:id="rId4"/>
  </p:sldMasterIdLst>
  <p:notesMasterIdLst>
    <p:notesMasterId r:id="rId9"/>
  </p:notesMasterIdLst>
  <p:sldIdLst>
    <p:sldId id="256" r:id="rId5"/>
    <p:sldId id="279" r:id="rId6"/>
    <p:sldId id="280" r:id="rId7"/>
    <p:sldId id="28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98" autoAdjust="0"/>
  </p:normalViewPr>
  <p:slideViewPr>
    <p:cSldViewPr>
      <p:cViewPr varScale="1">
        <p:scale>
          <a:sx n="58" d="100"/>
          <a:sy n="58" d="100"/>
        </p:scale>
        <p:origin x="152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trand MATHIEU" userId="3ad2500c-3c0e-43eb-b227-135d3a4c1d08" providerId="ADAL" clId="{03EC9F85-D77C-42CE-AB1F-EDF105C78B01}"/>
    <pc:docChg chg="modSld">
      <pc:chgData name="Bertrand MATHIEU" userId="3ad2500c-3c0e-43eb-b227-135d3a4c1d08" providerId="ADAL" clId="{03EC9F85-D77C-42CE-AB1F-EDF105C78B01}" dt="2026-02-04T14:32:15.627" v="6" actId="20577"/>
      <pc:docMkLst>
        <pc:docMk/>
      </pc:docMkLst>
      <pc:sldChg chg="modSp mod">
        <pc:chgData name="Bertrand MATHIEU" userId="3ad2500c-3c0e-43eb-b227-135d3a4c1d08" providerId="ADAL" clId="{03EC9F85-D77C-42CE-AB1F-EDF105C78B01}" dt="2026-02-04T14:32:15.627" v="6" actId="20577"/>
        <pc:sldMkLst>
          <pc:docMk/>
          <pc:sldMk cId="3039830165" sldId="280"/>
        </pc:sldMkLst>
        <pc:spChg chg="mod">
          <ac:chgData name="Bertrand MATHIEU" userId="3ad2500c-3c0e-43eb-b227-135d3a4c1d08" providerId="ADAL" clId="{03EC9F85-D77C-42CE-AB1F-EDF105C78B01}" dt="2026-02-04T14:32:15.627" v="6" actId="20577"/>
          <ac:spMkLst>
            <pc:docMk/>
            <pc:sldMk cId="3039830165" sldId="280"/>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E6F12B-4022-4C76-8CCE-2401EA045CC7}" type="datetimeFigureOut">
              <a:rPr lang="fr-FR" smtClean="0"/>
              <a:t>04/02/2026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Modify the mask text styles</a:t>
            </a:r>
          </a:p>
          <a:p>
            <a:pPr lvl="1"/>
            <a:r>
              <a:rPr lang="fr-FR"/>
              <a:t>Second level</a:t>
            </a:r>
          </a:p>
          <a:p>
            <a:pPr lvl="2"/>
            <a:r>
              <a:rPr lang="fr-FR"/>
              <a:t>Third level</a:t>
            </a:r>
          </a:p>
          <a:p>
            <a:pPr lvl="3"/>
            <a:r>
              <a:rPr lang="fr-FR"/>
              <a:t>Fourth level</a:t>
            </a:r>
          </a:p>
          <a:p>
            <a:pPr lvl="4"/>
            <a:r>
              <a:rPr lang="fr-FR"/>
              <a:t>Fifth level</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427606-5199-4761-BB53-2D5FC8A2754F}" type="slidenum">
              <a:rPr lang="fr-FR" smtClean="0"/>
              <a:t>‹N°›</a:t>
            </a:fld>
            <a:endParaRPr lang="fr-FR"/>
          </a:p>
        </p:txBody>
      </p:sp>
    </p:spTree>
    <p:extLst>
      <p:ext uri="{BB962C8B-B14F-4D97-AF65-F5344CB8AC3E}">
        <p14:creationId xmlns:p14="http://schemas.microsoft.com/office/powerpoint/2010/main" val="351715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D12FA616-5639-4543-86D1-995C3E0C97FB}" type="datetime1">
              <a:rPr lang="fr-FR" smtClean="0"/>
              <a:t>04/02/2026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1471111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8025F6F-9B74-4173-8AF8-4E36605179C1}" type="datetime1">
              <a:rPr lang="fr-FR" smtClean="0"/>
              <a:t>04/02/2026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5165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92B38AA-8B60-4057-A487-7F0CC9D51E77}" type="datetime1">
              <a:rPr lang="fr-FR" smtClean="0"/>
              <a:t>04/02/2026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529819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E9ECB18-F905-408E-882B-6FA699B7A17B}" type="datetime1">
              <a:rPr lang="fr-FR" smtClean="0"/>
              <a:t>04/02/2026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89080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5ED82988-E134-4020-AF2C-8B6F804BDB94}" type="datetime1">
              <a:rPr lang="fr-FR" smtClean="0"/>
              <a:t>04/02/2026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3711053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351B4CD-C588-432D-B30A-498D0AE3329A}" type="datetime1">
              <a:rPr lang="fr-FR" smtClean="0"/>
              <a:t>04/02/2026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3819878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E5F30E8-063B-4051-BB34-F60A37AC9D34}" type="datetime1">
              <a:rPr lang="fr-FR" smtClean="0"/>
              <a:t>04/02/2026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2622073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479F14D4-57D7-4DB4-BB45-C1A6F027F243}" type="datetime1">
              <a:rPr lang="fr-FR" smtClean="0"/>
              <a:t>04/02/2026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2119107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0C90E4A-DB61-417B-8C63-3F01D695E890}" type="datetime1">
              <a:rPr lang="fr-FR" smtClean="0"/>
              <a:t>04/02/2026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48653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A836216-115C-4FD4-8287-D5689E7F2C68}" type="datetime1">
              <a:rPr lang="fr-FR" smtClean="0"/>
              <a:t>04/02/2026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1373069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570BF3E-57EC-44C5-8896-A9F3F84FB3F3}" type="datetime1">
              <a:rPr lang="fr-FR" smtClean="0"/>
              <a:t>04/02/2026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35494B1-7A68-40FB-9B94-6A609DDD9922}" type="slidenum">
              <a:rPr lang="fr-FR" smtClean="0"/>
              <a:t>‹N°›</a:t>
            </a:fld>
            <a:endParaRPr lang="fr-FR"/>
          </a:p>
        </p:txBody>
      </p:sp>
    </p:spTree>
    <p:extLst>
      <p:ext uri="{BB962C8B-B14F-4D97-AF65-F5344CB8AC3E}">
        <p14:creationId xmlns:p14="http://schemas.microsoft.com/office/powerpoint/2010/main" val="3317223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Change the style of the title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Modify the mask text styles</a:t>
            </a:r>
          </a:p>
          <a:p>
            <a:pPr lvl="1"/>
            <a:r>
              <a:rPr lang="fr-FR"/>
              <a:t>Second level</a:t>
            </a:r>
          </a:p>
          <a:p>
            <a:pPr lvl="2"/>
            <a:r>
              <a:rPr lang="fr-FR"/>
              <a:t>Third level</a:t>
            </a:r>
          </a:p>
          <a:p>
            <a:pPr lvl="3"/>
            <a:r>
              <a:rPr lang="fr-FR"/>
              <a:t>Fourth level</a:t>
            </a:r>
          </a:p>
          <a:p>
            <a:pPr lvl="4"/>
            <a:r>
              <a:rPr lang="fr-FR"/>
              <a:t>Fifth level</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1790CF-780C-4280-AE54-490DE246241E}" type="datetime1">
              <a:rPr lang="fr-FR" smtClean="0"/>
              <a:t>04/02/2026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5494B1-7A68-40FB-9B94-6A609DDD9922}" type="slidenum">
              <a:rPr lang="fr-FR" smtClean="0"/>
              <a:t>‹N°›</a:t>
            </a:fld>
            <a:endParaRPr lang="fr-FR"/>
          </a:p>
        </p:txBody>
      </p:sp>
    </p:spTree>
    <p:extLst>
      <p:ext uri="{BB962C8B-B14F-4D97-AF65-F5344CB8AC3E}">
        <p14:creationId xmlns:p14="http://schemas.microsoft.com/office/powerpoint/2010/main" val="2274447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1196752"/>
            <a:ext cx="7772400" cy="1470025"/>
          </a:xfrm>
          <a:solidFill>
            <a:schemeClr val="accent3">
              <a:lumMod val="60000"/>
              <a:lumOff val="40000"/>
            </a:schemeClr>
          </a:solidFill>
        </p:spPr>
        <p:txBody>
          <a:bodyPr>
            <a:normAutofit/>
          </a:bodyPr>
          <a:lstStyle/>
          <a:p>
            <a:r>
              <a:rPr lang="fr-FR" sz="3200" dirty="0"/>
              <a:t> Module 1: </a:t>
            </a:r>
            <a:br>
              <a:rPr lang="fr-FR" sz="3200" dirty="0"/>
            </a:br>
            <a:r>
              <a:rPr lang="fr-FR" sz="2800" b="1" dirty="0"/>
              <a:t>Participatory preliminary assessments</a:t>
            </a:r>
          </a:p>
        </p:txBody>
      </p:sp>
      <p:sp>
        <p:nvSpPr>
          <p:cNvPr id="3" name="Sous-titre 2"/>
          <p:cNvSpPr>
            <a:spLocks noGrp="1"/>
          </p:cNvSpPr>
          <p:nvPr>
            <p:ph type="subTitle" idx="1"/>
          </p:nvPr>
        </p:nvSpPr>
        <p:spPr/>
        <p:txBody>
          <a:bodyPr>
            <a:normAutofit/>
          </a:bodyPr>
          <a:lstStyle/>
          <a:p>
            <a:r>
              <a:rPr lang="fr-FR" sz="2400" dirty="0">
                <a:solidFill>
                  <a:schemeClr val="tx1"/>
                </a:solidFill>
              </a:rPr>
              <a:t>V. Beauval - 15-01-2021</a:t>
            </a:r>
          </a:p>
        </p:txBody>
      </p:sp>
    </p:spTree>
    <p:extLst>
      <p:ext uri="{BB962C8B-B14F-4D97-AF65-F5344CB8AC3E}">
        <p14:creationId xmlns:p14="http://schemas.microsoft.com/office/powerpoint/2010/main" val="3549337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382"/>
            <a:ext cx="9144000" cy="1103362"/>
          </a:xfrm>
          <a:solidFill>
            <a:schemeClr val="accent3">
              <a:lumMod val="60000"/>
              <a:lumOff val="40000"/>
            </a:schemeClr>
          </a:solidFill>
        </p:spPr>
        <p:txBody>
          <a:bodyPr>
            <a:normAutofit fontScale="90000"/>
          </a:bodyPr>
          <a:lstStyle/>
          <a:p>
            <a:r>
              <a:rPr lang="fr-FR" sz="2400" dirty="0"/>
              <a:t>Module 1 </a:t>
            </a:r>
            <a:r>
              <a:rPr lang="fr-FR" sz="2200" dirty="0"/>
              <a:t>- </a:t>
            </a:r>
            <a:r>
              <a:rPr lang="fr-FR" sz="2200" b="1" dirty="0"/>
              <a:t>To be able to carry out participatory village diagnoses in order to understand the main problems leading to the use of pesticides, how they are managed and the </a:t>
            </a:r>
            <a:r>
              <a:rPr lang="fr-FR" sz="2200" b="1" dirty="0" err="1"/>
              <a:t>agroecological </a:t>
            </a:r>
            <a:r>
              <a:rPr lang="fr-FR" sz="2200" b="1" dirty="0"/>
              <a:t>alternatives already known to farmers.</a:t>
            </a:r>
            <a:endParaRPr lang="fr-FR" sz="2200" dirty="0"/>
          </a:p>
        </p:txBody>
      </p:sp>
      <p:sp>
        <p:nvSpPr>
          <p:cNvPr id="3" name="Espace réservé du contenu 2"/>
          <p:cNvSpPr>
            <a:spLocks noGrp="1"/>
          </p:cNvSpPr>
          <p:nvPr>
            <p:ph idx="1"/>
          </p:nvPr>
        </p:nvSpPr>
        <p:spPr>
          <a:xfrm>
            <a:off x="0" y="1124744"/>
            <a:ext cx="9036496" cy="5733256"/>
          </a:xfrm>
        </p:spPr>
        <p:txBody>
          <a:bodyPr>
            <a:normAutofit/>
          </a:bodyPr>
          <a:lstStyle/>
          <a:p>
            <a:pPr marL="0" indent="0" algn="ctr">
              <a:lnSpc>
                <a:spcPct val="110000"/>
              </a:lnSpc>
              <a:spcBef>
                <a:spcPts val="600"/>
              </a:spcBef>
              <a:buNone/>
            </a:pPr>
            <a:r>
              <a:rPr lang="fr-FR" sz="2000" b="1" dirty="0"/>
              <a:t>This module comprises 4 themes: </a:t>
            </a:r>
          </a:p>
          <a:p>
            <a:pPr marL="273050" indent="-254000">
              <a:spcBef>
                <a:spcPts val="1200"/>
              </a:spcBef>
            </a:pPr>
            <a:r>
              <a:rPr lang="fr-FR" sz="2000" b="1" dirty="0"/>
              <a:t>Theme 1</a:t>
            </a:r>
            <a:r>
              <a:rPr lang="fr-FR" sz="2000" dirty="0"/>
              <a:t>: Identify </a:t>
            </a:r>
            <a:r>
              <a:rPr lang="fr-FR" sz="2000" b="1" dirty="0"/>
              <a:t>the main problems of </a:t>
            </a:r>
            <a:r>
              <a:rPr lang="fr-FR" sz="2000" dirty="0"/>
              <a:t>crop </a:t>
            </a:r>
            <a:r>
              <a:rPr lang="fr-FR" sz="2000" b="1" dirty="0"/>
              <a:t>pests</a:t>
            </a:r>
            <a:r>
              <a:rPr lang="fr-FR" sz="2000" dirty="0"/>
              <a:t>, animal </a:t>
            </a:r>
            <a:r>
              <a:rPr lang="fr-FR" sz="2000" b="1" dirty="0"/>
              <a:t>diseases</a:t>
            </a:r>
            <a:r>
              <a:rPr lang="fr-FR" sz="2000" dirty="0"/>
              <a:t>, </a:t>
            </a:r>
            <a:r>
              <a:rPr lang="fr-FR" sz="2000" b="1" dirty="0"/>
              <a:t>weeds, etc. </a:t>
            </a:r>
            <a:r>
              <a:rPr lang="fr-FR" sz="2000" dirty="0"/>
              <a:t>in the villages from which the trainees come.</a:t>
            </a:r>
          </a:p>
          <a:p>
            <a:pPr marL="273050" indent="-254000">
              <a:spcBef>
                <a:spcPts val="1800"/>
              </a:spcBef>
            </a:pPr>
            <a:r>
              <a:rPr lang="fr-FR" sz="2000" b="1" dirty="0"/>
              <a:t>Theme 2: </a:t>
            </a:r>
            <a:r>
              <a:rPr lang="fr-FR" sz="2000" dirty="0"/>
              <a:t>Find out about </a:t>
            </a:r>
            <a:r>
              <a:rPr lang="fr-FR" sz="2000" b="1" dirty="0"/>
              <a:t>the use of synthetic pesticides and veterinary products </a:t>
            </a:r>
            <a:r>
              <a:rPr lang="fr-FR" sz="2000" dirty="0"/>
              <a:t>in these villages and identify where they are purchased and sources of advice.</a:t>
            </a:r>
          </a:p>
          <a:p>
            <a:pPr marL="273050" indent="-254000">
              <a:spcBef>
                <a:spcPts val="1800"/>
              </a:spcBef>
            </a:pPr>
            <a:r>
              <a:rPr lang="fr-FR" sz="2000" b="1" dirty="0"/>
              <a:t>Theme 3: </a:t>
            </a:r>
            <a:r>
              <a:rPr lang="fr-FR" sz="2000" dirty="0"/>
              <a:t>Identifying </a:t>
            </a:r>
            <a:r>
              <a:rPr lang="fr-FR" sz="2000" b="1" dirty="0"/>
              <a:t>pesticide application methods</a:t>
            </a:r>
            <a:r>
              <a:rPr lang="fr-FR" sz="2000" dirty="0"/>
              <a:t>, the type of </a:t>
            </a:r>
            <a:r>
              <a:rPr lang="fr-FR" sz="2000" b="1" dirty="0"/>
              <a:t>body protection </a:t>
            </a:r>
            <a:r>
              <a:rPr lang="fr-FR" sz="2000" dirty="0"/>
              <a:t>used, </a:t>
            </a:r>
            <a:r>
              <a:rPr lang="fr-FR" sz="2000" b="1" dirty="0"/>
              <a:t>packaging </a:t>
            </a:r>
            <a:r>
              <a:rPr lang="fr-FR" sz="2000" dirty="0"/>
              <a:t>management, </a:t>
            </a:r>
            <a:r>
              <a:rPr lang="fr-FR" sz="2000" b="1" dirty="0"/>
              <a:t>human and animal accidents </a:t>
            </a:r>
            <a:r>
              <a:rPr lang="fr-FR" sz="2000" dirty="0"/>
              <a:t>and their frequency.</a:t>
            </a:r>
          </a:p>
          <a:p>
            <a:pPr marL="273050" indent="-254000">
              <a:spcBef>
                <a:spcPts val="1800"/>
              </a:spcBef>
            </a:pPr>
            <a:r>
              <a:rPr lang="fr-FR" sz="2000" b="1" dirty="0"/>
              <a:t>Theme 4: </a:t>
            </a:r>
            <a:r>
              <a:rPr lang="fr-FR" sz="2000" dirty="0"/>
              <a:t>Identify the </a:t>
            </a:r>
            <a:r>
              <a:rPr lang="fr-FR" sz="2000" b="1" dirty="0" err="1"/>
              <a:t>agro-ecological </a:t>
            </a:r>
            <a:r>
              <a:rPr lang="fr-FR" sz="2000" b="1" dirty="0"/>
              <a:t>and non-chemical alternatives </a:t>
            </a:r>
            <a:r>
              <a:rPr lang="fr-FR" sz="2000" dirty="0"/>
              <a:t>used by people in these villages to care for their crops and animals, and gather opinions on their </a:t>
            </a:r>
            <a:r>
              <a:rPr lang="fr-FR" sz="2000" b="1" dirty="0"/>
              <a:t>relevance </a:t>
            </a:r>
            <a:r>
              <a:rPr lang="fr-FR" sz="2000" dirty="0"/>
              <a:t>and the </a:t>
            </a:r>
            <a:r>
              <a:rPr lang="fr-FR" sz="2000" b="1" dirty="0"/>
              <a:t>constraints </a:t>
            </a:r>
            <a:r>
              <a:rPr lang="fr-FR" sz="2000" dirty="0"/>
              <a:t>to their wider dissemination. More broadly, take advantage of local knowledge to </a:t>
            </a:r>
            <a:r>
              <a:rPr lang="fr-FR" sz="2000" b="1" dirty="0"/>
              <a:t>devise new approaches based on solutions that exist in nature</a:t>
            </a:r>
            <a:r>
              <a:rPr lang="fr-FR" sz="2000" dirty="0"/>
              <a:t>.</a:t>
            </a:r>
            <a:endParaRPr lang="fr-FR" sz="2000" b="1" dirty="0"/>
          </a:p>
          <a:p>
            <a:pPr marL="0" indent="0" algn="r">
              <a:buNone/>
            </a:pPr>
            <a:endParaRPr lang="fr-FR" sz="2000" dirty="0">
              <a:solidFill>
                <a:schemeClr val="tx2">
                  <a:lumMod val="75000"/>
                </a:schemeClr>
              </a:solidFill>
            </a:endParaRPr>
          </a:p>
          <a:p>
            <a:pPr marL="0" indent="0">
              <a:buNone/>
            </a:pPr>
            <a:endParaRPr lang="fr-FR" sz="2000" dirty="0"/>
          </a:p>
          <a:p>
            <a:pPr marL="0" indent="0">
              <a:buNone/>
            </a:pPr>
            <a:endParaRPr lang="fr-FR" sz="2000" dirty="0"/>
          </a:p>
        </p:txBody>
      </p:sp>
      <p:sp>
        <p:nvSpPr>
          <p:cNvPr id="6" name="Espace réservé du numéro de diapositive 5"/>
          <p:cNvSpPr>
            <a:spLocks noGrp="1"/>
          </p:cNvSpPr>
          <p:nvPr>
            <p:ph type="sldNum" sz="quarter" idx="12"/>
          </p:nvPr>
        </p:nvSpPr>
        <p:spPr>
          <a:xfrm>
            <a:off x="7010400" y="6381328"/>
            <a:ext cx="2133600" cy="365125"/>
          </a:xfrm>
        </p:spPr>
        <p:txBody>
          <a:bodyPr/>
          <a:lstStyle/>
          <a:p>
            <a:r>
              <a:rPr lang="fr-FR" dirty="0"/>
              <a:t>2</a:t>
            </a:r>
          </a:p>
        </p:txBody>
      </p:sp>
    </p:spTree>
    <p:extLst>
      <p:ext uri="{BB962C8B-B14F-4D97-AF65-F5344CB8AC3E}">
        <p14:creationId xmlns:p14="http://schemas.microsoft.com/office/powerpoint/2010/main" val="4019536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382"/>
            <a:ext cx="9144000" cy="1031354"/>
          </a:xfrm>
          <a:solidFill>
            <a:schemeClr val="accent3">
              <a:lumMod val="60000"/>
              <a:lumOff val="40000"/>
            </a:schemeClr>
          </a:solidFill>
        </p:spPr>
        <p:txBody>
          <a:bodyPr>
            <a:normAutofit fontScale="90000"/>
          </a:bodyPr>
          <a:lstStyle/>
          <a:p>
            <a:r>
              <a:rPr lang="fr-FR" sz="2400" b="1" dirty="0"/>
              <a:t>Starting from reality, with the close involvement of farmers, will make it possible to design more practical training courses and to highlight possible synergies between farmers' knowledge and scientific knowledge.</a:t>
            </a:r>
            <a:endParaRPr lang="fr-FR" sz="2200" b="1" dirty="0"/>
          </a:p>
        </p:txBody>
      </p:sp>
      <p:sp>
        <p:nvSpPr>
          <p:cNvPr id="3" name="Espace réservé du contenu 2"/>
          <p:cNvSpPr>
            <a:spLocks noGrp="1"/>
          </p:cNvSpPr>
          <p:nvPr>
            <p:ph idx="1"/>
          </p:nvPr>
        </p:nvSpPr>
        <p:spPr>
          <a:xfrm>
            <a:off x="0" y="1196752"/>
            <a:ext cx="9144000" cy="6480720"/>
          </a:xfrm>
        </p:spPr>
        <p:txBody>
          <a:bodyPr>
            <a:normAutofit/>
          </a:bodyPr>
          <a:lstStyle/>
          <a:p>
            <a:pPr marL="268288" indent="-268288">
              <a:spcBef>
                <a:spcPts val="0"/>
              </a:spcBef>
              <a:buFont typeface="Wingdings" panose="05000000000000000000" pitchFamily="2" charset="2"/>
              <a:buChar char="Ø"/>
            </a:pPr>
            <a:r>
              <a:rPr lang="fr-FR" sz="2000" dirty="0">
                <a:solidFill>
                  <a:schemeClr val="tx2">
                    <a:lumMod val="50000"/>
                  </a:schemeClr>
                </a:solidFill>
              </a:rPr>
              <a:t>Example observed </a:t>
            </a:r>
            <a:r>
              <a:rPr lang="fr-FR" sz="2000">
                <a:solidFill>
                  <a:schemeClr val="tx2">
                    <a:lumMod val="50000"/>
                  </a:schemeClr>
                </a:solidFill>
              </a:rPr>
              <a:t>in Kita (Mali) </a:t>
            </a:r>
            <a:r>
              <a:rPr lang="fr-FR" sz="2000" dirty="0">
                <a:solidFill>
                  <a:schemeClr val="tx2">
                    <a:lumMod val="50000"/>
                  </a:schemeClr>
                </a:solidFill>
              </a:rPr>
              <a:t>in 2019 during trials of natural insecticides on cotton: A group of farmers from one village tested a cocktail of natural products that appeared to be just as effective as the one proposed by the </a:t>
            </a:r>
            <a:r>
              <a:rPr lang="fr-FR" sz="2000" dirty="0" err="1">
                <a:solidFill>
                  <a:schemeClr val="tx2">
                    <a:lumMod val="50000"/>
                  </a:schemeClr>
                </a:solidFill>
              </a:rPr>
              <a:t>Avsf</a:t>
            </a:r>
            <a:r>
              <a:rPr lang="fr-FR" sz="2000" dirty="0">
                <a:solidFill>
                  <a:schemeClr val="tx2">
                    <a:lumMod val="50000"/>
                  </a:schemeClr>
                </a:solidFill>
              </a:rPr>
              <a:t> technical team (</a:t>
            </a:r>
            <a:r>
              <a:rPr lang="fr-FR" sz="2000" b="1" i="1" dirty="0">
                <a:solidFill>
                  <a:schemeClr val="accent6">
                    <a:lumMod val="50000"/>
                  </a:schemeClr>
                </a:solidFill>
              </a:rPr>
              <a:t>neem oil or </a:t>
            </a:r>
            <a:r>
              <a:rPr lang="fr-FR" sz="2000" b="1" i="1" dirty="0" err="1">
                <a:solidFill>
                  <a:schemeClr val="accent6">
                    <a:lumMod val="50000"/>
                  </a:schemeClr>
                </a:solidFill>
              </a:rPr>
              <a:t>hyptis</a:t>
            </a:r>
            <a:r>
              <a:rPr lang="fr-FR" sz="2000" b="1" i="1" dirty="0">
                <a:solidFill>
                  <a:schemeClr val="accent6">
                    <a:lumMod val="50000"/>
                  </a:schemeClr>
                </a:solidFill>
              </a:rPr>
              <a:t> </a:t>
            </a:r>
            <a:r>
              <a:rPr lang="fr-FR" sz="2000" b="1" i="1" dirty="0" err="1">
                <a:solidFill>
                  <a:schemeClr val="accent6">
                    <a:lumMod val="50000"/>
                  </a:schemeClr>
                </a:solidFill>
              </a:rPr>
              <a:t>spicigera</a:t>
            </a:r>
            <a:r>
              <a:rPr lang="fr-FR" sz="2000" b="1" i="1" dirty="0">
                <a:solidFill>
                  <a:schemeClr val="accent6">
                    <a:lumMod val="50000"/>
                  </a:schemeClr>
                </a:solidFill>
              </a:rPr>
              <a:t>?)</a:t>
            </a:r>
            <a:r>
              <a:rPr lang="fr-FR" sz="2000" i="1" dirty="0">
                <a:solidFill>
                  <a:schemeClr val="tx2">
                    <a:lumMod val="50000"/>
                  </a:schemeClr>
                </a:solidFill>
              </a:rPr>
              <a:t>. </a:t>
            </a:r>
          </a:p>
          <a:p>
            <a:pPr marL="268288" indent="-268288">
              <a:spcBef>
                <a:spcPts val="0"/>
              </a:spcBef>
              <a:buFont typeface="Wingdings" panose="05000000000000000000" pitchFamily="2" charset="2"/>
              <a:buChar char="Ø"/>
            </a:pPr>
            <a:endParaRPr lang="fr-FR" sz="2000" dirty="0">
              <a:solidFill>
                <a:schemeClr val="tx2">
                  <a:lumMod val="50000"/>
                </a:schemeClr>
              </a:solidFill>
            </a:endParaRPr>
          </a:p>
          <a:p>
            <a:pPr marL="625475" indent="-268288">
              <a:spcBef>
                <a:spcPts val="0"/>
              </a:spcBef>
              <a:buFont typeface="+mj-lt"/>
              <a:buAutoNum type="arabicPeriod"/>
            </a:pPr>
            <a:endParaRPr lang="fr-FR" sz="2000" dirty="0"/>
          </a:p>
          <a:p>
            <a:pPr marL="625475" indent="-268288">
              <a:spcBef>
                <a:spcPts val="0"/>
              </a:spcBef>
              <a:buFont typeface="Wingdings" panose="05000000000000000000" pitchFamily="2" charset="2"/>
              <a:buChar char="Ø"/>
            </a:pPr>
            <a:endParaRPr lang="fr-FR" sz="2000" dirty="0">
              <a:solidFill>
                <a:schemeClr val="accent1">
                  <a:lumMod val="75000"/>
                </a:schemeClr>
              </a:solidFill>
            </a:endParaRPr>
          </a:p>
          <a:p>
            <a:pPr marL="625475" indent="-268288">
              <a:spcBef>
                <a:spcPts val="0"/>
              </a:spcBef>
              <a:buFont typeface="Wingdings" panose="05000000000000000000" pitchFamily="2" charset="2"/>
              <a:buChar char="Ø"/>
            </a:pPr>
            <a:endParaRPr lang="fr-FR" sz="2000" dirty="0">
              <a:solidFill>
                <a:schemeClr val="accent1">
                  <a:lumMod val="75000"/>
                </a:schemeClr>
              </a:solidFill>
            </a:endParaRPr>
          </a:p>
          <a:p>
            <a:pPr marL="625475" indent="-268288">
              <a:spcBef>
                <a:spcPts val="0"/>
              </a:spcBef>
              <a:buFont typeface="Wingdings" panose="05000000000000000000" pitchFamily="2" charset="2"/>
              <a:buChar char="Ø"/>
            </a:pPr>
            <a:endParaRPr lang="fr-FR" sz="2000" dirty="0">
              <a:solidFill>
                <a:schemeClr val="accent1">
                  <a:lumMod val="75000"/>
                </a:schemeClr>
              </a:solidFill>
            </a:endParaRPr>
          </a:p>
          <a:p>
            <a:pPr marL="625475" indent="-268288">
              <a:spcBef>
                <a:spcPts val="0"/>
              </a:spcBef>
              <a:buFont typeface="Wingdings" panose="05000000000000000000" pitchFamily="2" charset="2"/>
              <a:buChar char="Ø"/>
            </a:pPr>
            <a:endParaRPr lang="fr-FR" sz="2000" dirty="0">
              <a:solidFill>
                <a:schemeClr val="accent1">
                  <a:lumMod val="75000"/>
                </a:schemeClr>
              </a:solidFill>
            </a:endParaRPr>
          </a:p>
          <a:p>
            <a:pPr marL="625475" indent="-268288">
              <a:spcBef>
                <a:spcPts val="0"/>
              </a:spcBef>
              <a:buFont typeface="Wingdings" panose="05000000000000000000" pitchFamily="2" charset="2"/>
              <a:buChar char="Ø"/>
            </a:pPr>
            <a:endParaRPr lang="fr-FR" sz="2000" dirty="0">
              <a:solidFill>
                <a:schemeClr val="accent1">
                  <a:lumMod val="75000"/>
                </a:schemeClr>
              </a:solidFill>
            </a:endParaRPr>
          </a:p>
          <a:p>
            <a:pPr marL="268288" indent="-268288">
              <a:spcBef>
                <a:spcPts val="0"/>
              </a:spcBef>
              <a:buFont typeface="Wingdings" panose="05000000000000000000" pitchFamily="2" charset="2"/>
              <a:buChar char="Ø"/>
            </a:pPr>
            <a:endParaRPr lang="fr-FR" sz="2000" dirty="0">
              <a:solidFill>
                <a:schemeClr val="tx2">
                  <a:lumMod val="50000"/>
                </a:schemeClr>
              </a:solidFill>
            </a:endParaRPr>
          </a:p>
          <a:p>
            <a:pPr marL="268288" indent="-268288">
              <a:spcBef>
                <a:spcPts val="0"/>
              </a:spcBef>
              <a:buFont typeface="Wingdings" panose="05000000000000000000" pitchFamily="2" charset="2"/>
              <a:buChar char="Ø"/>
            </a:pPr>
            <a:r>
              <a:rPr lang="fr-FR" sz="2000" dirty="0">
                <a:solidFill>
                  <a:schemeClr val="tx2">
                    <a:lumMod val="50000"/>
                  </a:schemeClr>
                </a:solidFill>
              </a:rPr>
              <a:t>The </a:t>
            </a:r>
            <a:r>
              <a:rPr lang="fr-FR" sz="2000" b="1" dirty="0">
                <a:solidFill>
                  <a:schemeClr val="tx2">
                    <a:lumMod val="50000"/>
                  </a:schemeClr>
                </a:solidFill>
              </a:rPr>
              <a:t>agrarian diagnostics </a:t>
            </a:r>
            <a:r>
              <a:rPr lang="fr-FR" sz="2000" dirty="0">
                <a:solidFill>
                  <a:schemeClr val="tx2">
                    <a:lumMod val="50000"/>
                  </a:schemeClr>
                </a:solidFill>
              </a:rPr>
              <a:t>often carried out prior to the projects implemented could include a collection of information concerning the 4 themes of this module.</a:t>
            </a:r>
          </a:p>
          <a:p>
            <a:pPr marL="625475" indent="-268288">
              <a:spcBef>
                <a:spcPts val="0"/>
              </a:spcBef>
              <a:buFont typeface="Wingdings" panose="05000000000000000000" pitchFamily="2" charset="2"/>
              <a:buChar char="Ø"/>
            </a:pPr>
            <a:endParaRPr lang="fr-FR" sz="800" dirty="0">
              <a:solidFill>
                <a:schemeClr val="tx2">
                  <a:lumMod val="50000"/>
                </a:schemeClr>
              </a:solidFill>
            </a:endParaRPr>
          </a:p>
          <a:p>
            <a:pPr marL="268288" indent="-268288">
              <a:spcBef>
                <a:spcPts val="0"/>
              </a:spcBef>
              <a:buFont typeface="Wingdings" panose="05000000000000000000" pitchFamily="2" charset="2"/>
              <a:buChar char="Ø"/>
            </a:pPr>
            <a:r>
              <a:rPr lang="fr-FR" sz="2000" dirty="0">
                <a:solidFill>
                  <a:schemeClr val="tx2">
                    <a:lumMod val="50000"/>
                  </a:schemeClr>
                </a:solidFill>
              </a:rPr>
              <a:t>In terms of training, </a:t>
            </a:r>
            <a:r>
              <a:rPr lang="fr-FR" sz="2000" b="1" dirty="0">
                <a:solidFill>
                  <a:schemeClr val="tx2">
                    <a:lumMod val="50000"/>
                  </a:schemeClr>
                </a:solidFill>
              </a:rPr>
              <a:t>the survey phases could alternate with the classroom phases </a:t>
            </a:r>
            <a:r>
              <a:rPr lang="fr-FR" sz="2000" i="1" dirty="0">
                <a:solidFill>
                  <a:schemeClr val="tx2">
                    <a:lumMod val="50000"/>
                  </a:schemeClr>
                </a:solidFill>
              </a:rPr>
              <a:t>(for example, study of a theme in the morning in the villages, then sharing of the information collected and debate in the classroom in the afternoon).</a:t>
            </a:r>
            <a:endParaRPr lang="fr-FR" sz="2000" dirty="0">
              <a:solidFill>
                <a:schemeClr val="tx2">
                  <a:lumMod val="50000"/>
                </a:schemeClr>
              </a:solidFill>
            </a:endParaRPr>
          </a:p>
          <a:p>
            <a:pPr marL="457200" indent="-457200">
              <a:buFont typeface="+mj-lt"/>
              <a:buAutoNum type="arabicPeriod"/>
            </a:pPr>
            <a:endParaRPr lang="fr-FR" sz="2000" dirty="0"/>
          </a:p>
        </p:txBody>
      </p:sp>
      <p:sp>
        <p:nvSpPr>
          <p:cNvPr id="6" name="Espace réservé du numéro de diapositive 5"/>
          <p:cNvSpPr>
            <a:spLocks noGrp="1"/>
          </p:cNvSpPr>
          <p:nvPr>
            <p:ph type="sldNum" sz="quarter" idx="12"/>
          </p:nvPr>
        </p:nvSpPr>
        <p:spPr>
          <a:xfrm>
            <a:off x="6975107" y="6485573"/>
            <a:ext cx="2133600" cy="365125"/>
          </a:xfrm>
        </p:spPr>
        <p:txBody>
          <a:bodyPr/>
          <a:lstStyle/>
          <a:p>
            <a:r>
              <a:rPr lang="fr-FR" dirty="0"/>
              <a:t>3</a:t>
            </a:r>
          </a:p>
        </p:txBody>
      </p:sp>
      <p:pic>
        <p:nvPicPr>
          <p:cNvPr id="1026" name="Picture 2" descr="C:\Users\UTILISATEU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2214803"/>
            <a:ext cx="1743075" cy="26193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UTILISATEUR\Desktop\indexé.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2765145"/>
            <a:ext cx="5540625" cy="180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9830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496" y="44624"/>
            <a:ext cx="9001000" cy="864096"/>
          </a:xfrm>
          <a:solidFill>
            <a:schemeClr val="accent3">
              <a:lumMod val="60000"/>
              <a:lumOff val="40000"/>
            </a:schemeClr>
          </a:solidFill>
        </p:spPr>
        <p:txBody>
          <a:bodyPr>
            <a:normAutofit/>
          </a:bodyPr>
          <a:lstStyle/>
          <a:p>
            <a:r>
              <a:rPr lang="fr-FR" sz="2400" b="1" dirty="0"/>
              <a:t>Several appendices to the guide will help trainers and farmers to carry out these participatory diagnoses</a:t>
            </a:r>
            <a:endParaRPr lang="fr-FR" sz="2400" dirty="0"/>
          </a:p>
        </p:txBody>
      </p:sp>
      <p:sp>
        <p:nvSpPr>
          <p:cNvPr id="3" name="Espace réservé du contenu 2"/>
          <p:cNvSpPr>
            <a:spLocks noGrp="1"/>
          </p:cNvSpPr>
          <p:nvPr>
            <p:ph idx="1"/>
          </p:nvPr>
        </p:nvSpPr>
        <p:spPr>
          <a:xfrm>
            <a:off x="107504" y="1268760"/>
            <a:ext cx="8784976" cy="5040560"/>
          </a:xfrm>
        </p:spPr>
        <p:txBody>
          <a:bodyPr>
            <a:normAutofit/>
          </a:bodyPr>
          <a:lstStyle/>
          <a:p>
            <a:pPr>
              <a:spcBef>
                <a:spcPts val="1800"/>
              </a:spcBef>
              <a:buFont typeface="Wingdings" panose="05000000000000000000" pitchFamily="2" charset="2"/>
              <a:buChar char="Ø"/>
            </a:pPr>
            <a:r>
              <a:rPr lang="fr-FR" sz="2200" dirty="0">
                <a:latin typeface="+mj-lt"/>
              </a:rPr>
              <a:t>Appendix 2 contains two guides for village surveys on pesticide management and alternatives.</a:t>
            </a:r>
          </a:p>
          <a:p>
            <a:pPr>
              <a:spcBef>
                <a:spcPts val="1800"/>
              </a:spcBef>
              <a:buFont typeface="Wingdings" panose="05000000000000000000" pitchFamily="2" charset="2"/>
              <a:buChar char="Ø"/>
            </a:pPr>
            <a:r>
              <a:rPr lang="fr-FR" sz="2200" dirty="0">
                <a:latin typeface="+mj-lt"/>
              </a:rPr>
              <a:t>Annex 3 is a summary of the surveys carried out at the end of 2018 by AVSF on pesticide management methods in 3 villages in the Kita district in Mali.</a:t>
            </a:r>
          </a:p>
          <a:p>
            <a:pPr>
              <a:spcBef>
                <a:spcPts val="1800"/>
              </a:spcBef>
              <a:buFont typeface="Wingdings" panose="05000000000000000000" pitchFamily="2" charset="2"/>
              <a:buChar char="Ø"/>
            </a:pPr>
            <a:r>
              <a:rPr lang="fr-FR" sz="2200" dirty="0">
                <a:latin typeface="+mj-lt"/>
              </a:rPr>
              <a:t>Appendix 4 is a guide to gathering information on natural preparations used in villages for crop production. </a:t>
            </a:r>
          </a:p>
          <a:p>
            <a:pPr>
              <a:spcBef>
                <a:spcPts val="1800"/>
              </a:spcBef>
              <a:buFont typeface="Wingdings" panose="05000000000000000000" pitchFamily="2" charset="2"/>
              <a:buChar char="Ø"/>
            </a:pPr>
            <a:r>
              <a:rPr lang="fr-FR" sz="2200" dirty="0">
                <a:latin typeface="+mj-lt"/>
              </a:rPr>
              <a:t>Appendix 5 is a guide to </a:t>
            </a:r>
            <a:r>
              <a:rPr lang="fr-FR" sz="2200" dirty="0" err="1">
                <a:latin typeface="+mj-lt"/>
              </a:rPr>
              <a:t>ethnoveterinary </a:t>
            </a:r>
            <a:r>
              <a:rPr lang="fr-FR" sz="2200" dirty="0">
                <a:latin typeface="+mj-lt"/>
              </a:rPr>
              <a:t>practices.</a:t>
            </a:r>
          </a:p>
          <a:p>
            <a:pPr>
              <a:spcBef>
                <a:spcPts val="1800"/>
              </a:spcBef>
              <a:buFont typeface="Wingdings" panose="05000000000000000000" pitchFamily="2" charset="2"/>
              <a:buChar char="Ø"/>
            </a:pPr>
            <a:r>
              <a:rPr lang="fr-FR" sz="2200" dirty="0">
                <a:latin typeface="+mj-lt"/>
              </a:rPr>
              <a:t>Appendix 6 lists the studies on ethnoveterinary practices carried out as part of AVSF activities.</a:t>
            </a:r>
          </a:p>
        </p:txBody>
      </p:sp>
      <p:sp>
        <p:nvSpPr>
          <p:cNvPr id="4" name="Espace réservé du numéro de diapositive 3"/>
          <p:cNvSpPr>
            <a:spLocks noGrp="1"/>
          </p:cNvSpPr>
          <p:nvPr>
            <p:ph type="sldNum" sz="quarter" idx="12"/>
          </p:nvPr>
        </p:nvSpPr>
        <p:spPr/>
        <p:txBody>
          <a:bodyPr/>
          <a:lstStyle/>
          <a:p>
            <a:r>
              <a:rPr lang="fr-FR" dirty="0"/>
              <a:t>4</a:t>
            </a:r>
          </a:p>
        </p:txBody>
      </p:sp>
    </p:spTree>
    <p:extLst>
      <p:ext uri="{BB962C8B-B14F-4D97-AF65-F5344CB8AC3E}">
        <p14:creationId xmlns:p14="http://schemas.microsoft.com/office/powerpoint/2010/main" val="243795256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3E6CA3794FAF43A1B1B2F3C9FF0252" ma:contentTypeVersion="14" ma:contentTypeDescription="Crée un document." ma:contentTypeScope="" ma:versionID="168ac6fe49f00d4cc95461653c22d64d">
  <xsd:schema xmlns:xsd="http://www.w3.org/2001/XMLSchema" xmlns:xs="http://www.w3.org/2001/XMLSchema" xmlns:p="http://schemas.microsoft.com/office/2006/metadata/properties" xmlns:ns2="f09b6fa0-22b4-47db-938f-b015a4652d4e" xmlns:ns3="b5484348-9108-425a-8368-2f497e68a38e" targetNamespace="http://schemas.microsoft.com/office/2006/metadata/properties" ma:root="true" ma:fieldsID="8f6c2df7fff0b32d9b0d2dc47ca55630" ns2:_="" ns3:_="">
    <xsd:import namespace="f09b6fa0-22b4-47db-938f-b015a4652d4e"/>
    <xsd:import namespace="b5484348-9108-425a-8368-2f497e68a38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ObjectDetectorVersions" minOccurs="0"/>
                <xsd:element ref="ns3:SharedWithUsers" minOccurs="0"/>
                <xsd:element ref="ns3:SharedWithDetail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9b6fa0-22b4-47db-938f-b015a4652d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alises d’images" ma:readOnly="false" ma:fieldId="{5cf76f15-5ced-4ddc-b409-7134ff3c332f}" ma:taxonomyMulti="true" ma:sspId="59afb672-b4ba-4b3f-b1ed-697a383fdf6d"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5484348-9108-425a-8368-2f497e68a38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abd61a5-97c0-42a7-a255-f8bbfe10cc00}" ma:internalName="TaxCatchAll" ma:showField="CatchAllData" ma:web="b5484348-9108-425a-8368-2f497e68a38e">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b5484348-9108-425a-8368-2f497e68a38e">
      <UserInfo>
        <DisplayName/>
        <AccountId xsi:nil="true"/>
        <AccountType/>
      </UserInfo>
    </SharedWithUsers>
    <TaxCatchAll xmlns="b5484348-9108-425a-8368-2f497e68a38e" xsi:nil="true"/>
    <lcf76f155ced4ddcb4097134ff3c332f xmlns="f09b6fa0-22b4-47db-938f-b015a4652d4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AD9F5D-7259-4082-8B19-FBFBDB7F60BD}"/>
</file>

<file path=customXml/itemProps2.xml><?xml version="1.0" encoding="utf-8"?>
<ds:datastoreItem xmlns:ds="http://schemas.openxmlformats.org/officeDocument/2006/customXml" ds:itemID="{02971E1F-2E83-44B0-85CD-0A0FAF8BCD4C}">
  <ds:schemaRefs>
    <ds:schemaRef ds:uri="http://schemas.microsoft.com/office/2006/metadata/properties"/>
    <ds:schemaRef ds:uri="http://schemas.microsoft.com/office/infopath/2007/PartnerControls"/>
    <ds:schemaRef ds:uri="b5484348-9108-425a-8368-2f497e68a38e"/>
    <ds:schemaRef ds:uri="f09b6fa0-22b4-47db-938f-b015a4652d4e"/>
  </ds:schemaRefs>
</ds:datastoreItem>
</file>

<file path=customXml/itemProps3.xml><?xml version="1.0" encoding="utf-8"?>
<ds:datastoreItem xmlns:ds="http://schemas.openxmlformats.org/officeDocument/2006/customXml" ds:itemID="{DD945812-6D33-4533-9CDC-1E980F18326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377</TotalTime>
  <Words>459</Words>
  <Application>Microsoft Office PowerPoint</Application>
  <PresentationFormat>Affichage à l'écran (4:3)</PresentationFormat>
  <Paragraphs>31</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Calibri</vt:lpstr>
      <vt:lpstr>Wingdings</vt:lpstr>
      <vt:lpstr>Thème Office</vt:lpstr>
      <vt:lpstr> Module 1:  Participatory preliminary assessments</vt:lpstr>
      <vt:lpstr>Module 1 - To be able to carry out participatory village diagnoses in order to understand the main problems leading to the use of pesticides, how they are managed and the agroecological alternatives already known to farmers.</vt:lpstr>
      <vt:lpstr>Starting from reality, with the close involvement of farmers, will make it possible to design more practical training courses and to highlight possible synergies between farmers' knowledge and scientific knowledge.</vt:lpstr>
      <vt:lpstr>Several appendices to the guide will help trainers and farmers to carry out these participatory diagnoses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2 :  Prévention des risques des pesticides</dc:title>
  <dc:creator>UTILISATEUR</dc:creator>
  <cp:keywords>, docId:2BE24ABFDE721398F3398038D003474E</cp:keywords>
  <cp:lastModifiedBy>Bertrand MATHIEU</cp:lastModifiedBy>
  <cp:revision>42</cp:revision>
  <dcterms:created xsi:type="dcterms:W3CDTF">2020-11-24T09:09:25Z</dcterms:created>
  <dcterms:modified xsi:type="dcterms:W3CDTF">2026-02-04T14:32:22Z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1067100</vt:r8>
  </property>
  <property fmtid="{D5CDD505-2E9C-101B-9397-08002B2CF9AE}" pid="3" name="ContentTypeId">
    <vt:lpwstr>0x010100EA3E6CA3794FAF43A1B1B2F3C9FF0252</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