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p:sldMasterIdLst>
    <p:sldMasterId id="2147483648" r:id="rId4"/>
  </p:sldMasterIdLst>
  <p:notesMasterIdLst>
    <p:notesMasterId r:id="rId21"/>
  </p:notesMasterIdLst>
  <p:sldIdLst>
    <p:sldId id="256" r:id="rId5"/>
    <p:sldId id="279" r:id="rId6"/>
    <p:sldId id="300" r:id="rId7"/>
    <p:sldId id="257" r:id="rId8"/>
    <p:sldId id="280" r:id="rId9"/>
    <p:sldId id="281" r:id="rId10"/>
    <p:sldId id="282" r:id="rId11"/>
    <p:sldId id="283" r:id="rId12"/>
    <p:sldId id="284" r:id="rId13"/>
    <p:sldId id="285" r:id="rId14"/>
    <p:sldId id="286" r:id="rId15"/>
    <p:sldId id="287" r:id="rId16"/>
    <p:sldId id="288" r:id="rId17"/>
    <p:sldId id="289" r:id="rId18"/>
    <p:sldId id="290" r:id="rId19"/>
    <p:sldId id="291"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4CEF70-E05D-4830-9C28-BCFD14035A44}" v="22" dt="2026-02-04T15:28:15.49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98" autoAdjust="0"/>
  </p:normalViewPr>
  <p:slideViewPr>
    <p:cSldViewPr>
      <p:cViewPr varScale="1">
        <p:scale>
          <a:sx n="58" d="100"/>
          <a:sy n="58" d="100"/>
        </p:scale>
        <p:origin x="648" y="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rand MATHIEU" userId="3ad2500c-3c0e-43eb-b227-135d3a4c1d08" providerId="ADAL" clId="{03EC9F85-D77C-42CE-AB1F-EDF105C78B01}"/>
    <pc:docChg chg="undo redo custSel modSld">
      <pc:chgData name="Bertrand MATHIEU" userId="3ad2500c-3c0e-43eb-b227-135d3a4c1d08" providerId="ADAL" clId="{03EC9F85-D77C-42CE-AB1F-EDF105C78B01}" dt="2026-02-04T15:31:24.948" v="243" actId="1076"/>
      <pc:docMkLst>
        <pc:docMk/>
      </pc:docMkLst>
      <pc:sldChg chg="addSp delSp modSp mod">
        <pc:chgData name="Bertrand MATHIEU" userId="3ad2500c-3c0e-43eb-b227-135d3a4c1d08" providerId="ADAL" clId="{03EC9F85-D77C-42CE-AB1F-EDF105C78B01}" dt="2026-02-04T15:00:48.311" v="79" actId="1076"/>
        <pc:sldMkLst>
          <pc:docMk/>
          <pc:sldMk cId="239857388" sldId="280"/>
        </pc:sldMkLst>
        <pc:picChg chg="add mod">
          <ac:chgData name="Bertrand MATHIEU" userId="3ad2500c-3c0e-43eb-b227-135d3a4c1d08" providerId="ADAL" clId="{03EC9F85-D77C-42CE-AB1F-EDF105C78B01}" dt="2026-02-04T15:00:48.311" v="79" actId="1076"/>
          <ac:picMkLst>
            <pc:docMk/>
            <pc:sldMk cId="239857388" sldId="280"/>
            <ac:picMk id="5" creationId="{24C9A60F-3895-F1ED-037E-61EBFF2B2686}"/>
          </ac:picMkLst>
        </pc:picChg>
        <pc:picChg chg="del">
          <ac:chgData name="Bertrand MATHIEU" userId="3ad2500c-3c0e-43eb-b227-135d3a4c1d08" providerId="ADAL" clId="{03EC9F85-D77C-42CE-AB1F-EDF105C78B01}" dt="2026-02-04T15:00:11.123" v="73" actId="478"/>
          <ac:picMkLst>
            <pc:docMk/>
            <pc:sldMk cId="239857388" sldId="280"/>
            <ac:picMk id="1026" creationId="{00000000-0000-0000-0000-000000000000}"/>
          </ac:picMkLst>
        </pc:picChg>
      </pc:sldChg>
      <pc:sldChg chg="addSp delSp modSp mod">
        <pc:chgData name="Bertrand MATHIEU" userId="3ad2500c-3c0e-43eb-b227-135d3a4c1d08" providerId="ADAL" clId="{03EC9F85-D77C-42CE-AB1F-EDF105C78B01}" dt="2026-02-04T14:53:20.435" v="72" actId="20577"/>
        <pc:sldMkLst>
          <pc:docMk/>
          <pc:sldMk cId="239857388" sldId="281"/>
        </pc:sldMkLst>
        <pc:spChg chg="add del mod">
          <ac:chgData name="Bertrand MATHIEU" userId="3ad2500c-3c0e-43eb-b227-135d3a4c1d08" providerId="ADAL" clId="{03EC9F85-D77C-42CE-AB1F-EDF105C78B01}" dt="2026-02-04T14:51:18.561" v="27" actId="478"/>
          <ac:spMkLst>
            <pc:docMk/>
            <pc:sldMk cId="239857388" sldId="281"/>
            <ac:spMk id="6" creationId="{8FD3340E-F055-7729-7966-AB140D8EEB58}"/>
          </ac:spMkLst>
        </pc:spChg>
        <pc:spChg chg="add mod">
          <ac:chgData name="Bertrand MATHIEU" userId="3ad2500c-3c0e-43eb-b227-135d3a4c1d08" providerId="ADAL" clId="{03EC9F85-D77C-42CE-AB1F-EDF105C78B01}" dt="2026-02-04T14:52:59.661" v="67" actId="114"/>
          <ac:spMkLst>
            <pc:docMk/>
            <pc:sldMk cId="239857388" sldId="281"/>
            <ac:spMk id="10" creationId="{F201FF11-24DE-A7CA-3A79-B79D2B777E8E}"/>
          </ac:spMkLst>
        </pc:spChg>
        <pc:spChg chg="add mod">
          <ac:chgData name="Bertrand MATHIEU" userId="3ad2500c-3c0e-43eb-b227-135d3a4c1d08" providerId="ADAL" clId="{03EC9F85-D77C-42CE-AB1F-EDF105C78B01}" dt="2026-02-04T14:53:20.435" v="72" actId="20577"/>
          <ac:spMkLst>
            <pc:docMk/>
            <pc:sldMk cId="239857388" sldId="281"/>
            <ac:spMk id="11" creationId="{3F765CE1-6897-79AB-422F-D3B6497839F4}"/>
          </ac:spMkLst>
        </pc:spChg>
        <pc:picChg chg="add mod">
          <ac:chgData name="Bertrand MATHIEU" userId="3ad2500c-3c0e-43eb-b227-135d3a4c1d08" providerId="ADAL" clId="{03EC9F85-D77C-42CE-AB1F-EDF105C78B01}" dt="2026-02-04T14:51:27.760" v="29" actId="1076"/>
          <ac:picMkLst>
            <pc:docMk/>
            <pc:sldMk cId="239857388" sldId="281"/>
            <ac:picMk id="4" creationId="{86727720-76D9-DBA7-F338-FC39D7A809D2}"/>
          </ac:picMkLst>
        </pc:picChg>
        <pc:picChg chg="add mod">
          <ac:chgData name="Bertrand MATHIEU" userId="3ad2500c-3c0e-43eb-b227-135d3a4c1d08" providerId="ADAL" clId="{03EC9F85-D77C-42CE-AB1F-EDF105C78B01}" dt="2026-02-04T14:51:42.366" v="35" actId="1076"/>
          <ac:picMkLst>
            <pc:docMk/>
            <pc:sldMk cId="239857388" sldId="281"/>
            <ac:picMk id="8" creationId="{0E6602AA-8848-0BF5-8432-C2670D509642}"/>
          </ac:picMkLst>
        </pc:picChg>
        <pc:picChg chg="del">
          <ac:chgData name="Bertrand MATHIEU" userId="3ad2500c-3c0e-43eb-b227-135d3a4c1d08" providerId="ADAL" clId="{03EC9F85-D77C-42CE-AB1F-EDF105C78B01}" dt="2026-02-04T14:51:14.781" v="26" actId="478"/>
          <ac:picMkLst>
            <pc:docMk/>
            <pc:sldMk cId="239857388" sldId="281"/>
            <ac:picMk id="2050" creationId="{00000000-0000-0000-0000-000000000000}"/>
          </ac:picMkLst>
        </pc:picChg>
      </pc:sldChg>
      <pc:sldChg chg="addSp delSp modSp mod">
        <pc:chgData name="Bertrand MATHIEU" userId="3ad2500c-3c0e-43eb-b227-135d3a4c1d08" providerId="ADAL" clId="{03EC9F85-D77C-42CE-AB1F-EDF105C78B01}" dt="2026-02-04T15:01:52.040" v="86" actId="1076"/>
        <pc:sldMkLst>
          <pc:docMk/>
          <pc:sldMk cId="239857388" sldId="282"/>
        </pc:sldMkLst>
        <pc:spChg chg="add del mod">
          <ac:chgData name="Bertrand MATHIEU" userId="3ad2500c-3c0e-43eb-b227-135d3a4c1d08" providerId="ADAL" clId="{03EC9F85-D77C-42CE-AB1F-EDF105C78B01}" dt="2026-02-04T15:01:42.755" v="81" actId="478"/>
          <ac:spMkLst>
            <pc:docMk/>
            <pc:sldMk cId="239857388" sldId="282"/>
            <ac:spMk id="3" creationId="{F131CEEA-C2FA-CC45-75B6-AF13DDB4C0AD}"/>
          </ac:spMkLst>
        </pc:spChg>
        <pc:picChg chg="add mod">
          <ac:chgData name="Bertrand MATHIEU" userId="3ad2500c-3c0e-43eb-b227-135d3a4c1d08" providerId="ADAL" clId="{03EC9F85-D77C-42CE-AB1F-EDF105C78B01}" dt="2026-02-04T15:01:52.040" v="86" actId="1076"/>
          <ac:picMkLst>
            <pc:docMk/>
            <pc:sldMk cId="239857388" sldId="282"/>
            <ac:picMk id="6" creationId="{D640533B-B87D-9AA7-7EA4-B387E42A844B}"/>
          </ac:picMkLst>
        </pc:picChg>
        <pc:picChg chg="del">
          <ac:chgData name="Bertrand MATHIEU" userId="3ad2500c-3c0e-43eb-b227-135d3a4c1d08" providerId="ADAL" clId="{03EC9F85-D77C-42CE-AB1F-EDF105C78B01}" dt="2026-02-04T15:01:37.731" v="80" actId="478"/>
          <ac:picMkLst>
            <pc:docMk/>
            <pc:sldMk cId="239857388" sldId="282"/>
            <ac:picMk id="3074" creationId="{00000000-0000-0000-0000-000000000000}"/>
          </ac:picMkLst>
        </pc:picChg>
      </pc:sldChg>
      <pc:sldChg chg="addSp delSp modSp mod">
        <pc:chgData name="Bertrand MATHIEU" userId="3ad2500c-3c0e-43eb-b227-135d3a4c1d08" providerId="ADAL" clId="{03EC9F85-D77C-42CE-AB1F-EDF105C78B01}" dt="2026-02-04T15:05:38.205" v="122" actId="255"/>
        <pc:sldMkLst>
          <pc:docMk/>
          <pc:sldMk cId="239857388" sldId="283"/>
        </pc:sldMkLst>
        <pc:spChg chg="add mod">
          <ac:chgData name="Bertrand MATHIEU" userId="3ad2500c-3c0e-43eb-b227-135d3a4c1d08" providerId="ADAL" clId="{03EC9F85-D77C-42CE-AB1F-EDF105C78B01}" dt="2026-02-04T15:05:38.205" v="122" actId="255"/>
          <ac:spMkLst>
            <pc:docMk/>
            <pc:sldMk cId="239857388" sldId="283"/>
            <ac:spMk id="4" creationId="{607A507E-FFC6-DA32-56A9-E5B016AB6611}"/>
          </ac:spMkLst>
        </pc:spChg>
        <pc:spChg chg="add del mod">
          <ac:chgData name="Bertrand MATHIEU" userId="3ad2500c-3c0e-43eb-b227-135d3a4c1d08" providerId="ADAL" clId="{03EC9F85-D77C-42CE-AB1F-EDF105C78B01}" dt="2026-02-04T15:03:41.692" v="89" actId="478"/>
          <ac:spMkLst>
            <pc:docMk/>
            <pc:sldMk cId="239857388" sldId="283"/>
            <ac:spMk id="6" creationId="{D5F70CD5-A332-0A58-92D7-E8187958F5E2}"/>
          </ac:spMkLst>
        </pc:spChg>
        <pc:picChg chg="del">
          <ac:chgData name="Bertrand MATHIEU" userId="3ad2500c-3c0e-43eb-b227-135d3a4c1d08" providerId="ADAL" clId="{03EC9F85-D77C-42CE-AB1F-EDF105C78B01}" dt="2026-02-04T15:03:35.980" v="88" actId="478"/>
          <ac:picMkLst>
            <pc:docMk/>
            <pc:sldMk cId="239857388" sldId="283"/>
            <ac:picMk id="4098" creationId="{00000000-0000-0000-0000-000000000000}"/>
          </ac:picMkLst>
        </pc:picChg>
      </pc:sldChg>
      <pc:sldChg chg="addSp delSp modSp mod">
        <pc:chgData name="Bertrand MATHIEU" userId="3ad2500c-3c0e-43eb-b227-135d3a4c1d08" providerId="ADAL" clId="{03EC9F85-D77C-42CE-AB1F-EDF105C78B01}" dt="2026-02-04T15:09:33.382" v="156" actId="14100"/>
        <pc:sldMkLst>
          <pc:docMk/>
          <pc:sldMk cId="239857388" sldId="284"/>
        </pc:sldMkLst>
        <pc:spChg chg="add del mod">
          <ac:chgData name="Bertrand MATHIEU" userId="3ad2500c-3c0e-43eb-b227-135d3a4c1d08" providerId="ADAL" clId="{03EC9F85-D77C-42CE-AB1F-EDF105C78B01}" dt="2026-02-04T15:06:31.531" v="128" actId="478"/>
          <ac:spMkLst>
            <pc:docMk/>
            <pc:sldMk cId="239857388" sldId="284"/>
            <ac:spMk id="3" creationId="{247ABCF2-7C4B-24F1-3C56-0C1FA903137D}"/>
          </ac:spMkLst>
        </pc:spChg>
        <pc:spChg chg="add mod">
          <ac:chgData name="Bertrand MATHIEU" userId="3ad2500c-3c0e-43eb-b227-135d3a4c1d08" providerId="ADAL" clId="{03EC9F85-D77C-42CE-AB1F-EDF105C78B01}" dt="2026-02-04T15:09:33.382" v="156" actId="14100"/>
          <ac:spMkLst>
            <pc:docMk/>
            <pc:sldMk cId="239857388" sldId="284"/>
            <ac:spMk id="10" creationId="{897C6332-5C6B-D17D-49BA-0A48931339FD}"/>
          </ac:spMkLst>
        </pc:spChg>
        <pc:picChg chg="add mod">
          <ac:chgData name="Bertrand MATHIEU" userId="3ad2500c-3c0e-43eb-b227-135d3a4c1d08" providerId="ADAL" clId="{03EC9F85-D77C-42CE-AB1F-EDF105C78B01}" dt="2026-02-04T15:07:16.041" v="133" actId="1076"/>
          <ac:picMkLst>
            <pc:docMk/>
            <pc:sldMk cId="239857388" sldId="284"/>
            <ac:picMk id="6" creationId="{7869373C-7606-2F73-8F8E-006A5DDAA246}"/>
          </ac:picMkLst>
        </pc:picChg>
        <pc:picChg chg="add mod">
          <ac:chgData name="Bertrand MATHIEU" userId="3ad2500c-3c0e-43eb-b227-135d3a4c1d08" providerId="ADAL" clId="{03EC9F85-D77C-42CE-AB1F-EDF105C78B01}" dt="2026-02-04T15:08:41.052" v="138" actId="1076"/>
          <ac:picMkLst>
            <pc:docMk/>
            <pc:sldMk cId="239857388" sldId="284"/>
            <ac:picMk id="8" creationId="{8EF601E1-8C95-3002-8393-F07DB130F810}"/>
          </ac:picMkLst>
        </pc:picChg>
        <pc:picChg chg="add del">
          <ac:chgData name="Bertrand MATHIEU" userId="3ad2500c-3c0e-43eb-b227-135d3a4c1d08" providerId="ADAL" clId="{03EC9F85-D77C-42CE-AB1F-EDF105C78B01}" dt="2026-02-04T15:06:30.761" v="127" actId="478"/>
          <ac:picMkLst>
            <pc:docMk/>
            <pc:sldMk cId="239857388" sldId="284"/>
            <ac:picMk id="5122" creationId="{00000000-0000-0000-0000-000000000000}"/>
          </ac:picMkLst>
        </pc:picChg>
        <pc:picChg chg="del">
          <ac:chgData name="Bertrand MATHIEU" userId="3ad2500c-3c0e-43eb-b227-135d3a4c1d08" providerId="ADAL" clId="{03EC9F85-D77C-42CE-AB1F-EDF105C78B01}" dt="2026-02-04T15:07:18.946" v="134" actId="478"/>
          <ac:picMkLst>
            <pc:docMk/>
            <pc:sldMk cId="239857388" sldId="284"/>
            <ac:picMk id="5123" creationId="{00000000-0000-0000-0000-000000000000}"/>
          </ac:picMkLst>
        </pc:picChg>
      </pc:sldChg>
      <pc:sldChg chg="addSp delSp modSp mod">
        <pc:chgData name="Bertrand MATHIEU" userId="3ad2500c-3c0e-43eb-b227-135d3a4c1d08" providerId="ADAL" clId="{03EC9F85-D77C-42CE-AB1F-EDF105C78B01}" dt="2026-02-04T15:17:47.999" v="200" actId="20577"/>
        <pc:sldMkLst>
          <pc:docMk/>
          <pc:sldMk cId="239857388" sldId="285"/>
        </pc:sldMkLst>
        <pc:spChg chg="add mod">
          <ac:chgData name="Bertrand MATHIEU" userId="3ad2500c-3c0e-43eb-b227-135d3a4c1d08" providerId="ADAL" clId="{03EC9F85-D77C-42CE-AB1F-EDF105C78B01}" dt="2026-02-04T15:17:47.999" v="200" actId="20577"/>
          <ac:spMkLst>
            <pc:docMk/>
            <pc:sldMk cId="239857388" sldId="285"/>
            <ac:spMk id="4" creationId="{D9427FBA-4A82-DAD3-6C4C-CAA04846483F}"/>
          </ac:spMkLst>
        </pc:spChg>
        <pc:spChg chg="add del mod">
          <ac:chgData name="Bertrand MATHIEU" userId="3ad2500c-3c0e-43eb-b227-135d3a4c1d08" providerId="ADAL" clId="{03EC9F85-D77C-42CE-AB1F-EDF105C78B01}" dt="2026-02-04T15:13:01.604" v="162" actId="478"/>
          <ac:spMkLst>
            <pc:docMk/>
            <pc:sldMk cId="239857388" sldId="285"/>
            <ac:spMk id="6" creationId="{4B1EFC2C-6910-2804-FA49-AD772F1919D5}"/>
          </ac:spMkLst>
        </pc:spChg>
        <pc:picChg chg="del mod">
          <ac:chgData name="Bertrand MATHIEU" userId="3ad2500c-3c0e-43eb-b227-135d3a4c1d08" providerId="ADAL" clId="{03EC9F85-D77C-42CE-AB1F-EDF105C78B01}" dt="2026-02-04T15:12:58.242" v="161" actId="478"/>
          <ac:picMkLst>
            <pc:docMk/>
            <pc:sldMk cId="239857388" sldId="285"/>
            <ac:picMk id="6146" creationId="{00000000-0000-0000-0000-000000000000}"/>
          </ac:picMkLst>
        </pc:picChg>
      </pc:sldChg>
      <pc:sldChg chg="addSp delSp modSp mod">
        <pc:chgData name="Bertrand MATHIEU" userId="3ad2500c-3c0e-43eb-b227-135d3a4c1d08" providerId="ADAL" clId="{03EC9F85-D77C-42CE-AB1F-EDF105C78B01}" dt="2026-02-04T15:19:10.886" v="207" actId="14100"/>
        <pc:sldMkLst>
          <pc:docMk/>
          <pc:sldMk cId="239857388" sldId="286"/>
        </pc:sldMkLst>
        <pc:picChg chg="del">
          <ac:chgData name="Bertrand MATHIEU" userId="3ad2500c-3c0e-43eb-b227-135d3a4c1d08" providerId="ADAL" clId="{03EC9F85-D77C-42CE-AB1F-EDF105C78B01}" dt="2026-02-04T15:18:19.178" v="201" actId="478"/>
          <ac:picMkLst>
            <pc:docMk/>
            <pc:sldMk cId="239857388" sldId="286"/>
            <ac:picMk id="4" creationId="{00000000-0000-0000-0000-000000000000}"/>
          </ac:picMkLst>
        </pc:picChg>
        <pc:picChg chg="add mod">
          <ac:chgData name="Bertrand MATHIEU" userId="3ad2500c-3c0e-43eb-b227-135d3a4c1d08" providerId="ADAL" clId="{03EC9F85-D77C-42CE-AB1F-EDF105C78B01}" dt="2026-02-04T15:19:10.886" v="207" actId="14100"/>
          <ac:picMkLst>
            <pc:docMk/>
            <pc:sldMk cId="239857388" sldId="286"/>
            <ac:picMk id="6" creationId="{2631D070-1B98-79D8-DBFE-5CF7C17B5153}"/>
          </ac:picMkLst>
        </pc:picChg>
      </pc:sldChg>
      <pc:sldChg chg="addSp delSp modSp mod">
        <pc:chgData name="Bertrand MATHIEU" userId="3ad2500c-3c0e-43eb-b227-135d3a4c1d08" providerId="ADAL" clId="{03EC9F85-D77C-42CE-AB1F-EDF105C78B01}" dt="2026-02-04T15:22:49.390" v="220" actId="1076"/>
        <pc:sldMkLst>
          <pc:docMk/>
          <pc:sldMk cId="239857388" sldId="287"/>
        </pc:sldMkLst>
        <pc:picChg chg="add mod">
          <ac:chgData name="Bertrand MATHIEU" userId="3ad2500c-3c0e-43eb-b227-135d3a4c1d08" providerId="ADAL" clId="{03EC9F85-D77C-42CE-AB1F-EDF105C78B01}" dt="2026-02-04T15:22:49.390" v="220" actId="1076"/>
          <ac:picMkLst>
            <pc:docMk/>
            <pc:sldMk cId="239857388" sldId="287"/>
            <ac:picMk id="5" creationId="{287717B7-E96E-3466-4861-C6996ACB2365}"/>
          </ac:picMkLst>
        </pc:picChg>
        <pc:picChg chg="add del">
          <ac:chgData name="Bertrand MATHIEU" userId="3ad2500c-3c0e-43eb-b227-135d3a4c1d08" providerId="ADAL" clId="{03EC9F85-D77C-42CE-AB1F-EDF105C78B01}" dt="2026-02-04T15:21:56.766" v="212" actId="478"/>
          <ac:picMkLst>
            <pc:docMk/>
            <pc:sldMk cId="239857388" sldId="287"/>
            <ac:picMk id="7170" creationId="{00000000-0000-0000-0000-000000000000}"/>
          </ac:picMkLst>
        </pc:picChg>
      </pc:sldChg>
      <pc:sldChg chg="addSp delSp modSp mod">
        <pc:chgData name="Bertrand MATHIEU" userId="3ad2500c-3c0e-43eb-b227-135d3a4c1d08" providerId="ADAL" clId="{03EC9F85-D77C-42CE-AB1F-EDF105C78B01}" dt="2026-02-04T15:29:22.737" v="230" actId="14100"/>
        <pc:sldMkLst>
          <pc:docMk/>
          <pc:sldMk cId="239857388" sldId="288"/>
        </pc:sldMkLst>
        <pc:spChg chg="add del mod">
          <ac:chgData name="Bertrand MATHIEU" userId="3ad2500c-3c0e-43eb-b227-135d3a4c1d08" providerId="ADAL" clId="{03EC9F85-D77C-42CE-AB1F-EDF105C78B01}" dt="2026-02-04T15:28:12.033" v="226" actId="478"/>
          <ac:spMkLst>
            <pc:docMk/>
            <pc:sldMk cId="239857388" sldId="288"/>
            <ac:spMk id="5" creationId="{271FEF27-2F3E-BA6D-37E1-A29DEFAD955E}"/>
          </ac:spMkLst>
        </pc:spChg>
        <pc:picChg chg="del">
          <ac:chgData name="Bertrand MATHIEU" userId="3ad2500c-3c0e-43eb-b227-135d3a4c1d08" providerId="ADAL" clId="{03EC9F85-D77C-42CE-AB1F-EDF105C78B01}" dt="2026-02-04T15:23:14.695" v="221" actId="478"/>
          <ac:picMkLst>
            <pc:docMk/>
            <pc:sldMk cId="239857388" sldId="288"/>
            <ac:picMk id="4" creationId="{00000000-0000-0000-0000-000000000000}"/>
          </ac:picMkLst>
        </pc:picChg>
        <pc:picChg chg="add mod">
          <ac:chgData name="Bertrand MATHIEU" userId="3ad2500c-3c0e-43eb-b227-135d3a4c1d08" providerId="ADAL" clId="{03EC9F85-D77C-42CE-AB1F-EDF105C78B01}" dt="2026-02-04T15:29:22.737" v="230" actId="14100"/>
          <ac:picMkLst>
            <pc:docMk/>
            <pc:sldMk cId="239857388" sldId="288"/>
            <ac:picMk id="9" creationId="{37070221-3889-A20B-C7B4-44445D9CB4C8}"/>
          </ac:picMkLst>
        </pc:picChg>
        <pc:picChg chg="add del">
          <ac:chgData name="Bertrand MATHIEU" userId="3ad2500c-3c0e-43eb-b227-135d3a4c1d08" providerId="ADAL" clId="{03EC9F85-D77C-42CE-AB1F-EDF105C78B01}" dt="2026-02-04T15:28:15.499" v="227" actId="478"/>
          <ac:picMkLst>
            <pc:docMk/>
            <pc:sldMk cId="239857388" sldId="288"/>
            <ac:picMk id="8198" creationId="{00000000-0000-0000-0000-000000000000}"/>
          </ac:picMkLst>
        </pc:picChg>
      </pc:sldChg>
      <pc:sldChg chg="addSp delSp modSp mod">
        <pc:chgData name="Bertrand MATHIEU" userId="3ad2500c-3c0e-43eb-b227-135d3a4c1d08" providerId="ADAL" clId="{03EC9F85-D77C-42CE-AB1F-EDF105C78B01}" dt="2026-02-04T15:31:24.948" v="243" actId="1076"/>
        <pc:sldMkLst>
          <pc:docMk/>
          <pc:sldMk cId="239857388" sldId="289"/>
        </pc:sldMkLst>
        <pc:spChg chg="mod">
          <ac:chgData name="Bertrand MATHIEU" userId="3ad2500c-3c0e-43eb-b227-135d3a4c1d08" providerId="ADAL" clId="{03EC9F85-D77C-42CE-AB1F-EDF105C78B01}" dt="2026-02-04T15:31:13.689" v="239" actId="6549"/>
          <ac:spMkLst>
            <pc:docMk/>
            <pc:sldMk cId="239857388" sldId="289"/>
            <ac:spMk id="3" creationId="{00000000-0000-0000-0000-000000000000}"/>
          </ac:spMkLst>
        </pc:spChg>
        <pc:picChg chg="del">
          <ac:chgData name="Bertrand MATHIEU" userId="3ad2500c-3c0e-43eb-b227-135d3a4c1d08" providerId="ADAL" clId="{03EC9F85-D77C-42CE-AB1F-EDF105C78B01}" dt="2026-02-04T15:30:55.687" v="231" actId="478"/>
          <ac:picMkLst>
            <pc:docMk/>
            <pc:sldMk cId="239857388" sldId="289"/>
            <ac:picMk id="4" creationId="{00000000-0000-0000-0000-000000000000}"/>
          </ac:picMkLst>
        </pc:picChg>
        <pc:picChg chg="add mod">
          <ac:chgData name="Bertrand MATHIEU" userId="3ad2500c-3c0e-43eb-b227-135d3a4c1d08" providerId="ADAL" clId="{03EC9F85-D77C-42CE-AB1F-EDF105C78B01}" dt="2026-02-04T15:31:24.948" v="243" actId="1076"/>
          <ac:picMkLst>
            <pc:docMk/>
            <pc:sldMk cId="239857388" sldId="289"/>
            <ac:picMk id="6" creationId="{A3168DE4-13DA-E857-C67E-A5C791268DE1}"/>
          </ac:picMkLst>
        </pc:picChg>
      </pc:sldChg>
      <pc:sldChg chg="modSp mod">
        <pc:chgData name="Bertrand MATHIEU" userId="3ad2500c-3c0e-43eb-b227-135d3a4c1d08" providerId="ADAL" clId="{03EC9F85-D77C-42CE-AB1F-EDF105C78B01}" dt="2026-02-04T14:37:11.270" v="22" actId="20577"/>
        <pc:sldMkLst>
          <pc:docMk/>
          <pc:sldMk cId="292040701" sldId="300"/>
        </pc:sldMkLst>
        <pc:spChg chg="mod">
          <ac:chgData name="Bertrand MATHIEU" userId="3ad2500c-3c0e-43eb-b227-135d3a4c1d08" providerId="ADAL" clId="{03EC9F85-D77C-42CE-AB1F-EDF105C78B01}" dt="2026-02-04T14:37:11.270" v="22" actId="20577"/>
          <ac:spMkLst>
            <pc:docMk/>
            <pc:sldMk cId="292040701" sldId="30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6F12B-4022-4C76-8CCE-2401EA045CC7}" type="datetimeFigureOut">
              <a:rPr lang="fr-FR" smtClean="0"/>
              <a:t>04/02/2026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Modify the mask text styles</a:t>
            </a:r>
          </a:p>
          <a:p>
            <a:pPr lvl="1"/>
            <a:r>
              <a:rPr lang="fr-FR"/>
              <a:t>Second level</a:t>
            </a:r>
          </a:p>
          <a:p>
            <a:pPr lvl="2"/>
            <a:r>
              <a:rPr lang="fr-FR"/>
              <a:t>Third level</a:t>
            </a:r>
          </a:p>
          <a:p>
            <a:pPr lvl="3"/>
            <a:r>
              <a:rPr lang="fr-FR"/>
              <a:t>Fourth level</a:t>
            </a:r>
          </a:p>
          <a:p>
            <a:pPr lvl="4"/>
            <a:r>
              <a:rPr lang="fr-FR"/>
              <a:t>Fifth level</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427606-5199-4761-BB53-2D5FC8A2754F}" type="slidenum">
              <a:rPr lang="fr-FR" smtClean="0"/>
              <a:t>‹N°›</a:t>
            </a:fld>
            <a:endParaRPr lang="fr-FR"/>
          </a:p>
        </p:txBody>
      </p:sp>
    </p:spTree>
    <p:extLst>
      <p:ext uri="{BB962C8B-B14F-4D97-AF65-F5344CB8AC3E}">
        <p14:creationId xmlns:p14="http://schemas.microsoft.com/office/powerpoint/2010/main" val="351715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D12FA616-5639-4543-86D1-995C3E0C97FB}" type="datetime1">
              <a:rPr lang="fr-FR" smtClean="0"/>
              <a:t>04/02/2026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1471111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8025F6F-9B74-4173-8AF8-4E36605179C1}" type="datetime1">
              <a:rPr lang="fr-FR" smtClean="0"/>
              <a:t>04/02/2026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51651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92B38AA-8B60-4057-A487-7F0CC9D51E77}" type="datetime1">
              <a:rPr lang="fr-FR" smtClean="0"/>
              <a:t>04/02/2026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52981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E9ECB18-F905-408E-882B-6FA699B7A17B}" type="datetime1">
              <a:rPr lang="fr-FR" smtClean="0"/>
              <a:t>04/02/2026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890802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5ED82988-E134-4020-AF2C-8B6F804BDB94}" type="datetime1">
              <a:rPr lang="fr-FR" smtClean="0"/>
              <a:t>04/02/2026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3711053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351B4CD-C588-432D-B30A-498D0AE3329A}" type="datetime1">
              <a:rPr lang="fr-FR" smtClean="0"/>
              <a:t>04/02/2026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3819878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E5F30E8-063B-4051-BB34-F60A37AC9D34}" type="datetime1">
              <a:rPr lang="fr-FR" smtClean="0"/>
              <a:t>04/02/2026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2622073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79F14D4-57D7-4DB4-BB45-C1A6F027F243}" type="datetime1">
              <a:rPr lang="fr-FR" smtClean="0"/>
              <a:t>04/02/2026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2119107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0C90E4A-DB61-417B-8C63-3F01D695E890}" type="datetime1">
              <a:rPr lang="fr-FR" smtClean="0"/>
              <a:t>04/02/2026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48653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A836216-115C-4FD4-8287-D5689E7F2C68}" type="datetime1">
              <a:rPr lang="fr-FR" smtClean="0"/>
              <a:t>04/02/2026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1373069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570BF3E-57EC-44C5-8896-A9F3F84FB3F3}" type="datetime1">
              <a:rPr lang="fr-FR" smtClean="0"/>
              <a:t>04/02/2026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331722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Change the style of the title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Modify the mask text styles</a:t>
            </a:r>
          </a:p>
          <a:p>
            <a:pPr lvl="1"/>
            <a:r>
              <a:rPr lang="fr-FR"/>
              <a:t>Second level</a:t>
            </a:r>
          </a:p>
          <a:p>
            <a:pPr lvl="2"/>
            <a:r>
              <a:rPr lang="fr-FR"/>
              <a:t>Third level</a:t>
            </a:r>
          </a:p>
          <a:p>
            <a:pPr lvl="3"/>
            <a:r>
              <a:rPr lang="fr-FR"/>
              <a:t>Fourth level</a:t>
            </a:r>
          </a:p>
          <a:p>
            <a:pPr lvl="4"/>
            <a:r>
              <a:rPr lang="fr-FR"/>
              <a:t>Fifth level</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1790CF-780C-4280-AE54-490DE246241E}" type="datetime1">
              <a:rPr lang="fr-FR" smtClean="0"/>
              <a:t>04/02/2026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494B1-7A68-40FB-9B94-6A609DDD9922}" type="slidenum">
              <a:rPr lang="fr-FR" smtClean="0"/>
              <a:t>‹N°›</a:t>
            </a:fld>
            <a:endParaRPr lang="fr-FR"/>
          </a:p>
        </p:txBody>
      </p:sp>
    </p:spTree>
    <p:extLst>
      <p:ext uri="{BB962C8B-B14F-4D97-AF65-F5344CB8AC3E}">
        <p14:creationId xmlns:p14="http://schemas.microsoft.com/office/powerpoint/2010/main" val="2274447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1196752"/>
            <a:ext cx="7772400" cy="1470025"/>
          </a:xfrm>
          <a:solidFill>
            <a:schemeClr val="accent5">
              <a:lumMod val="40000"/>
              <a:lumOff val="60000"/>
            </a:schemeClr>
          </a:solidFill>
        </p:spPr>
        <p:txBody>
          <a:bodyPr>
            <a:normAutofit/>
          </a:bodyPr>
          <a:lstStyle/>
          <a:p>
            <a:r>
              <a:rPr lang="fr-FR" sz="3200" dirty="0"/>
              <a:t>Module 2: </a:t>
            </a:r>
            <a:br>
              <a:rPr lang="fr-FR" sz="3200" dirty="0"/>
            </a:br>
            <a:r>
              <a:rPr lang="fr-FR" sz="3200" b="1" dirty="0"/>
              <a:t>Pesticide risk prevention</a:t>
            </a:r>
          </a:p>
        </p:txBody>
      </p:sp>
      <p:sp>
        <p:nvSpPr>
          <p:cNvPr id="5" name="Sous-titre 4">
            <a:extLst>
              <a:ext uri="{FF2B5EF4-FFF2-40B4-BE49-F238E27FC236}">
                <a16:creationId xmlns:a16="http://schemas.microsoft.com/office/drawing/2014/main" id="{11709082-841E-46B8-A1A6-5967DBF68605}"/>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549337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4"/>
            <a:ext cx="8928992" cy="648072"/>
          </a:xfrm>
          <a:solidFill>
            <a:schemeClr val="accent5">
              <a:lumMod val="40000"/>
              <a:lumOff val="60000"/>
            </a:schemeClr>
          </a:solidFill>
        </p:spPr>
        <p:txBody>
          <a:bodyPr>
            <a:noAutofit/>
          </a:bodyPr>
          <a:lstStyle/>
          <a:p>
            <a:r>
              <a:rPr lang="fr-FR" sz="1800" b="1" dirty="0"/>
              <a:t>Module 2: Preventing the risks of pesticides </a:t>
            </a:r>
            <a:br>
              <a:rPr lang="fr-FR" sz="1800" b="1" dirty="0"/>
            </a:br>
            <a:r>
              <a:rPr lang="fr-FR" sz="1800" b="1" dirty="0"/>
              <a:t>Understanding international conventions - A</a:t>
            </a:r>
          </a:p>
        </p:txBody>
      </p:sp>
      <p:sp>
        <p:nvSpPr>
          <p:cNvPr id="5" name="Espace réservé du numéro de diapositive 4"/>
          <p:cNvSpPr>
            <a:spLocks noGrp="1"/>
          </p:cNvSpPr>
          <p:nvPr>
            <p:ph type="sldNum" sz="quarter" idx="12"/>
          </p:nvPr>
        </p:nvSpPr>
        <p:spPr/>
        <p:txBody>
          <a:bodyPr/>
          <a:lstStyle/>
          <a:p>
            <a:fld id="{535494B1-7A68-40FB-9B94-6A609DDD9922}" type="slidenum">
              <a:rPr lang="fr-FR" smtClean="0"/>
              <a:t>11</a:t>
            </a:fld>
            <a:endParaRPr lang="fr-FR"/>
          </a:p>
        </p:txBody>
      </p:sp>
      <p:sp>
        <p:nvSpPr>
          <p:cNvPr id="4" name="ZoneTexte 3">
            <a:extLst>
              <a:ext uri="{FF2B5EF4-FFF2-40B4-BE49-F238E27FC236}">
                <a16:creationId xmlns:a16="http://schemas.microsoft.com/office/drawing/2014/main" id="{D9427FBA-4A82-DAD3-6C4C-CAA04846483F}"/>
              </a:ext>
            </a:extLst>
          </p:cNvPr>
          <p:cNvSpPr txBox="1"/>
          <p:nvPr/>
        </p:nvSpPr>
        <p:spPr>
          <a:xfrm>
            <a:off x="252179" y="764704"/>
            <a:ext cx="8784976" cy="5339923"/>
          </a:xfrm>
          <a:prstGeom prst="rect">
            <a:avLst/>
          </a:prstGeom>
          <a:noFill/>
        </p:spPr>
        <p:txBody>
          <a:bodyPr wrap="square">
            <a:spAutoFit/>
          </a:bodyPr>
          <a:lstStyle/>
          <a:p>
            <a:pPr algn="l"/>
            <a:r>
              <a:rPr lang="en-US" b="0" i="0" u="none" strike="noStrike" baseline="0" dirty="0">
                <a:solidFill>
                  <a:srgbClr val="F49300"/>
                </a:solidFill>
                <a:latin typeface="Geomanist-Black" panose="02000503040000020004" pitchFamily="50" charset="0"/>
              </a:rPr>
              <a:t>Knowing the most dangerous active ingredients prohibited by international conventions</a:t>
            </a:r>
          </a:p>
          <a:p>
            <a:pPr algn="l"/>
            <a:r>
              <a:rPr lang="en-US" b="0" i="0" u="none" strike="noStrike" baseline="0" dirty="0">
                <a:solidFill>
                  <a:srgbClr val="000000"/>
                </a:solidFill>
                <a:latin typeface="Geomanist-Regular" panose="02000503000000020004" pitchFamily="50" charset="0"/>
              </a:rPr>
              <a:t>A minimum framework has been put in place by widely ratified international conventions. Conventions are international agreements signed by several states or lists that are scientifically recognized and agreed upon. We distinguish:</a:t>
            </a:r>
          </a:p>
          <a:p>
            <a:pPr algn="l"/>
            <a:endParaRPr lang="en-US" b="0" i="0" u="none" strike="noStrike" baseline="0" dirty="0">
              <a:solidFill>
                <a:srgbClr val="000000"/>
              </a:solidFill>
              <a:latin typeface="Geomanist-Regular" panose="02000503000000020004" pitchFamily="50" charset="0"/>
            </a:endParaRPr>
          </a:p>
          <a:p>
            <a:pPr marL="108000" indent="-180000" algn="just">
              <a:spcBef>
                <a:spcPts val="600"/>
              </a:spcBef>
              <a:buFont typeface="Arial" panose="020B0604020202020204" pitchFamily="34" charset="0"/>
              <a:buChar char="•"/>
            </a:pPr>
            <a:r>
              <a:rPr lang="en-US" dirty="0">
                <a:latin typeface="Geomanist-Regular" panose="02000503000000020004" pitchFamily="50" charset="0"/>
              </a:rPr>
              <a:t>The Stockholm Convention: the POP list “Persistent Organic Pollutants” dated 2006.</a:t>
            </a:r>
          </a:p>
          <a:p>
            <a:pPr marL="108000" indent="-180000" algn="just">
              <a:spcBef>
                <a:spcPts val="600"/>
              </a:spcBef>
              <a:buFont typeface="Arial" panose="020B0604020202020204" pitchFamily="34" charset="0"/>
              <a:buChar char="•"/>
            </a:pPr>
            <a:r>
              <a:rPr lang="en-US" dirty="0">
                <a:latin typeface="Geomanist-Regular" panose="02000503000000020004" pitchFamily="50" charset="0"/>
              </a:rPr>
              <a:t>The Rotterdam Convention: the PIC list "Prior Informed Consent" dating back to 2004 and initiated by the United Nations Environment Programme.</a:t>
            </a:r>
          </a:p>
          <a:p>
            <a:pPr marL="108000" indent="-180000" algn="just">
              <a:spcBef>
                <a:spcPts val="600"/>
              </a:spcBef>
              <a:buFont typeface="Arial" panose="020B0604020202020204" pitchFamily="34" charset="0"/>
              <a:buChar char="•"/>
            </a:pPr>
            <a:r>
              <a:rPr lang="en-US" dirty="0">
                <a:latin typeface="Geomanist-Regular" panose="02000503000000020004" pitchFamily="50" charset="0"/>
              </a:rPr>
              <a:t>The Montreal Protocol, dating back to 1987 for the protection of the ozone layer.</a:t>
            </a:r>
          </a:p>
          <a:p>
            <a:pPr marL="108000" indent="-180000" algn="just">
              <a:spcBef>
                <a:spcPts val="600"/>
              </a:spcBef>
              <a:buFont typeface="Arial" panose="020B0604020202020204" pitchFamily="34" charset="0"/>
              <a:buChar char="•"/>
            </a:pPr>
            <a:r>
              <a:rPr lang="en-US" dirty="0">
                <a:latin typeface="Geomanist-Regular" panose="02000503000000020004" pitchFamily="50" charset="0"/>
              </a:rPr>
              <a:t>The PAN list (Pesticide Action Network) 12, dating back to 2011 including a list of the 18 most dangerous compounds used in agriculture.</a:t>
            </a:r>
          </a:p>
          <a:p>
            <a:pPr marL="108000" indent="-180000" algn="just">
              <a:spcBef>
                <a:spcPts val="600"/>
              </a:spcBef>
              <a:buFont typeface="Arial" panose="020B0604020202020204" pitchFamily="34" charset="0"/>
              <a:buChar char="•"/>
            </a:pPr>
            <a:r>
              <a:rPr lang="en-US" dirty="0">
                <a:latin typeface="Geomanist-Regular" panose="02000503000000020004" pitchFamily="50" charset="0"/>
              </a:rPr>
              <a:t>The WHO lists 1a and WHO 1b: these two lists classify extremely hazardous compounds (1a)</a:t>
            </a:r>
          </a:p>
          <a:p>
            <a:pPr marL="108000" indent="-180000" algn="just">
              <a:spcBef>
                <a:spcPts val="600"/>
              </a:spcBef>
              <a:buFont typeface="Arial" panose="020B0604020202020204" pitchFamily="34" charset="0"/>
              <a:buChar char="•"/>
            </a:pPr>
            <a:r>
              <a:rPr lang="en-US" dirty="0">
                <a:latin typeface="Geomanist-Regular" panose="02000503000000020004" pitchFamily="50" charset="0"/>
              </a:rPr>
              <a:t>and highly hazardous (1b) to health. It was established by the WHO, the World Health Organization. It dates back to 2007.</a:t>
            </a:r>
          </a:p>
          <a:p>
            <a:pPr>
              <a:spcBef>
                <a:spcPts val="600"/>
              </a:spcBef>
            </a:pPr>
            <a:r>
              <a:rPr lang="en-US" dirty="0">
                <a:latin typeface="Geomanist-Regular" panose="02000503000000020004" pitchFamily="50" charset="0"/>
              </a:rPr>
              <a:t>All the active ingredients listed by these conventions are specified in Appendix 1.</a:t>
            </a:r>
            <a:endParaRPr lang="fr-FR" dirty="0">
              <a:latin typeface="Geomanist-Regular" panose="02000503000000020004" pitchFamily="50" charset="0"/>
            </a:endParaRPr>
          </a:p>
        </p:txBody>
      </p:sp>
    </p:spTree>
    <p:extLst>
      <p:ext uri="{BB962C8B-B14F-4D97-AF65-F5344CB8AC3E}">
        <p14:creationId xmlns:p14="http://schemas.microsoft.com/office/powerpoint/2010/main" val="239857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4624"/>
            <a:ext cx="8568952" cy="360040"/>
          </a:xfrm>
          <a:solidFill>
            <a:schemeClr val="accent5">
              <a:lumMod val="40000"/>
              <a:lumOff val="60000"/>
            </a:schemeClr>
          </a:solidFill>
        </p:spPr>
        <p:txBody>
          <a:bodyPr>
            <a:noAutofit/>
          </a:bodyPr>
          <a:lstStyle/>
          <a:p>
            <a:r>
              <a:rPr lang="fr-FR" sz="1800" dirty="0"/>
              <a:t>Module 2: Prevention of pesticide risks - Pesticide penetration routes  </a:t>
            </a:r>
          </a:p>
        </p:txBody>
      </p:sp>
      <p:sp>
        <p:nvSpPr>
          <p:cNvPr id="3" name="Espace réservé du contenu 2"/>
          <p:cNvSpPr>
            <a:spLocks noGrp="1"/>
          </p:cNvSpPr>
          <p:nvPr>
            <p:ph idx="1"/>
          </p:nvPr>
        </p:nvSpPr>
        <p:spPr>
          <a:xfrm>
            <a:off x="323528" y="476672"/>
            <a:ext cx="8496944" cy="6192688"/>
          </a:xfrm>
        </p:spPr>
        <p:txBody>
          <a:bodyPr>
            <a:normAutofit/>
          </a:bodyPr>
          <a:lstStyle/>
          <a:p>
            <a:pPr marL="0" indent="0">
              <a:buNone/>
            </a:pPr>
            <a:r>
              <a:rPr lang="fr-FR" sz="1800" dirty="0">
                <a:solidFill>
                  <a:schemeClr val="tx2">
                    <a:lumMod val="75000"/>
                  </a:schemeClr>
                </a:solidFill>
              </a:rPr>
              <a:t>Theme 2: Understanding the main </a:t>
            </a:r>
            <a:r>
              <a:rPr lang="fr-FR" sz="1800" b="1" dirty="0">
                <a:solidFill>
                  <a:schemeClr val="tx2">
                    <a:lumMod val="75000"/>
                  </a:schemeClr>
                </a:solidFill>
              </a:rPr>
              <a:t>ways in which pesticides penetrate living organisms </a:t>
            </a:r>
            <a:r>
              <a:rPr lang="fr-FR" sz="1800" dirty="0">
                <a:solidFill>
                  <a:schemeClr val="tx2">
                    <a:lumMod val="75000"/>
                  </a:schemeClr>
                </a:solidFill>
              </a:rPr>
              <a:t>and how they evolve along food chains. From this, deduce the priorities in terms of personal protection, how and where products are stored and how their packaging is managed.</a:t>
            </a:r>
          </a:p>
          <a:p>
            <a:pPr marL="0" indent="0">
              <a:buNone/>
            </a:pPr>
            <a:endParaRPr lang="fr-FR" sz="2200" dirty="0">
              <a:solidFill>
                <a:schemeClr val="tx2">
                  <a:lumMod val="75000"/>
                </a:schemeClr>
              </a:solidFill>
            </a:endParaRPr>
          </a:p>
        </p:txBody>
      </p:sp>
      <p:sp>
        <p:nvSpPr>
          <p:cNvPr id="7" name="Espace réservé du numéro de diapositive 6"/>
          <p:cNvSpPr>
            <a:spLocks noGrp="1"/>
          </p:cNvSpPr>
          <p:nvPr>
            <p:ph type="sldNum" sz="quarter" idx="12"/>
          </p:nvPr>
        </p:nvSpPr>
        <p:spPr/>
        <p:txBody>
          <a:bodyPr/>
          <a:lstStyle/>
          <a:p>
            <a:fld id="{535494B1-7A68-40FB-9B94-6A609DDD9922}" type="slidenum">
              <a:rPr lang="fr-FR" smtClean="0"/>
              <a:t>12</a:t>
            </a:fld>
            <a:endParaRPr lang="fr-FR"/>
          </a:p>
        </p:txBody>
      </p:sp>
      <p:pic>
        <p:nvPicPr>
          <p:cNvPr id="6" name="Image 5" descr="Une image contenant texte, affiche&#10;&#10;Le contenu généré par l’IA peut être incorrect.">
            <a:extLst>
              <a:ext uri="{FF2B5EF4-FFF2-40B4-BE49-F238E27FC236}">
                <a16:creationId xmlns:a16="http://schemas.microsoft.com/office/drawing/2014/main" id="{2631D070-1B98-79D8-DBFE-5CF7C17B5153}"/>
              </a:ext>
            </a:extLst>
          </p:cNvPr>
          <p:cNvPicPr>
            <a:picLocks noChangeAspect="1"/>
          </p:cNvPicPr>
          <p:nvPr/>
        </p:nvPicPr>
        <p:blipFill>
          <a:blip r:embed="rId2"/>
          <a:stretch>
            <a:fillRect/>
          </a:stretch>
        </p:blipFill>
        <p:spPr>
          <a:xfrm>
            <a:off x="913767" y="1621522"/>
            <a:ext cx="7906705" cy="5047838"/>
          </a:xfrm>
          <a:prstGeom prst="rect">
            <a:avLst/>
          </a:prstGeom>
        </p:spPr>
      </p:pic>
    </p:spTree>
    <p:extLst>
      <p:ext uri="{BB962C8B-B14F-4D97-AF65-F5344CB8AC3E}">
        <p14:creationId xmlns:p14="http://schemas.microsoft.com/office/powerpoint/2010/main" val="239857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624"/>
            <a:ext cx="9144000" cy="360040"/>
          </a:xfrm>
          <a:solidFill>
            <a:schemeClr val="accent5">
              <a:lumMod val="40000"/>
              <a:lumOff val="60000"/>
            </a:schemeClr>
          </a:solidFill>
        </p:spPr>
        <p:txBody>
          <a:bodyPr>
            <a:noAutofit/>
          </a:bodyPr>
          <a:lstStyle/>
          <a:p>
            <a:r>
              <a:rPr lang="fr-FR" sz="1700" b="1" dirty="0"/>
              <a:t>Module 2: Pesticide risk prevention - Personal protective equipment (PPE)</a:t>
            </a:r>
          </a:p>
        </p:txBody>
      </p:sp>
      <p:sp>
        <p:nvSpPr>
          <p:cNvPr id="3" name="Espace réservé du contenu 2"/>
          <p:cNvSpPr>
            <a:spLocks noGrp="1"/>
          </p:cNvSpPr>
          <p:nvPr>
            <p:ph idx="1"/>
          </p:nvPr>
        </p:nvSpPr>
        <p:spPr>
          <a:xfrm>
            <a:off x="323528" y="476672"/>
            <a:ext cx="8496944" cy="6192688"/>
          </a:xfrm>
        </p:spPr>
        <p:txBody>
          <a:bodyPr>
            <a:normAutofit/>
          </a:bodyPr>
          <a:lstStyle/>
          <a:p>
            <a:pPr marL="0" indent="0">
              <a:buNone/>
            </a:pPr>
            <a:r>
              <a:rPr lang="fr-FR" sz="1800" dirty="0"/>
              <a:t>Theme 3: Identifying the </a:t>
            </a:r>
            <a:r>
              <a:rPr lang="fr-FR" sz="1800" b="1" dirty="0"/>
              <a:t>body protection equipment </a:t>
            </a:r>
            <a:r>
              <a:rPr lang="fr-FR" sz="1800" dirty="0"/>
              <a:t>available in the region, with its benefits, limitations and even the risks presented by certain equipment under farming and tropical conditions. Identifying ways of facilitating farmers' access to certain equipment.</a:t>
            </a:r>
            <a:endParaRPr lang="fr-FR" sz="1800" dirty="0">
              <a:solidFill>
                <a:schemeClr val="tx2">
                  <a:lumMod val="75000"/>
                </a:schemeClr>
              </a:solidFill>
            </a:endParaRP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13</a:t>
            </a:fld>
            <a:endParaRPr lang="fr-FR"/>
          </a:p>
        </p:txBody>
      </p:sp>
      <p:pic>
        <p:nvPicPr>
          <p:cNvPr id="5" name="Image 4" descr="Une image contenant texte, capture d’écran, herbe, plein air&#10;&#10;Le contenu généré par l’IA peut être incorrect.">
            <a:extLst>
              <a:ext uri="{FF2B5EF4-FFF2-40B4-BE49-F238E27FC236}">
                <a16:creationId xmlns:a16="http://schemas.microsoft.com/office/drawing/2014/main" id="{287717B7-E96E-3466-4861-C6996ACB2365}"/>
              </a:ext>
            </a:extLst>
          </p:cNvPr>
          <p:cNvPicPr>
            <a:picLocks noChangeAspect="1"/>
          </p:cNvPicPr>
          <p:nvPr/>
        </p:nvPicPr>
        <p:blipFill>
          <a:blip r:embed="rId2"/>
          <a:stretch>
            <a:fillRect/>
          </a:stretch>
        </p:blipFill>
        <p:spPr>
          <a:xfrm>
            <a:off x="202248" y="1988840"/>
            <a:ext cx="8739503" cy="3724716"/>
          </a:xfrm>
          <a:prstGeom prst="rect">
            <a:avLst/>
          </a:prstGeom>
        </p:spPr>
      </p:pic>
    </p:spTree>
    <p:extLst>
      <p:ext uri="{BB962C8B-B14F-4D97-AF65-F5344CB8AC3E}">
        <p14:creationId xmlns:p14="http://schemas.microsoft.com/office/powerpoint/2010/main" val="239857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4"/>
            <a:ext cx="8856984" cy="360040"/>
          </a:xfrm>
          <a:solidFill>
            <a:schemeClr val="accent5">
              <a:lumMod val="40000"/>
              <a:lumOff val="60000"/>
            </a:schemeClr>
          </a:solidFill>
        </p:spPr>
        <p:txBody>
          <a:bodyPr>
            <a:noAutofit/>
          </a:bodyPr>
          <a:lstStyle/>
          <a:p>
            <a:r>
              <a:rPr lang="fr-FR" sz="1800" b="1" dirty="0"/>
              <a:t>Module 2: Preventing the risks of pesticides - To protect oneself or not?</a:t>
            </a:r>
          </a:p>
        </p:txBody>
      </p:sp>
      <p:sp>
        <p:nvSpPr>
          <p:cNvPr id="6" name="Espace réservé du numéro de diapositive 5"/>
          <p:cNvSpPr>
            <a:spLocks noGrp="1"/>
          </p:cNvSpPr>
          <p:nvPr>
            <p:ph type="sldNum" sz="quarter" idx="12"/>
          </p:nvPr>
        </p:nvSpPr>
        <p:spPr>
          <a:xfrm>
            <a:off x="7010400" y="6381328"/>
            <a:ext cx="2133600" cy="365125"/>
          </a:xfrm>
        </p:spPr>
        <p:txBody>
          <a:bodyPr/>
          <a:lstStyle/>
          <a:p>
            <a:fld id="{535494B1-7A68-40FB-9B94-6A609DDD9922}" type="slidenum">
              <a:rPr lang="fr-FR" smtClean="0"/>
              <a:t>14</a:t>
            </a:fld>
            <a:endParaRPr lang="fr-FR" dirty="0"/>
          </a:p>
        </p:txBody>
      </p:sp>
      <p:sp>
        <p:nvSpPr>
          <p:cNvPr id="7" name="ZoneTexte 6"/>
          <p:cNvSpPr txBox="1"/>
          <p:nvPr/>
        </p:nvSpPr>
        <p:spPr>
          <a:xfrm>
            <a:off x="395536" y="6093296"/>
            <a:ext cx="8440965" cy="646331"/>
          </a:xfrm>
          <a:prstGeom prst="rect">
            <a:avLst/>
          </a:prstGeom>
          <a:solidFill>
            <a:schemeClr val="accent6">
              <a:lumMod val="20000"/>
              <a:lumOff val="80000"/>
            </a:schemeClr>
          </a:solidFill>
          <a:ln>
            <a:solidFill>
              <a:schemeClr val="accent1"/>
            </a:solidFill>
          </a:ln>
        </p:spPr>
        <p:txBody>
          <a:bodyPr wrap="none" rtlCol="0">
            <a:spAutoFit/>
          </a:bodyPr>
          <a:lstStyle/>
          <a:p>
            <a:r>
              <a:rPr lang="fr-FR" b="1" dirty="0"/>
              <a:t>Protection is necessary, but often insufficient. The best thing is to avoid pesticides</a:t>
            </a:r>
          </a:p>
          <a:p>
            <a:r>
              <a:rPr lang="fr-FR" b="1" dirty="0"/>
              <a:t>the most toxic (including CMRs).</a:t>
            </a:r>
          </a:p>
        </p:txBody>
      </p:sp>
      <p:pic>
        <p:nvPicPr>
          <p:cNvPr id="9" name="Image 8">
            <a:extLst>
              <a:ext uri="{FF2B5EF4-FFF2-40B4-BE49-F238E27FC236}">
                <a16:creationId xmlns:a16="http://schemas.microsoft.com/office/drawing/2014/main" id="{37070221-3889-A20B-C7B4-44445D9CB4C8}"/>
              </a:ext>
            </a:extLst>
          </p:cNvPr>
          <p:cNvPicPr>
            <a:picLocks noChangeAspect="1"/>
          </p:cNvPicPr>
          <p:nvPr/>
        </p:nvPicPr>
        <p:blipFill>
          <a:blip r:embed="rId2"/>
          <a:stretch>
            <a:fillRect/>
          </a:stretch>
        </p:blipFill>
        <p:spPr>
          <a:xfrm>
            <a:off x="351204" y="692695"/>
            <a:ext cx="7749187" cy="5023729"/>
          </a:xfrm>
          <a:prstGeom prst="rect">
            <a:avLst/>
          </a:prstGeom>
        </p:spPr>
      </p:pic>
    </p:spTree>
    <p:extLst>
      <p:ext uri="{BB962C8B-B14F-4D97-AF65-F5344CB8AC3E}">
        <p14:creationId xmlns:p14="http://schemas.microsoft.com/office/powerpoint/2010/main" val="239857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624"/>
            <a:ext cx="9108504" cy="360040"/>
          </a:xfrm>
          <a:solidFill>
            <a:schemeClr val="accent5">
              <a:lumMod val="40000"/>
              <a:lumOff val="60000"/>
            </a:schemeClr>
          </a:solidFill>
        </p:spPr>
        <p:txBody>
          <a:bodyPr>
            <a:noAutofit/>
          </a:bodyPr>
          <a:lstStyle/>
          <a:p>
            <a:r>
              <a:rPr lang="fr-FR" sz="1800" b="1" dirty="0"/>
              <a:t>Module 2: Preventing the risks of pesticides - Protecting farmers and their employees</a:t>
            </a:r>
          </a:p>
        </p:txBody>
      </p:sp>
      <p:sp>
        <p:nvSpPr>
          <p:cNvPr id="3" name="Espace réservé du contenu 2"/>
          <p:cNvSpPr>
            <a:spLocks noGrp="1"/>
          </p:cNvSpPr>
          <p:nvPr>
            <p:ph idx="1"/>
          </p:nvPr>
        </p:nvSpPr>
        <p:spPr>
          <a:xfrm>
            <a:off x="0" y="405404"/>
            <a:ext cx="9144000" cy="6452596"/>
          </a:xfrm>
        </p:spPr>
        <p:txBody>
          <a:bodyPr>
            <a:normAutofit/>
          </a:bodyPr>
          <a:lstStyle/>
          <a:p>
            <a:pPr marL="0" indent="0">
              <a:buNone/>
            </a:pPr>
            <a:endParaRPr lang="fr-FR" sz="900" dirty="0">
              <a:solidFill>
                <a:schemeClr val="tx2">
                  <a:lumMod val="75000"/>
                </a:schemeClr>
              </a:solidFill>
            </a:endParaRPr>
          </a:p>
          <a:p>
            <a:r>
              <a:rPr lang="fr-FR" sz="1800" b="1" dirty="0"/>
              <a:t>Discussions </a:t>
            </a:r>
            <a:r>
              <a:rPr lang="fr-FR" sz="1800" dirty="0"/>
              <a:t>on the ease of access and the benefits of various body protections for participants. </a:t>
            </a:r>
          </a:p>
          <a:p>
            <a:r>
              <a:rPr lang="fr-FR" sz="1800" dirty="0" err="1"/>
              <a:t>What</a:t>
            </a:r>
            <a:r>
              <a:rPr lang="fr-FR" sz="1800" dirty="0"/>
              <a:t> are the most easily accessible and useful body protections?</a:t>
            </a:r>
          </a:p>
          <a:p>
            <a:r>
              <a:rPr lang="fr-FR" sz="1800" dirty="0"/>
              <a:t>Deadlines for re-entry into plots after treatment. Do you know what they are and are they respected? </a:t>
            </a:r>
            <a:r>
              <a:rPr lang="fr-FR" sz="1600" i="1" dirty="0"/>
              <a:t>(below, French legislation for pesticides, minimum time in hours)</a:t>
            </a:r>
          </a:p>
          <a:p>
            <a:pPr marL="0" indent="0">
              <a:buNone/>
            </a:pPr>
            <a:endParaRPr lang="fr-FR" sz="2200" dirty="0">
              <a:solidFill>
                <a:schemeClr val="tx2">
                  <a:lumMod val="75000"/>
                </a:schemeClr>
              </a:solidFill>
            </a:endParaRPr>
          </a:p>
          <a:p>
            <a:pPr marL="0" indent="0">
              <a:buNone/>
            </a:pPr>
            <a:endParaRPr lang="fr-FR" sz="2200" dirty="0">
              <a:solidFill>
                <a:schemeClr val="tx2">
                  <a:lumMod val="75000"/>
                </a:schemeClr>
              </a:solidFill>
            </a:endParaRPr>
          </a:p>
          <a:p>
            <a:pPr marL="0" indent="0">
              <a:buNone/>
            </a:pPr>
            <a:endParaRPr lang="fr-FR" sz="2200" dirty="0">
              <a:solidFill>
                <a:schemeClr val="tx2">
                  <a:lumMod val="75000"/>
                </a:schemeClr>
              </a:solidFill>
            </a:endParaRPr>
          </a:p>
        </p:txBody>
      </p:sp>
      <p:sp>
        <p:nvSpPr>
          <p:cNvPr id="7" name="Espace réservé du numéro de diapositive 6"/>
          <p:cNvSpPr>
            <a:spLocks noGrp="1"/>
          </p:cNvSpPr>
          <p:nvPr>
            <p:ph type="sldNum" sz="quarter" idx="12"/>
          </p:nvPr>
        </p:nvSpPr>
        <p:spPr/>
        <p:txBody>
          <a:bodyPr/>
          <a:lstStyle/>
          <a:p>
            <a:fld id="{535494B1-7A68-40FB-9B94-6A609DDD9922}" type="slidenum">
              <a:rPr lang="fr-FR" smtClean="0"/>
              <a:t>15</a:t>
            </a:fld>
            <a:endParaRPr lang="fr-FR"/>
          </a:p>
        </p:txBody>
      </p:sp>
      <p:pic>
        <p:nvPicPr>
          <p:cNvPr id="6" name="Image 5" descr="Une image contenant texte, capture d’écran, Police, document&#10;&#10;Le contenu généré par l’IA peut être incorrect.">
            <a:extLst>
              <a:ext uri="{FF2B5EF4-FFF2-40B4-BE49-F238E27FC236}">
                <a16:creationId xmlns:a16="http://schemas.microsoft.com/office/drawing/2014/main" id="{A3168DE4-13DA-E857-C67E-A5C791268DE1}"/>
              </a:ext>
            </a:extLst>
          </p:cNvPr>
          <p:cNvPicPr>
            <a:picLocks noChangeAspect="1"/>
          </p:cNvPicPr>
          <p:nvPr/>
        </p:nvPicPr>
        <p:blipFill>
          <a:blip r:embed="rId2"/>
          <a:stretch>
            <a:fillRect/>
          </a:stretch>
        </p:blipFill>
        <p:spPr>
          <a:xfrm>
            <a:off x="611560" y="2237967"/>
            <a:ext cx="7715200" cy="4474449"/>
          </a:xfrm>
          <a:prstGeom prst="rect">
            <a:avLst/>
          </a:prstGeom>
        </p:spPr>
      </p:pic>
    </p:spTree>
    <p:extLst>
      <p:ext uri="{BB962C8B-B14F-4D97-AF65-F5344CB8AC3E}">
        <p14:creationId xmlns:p14="http://schemas.microsoft.com/office/powerpoint/2010/main" val="239857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44624"/>
            <a:ext cx="8928992" cy="360040"/>
          </a:xfrm>
          <a:solidFill>
            <a:schemeClr val="accent5">
              <a:lumMod val="40000"/>
              <a:lumOff val="60000"/>
            </a:schemeClr>
          </a:solidFill>
        </p:spPr>
        <p:txBody>
          <a:bodyPr>
            <a:noAutofit/>
          </a:bodyPr>
          <a:lstStyle/>
          <a:p>
            <a:r>
              <a:rPr lang="fr-FR" sz="1800" dirty="0"/>
              <a:t>Module 2: Preventing the risks of pesticides </a:t>
            </a:r>
            <a:r>
              <a:rPr lang="fr-FR" sz="1800" b="1" dirty="0"/>
              <a:t>"What if you have to use a chemical product?</a:t>
            </a:r>
          </a:p>
        </p:txBody>
      </p:sp>
      <p:sp>
        <p:nvSpPr>
          <p:cNvPr id="3" name="Espace réservé du contenu 2"/>
          <p:cNvSpPr>
            <a:spLocks noGrp="1"/>
          </p:cNvSpPr>
          <p:nvPr>
            <p:ph idx="1"/>
          </p:nvPr>
        </p:nvSpPr>
        <p:spPr>
          <a:xfrm>
            <a:off x="107504" y="476672"/>
            <a:ext cx="9036496" cy="6984776"/>
          </a:xfrm>
        </p:spPr>
        <p:txBody>
          <a:bodyPr>
            <a:normAutofit/>
          </a:bodyPr>
          <a:lstStyle/>
          <a:p>
            <a:pPr marL="0" indent="0">
              <a:buNone/>
            </a:pPr>
            <a:r>
              <a:rPr lang="fr-FR" sz="2000" dirty="0">
                <a:solidFill>
                  <a:schemeClr val="tx2">
                    <a:lumMod val="50000"/>
                  </a:schemeClr>
                </a:solidFill>
              </a:rPr>
              <a:t>Theme 4: When attacks by insects, diseases, etc. are serious and there are no effective alternative solutions yet, identify the least toxic pesticides and use them more effectively by reducing the risks and adjusting the doses appropriately.</a:t>
            </a:r>
          </a:p>
          <a:p>
            <a:pPr lvl="0">
              <a:lnSpc>
                <a:spcPct val="110000"/>
              </a:lnSpc>
              <a:spcBef>
                <a:spcPts val="600"/>
              </a:spcBef>
            </a:pPr>
            <a:r>
              <a:rPr lang="fr-FR" sz="1900" dirty="0"/>
              <a:t>Taking into account the toxicity of products, make </a:t>
            </a:r>
            <a:r>
              <a:rPr lang="fr-FR" sz="1900" b="1" dirty="0"/>
              <a:t>substitutions between chemicals to reduce health and environmental risks </a:t>
            </a:r>
            <a:r>
              <a:rPr lang="fr-FR" sz="1700" dirty="0"/>
              <a:t>(</a:t>
            </a:r>
            <a:r>
              <a:rPr lang="fr-FR" sz="1700" i="1" dirty="0"/>
              <a:t>for example, </a:t>
            </a:r>
            <a:r>
              <a:rPr lang="fr-FR" sz="1700" b="1" i="1" dirty="0">
                <a:solidFill>
                  <a:srgbClr val="C00000"/>
                </a:solidFill>
              </a:rPr>
              <a:t>eliminate CMR pesticides, which </a:t>
            </a:r>
            <a:r>
              <a:rPr lang="fr-FR" sz="1700" i="1" dirty="0"/>
              <a:t>can be identified by the CLP classification on labels, the main risks or hazard statements being </a:t>
            </a:r>
            <a:r>
              <a:rPr lang="fr-FR" sz="1700" b="1" i="1" dirty="0">
                <a:solidFill>
                  <a:srgbClr val="C00000"/>
                </a:solidFill>
              </a:rPr>
              <a:t>H350, H351; H360, H361 and H340 and 341</a:t>
            </a:r>
            <a:r>
              <a:rPr lang="fr-FR" sz="1700" i="1" dirty="0"/>
              <a:t>)</a:t>
            </a:r>
            <a:r>
              <a:rPr lang="fr-FR" sz="1700" dirty="0"/>
              <a:t>. </a:t>
            </a:r>
          </a:p>
          <a:p>
            <a:pPr lvl="0">
              <a:lnSpc>
                <a:spcPct val="110000"/>
              </a:lnSpc>
              <a:spcBef>
                <a:spcPts val="600"/>
              </a:spcBef>
            </a:pPr>
            <a:r>
              <a:rPr lang="fr-FR" sz="1900" b="1" dirty="0"/>
              <a:t>Identify the conditions under which pesticides </a:t>
            </a:r>
            <a:r>
              <a:rPr lang="fr-FR" sz="1900" b="1" i="1" dirty="0"/>
              <a:t>(or </a:t>
            </a:r>
            <a:r>
              <a:rPr lang="fr-FR" sz="1900" b="1" i="1" dirty="0" err="1"/>
              <a:t>biopesticides</a:t>
            </a:r>
            <a:r>
              <a:rPr lang="fr-FR" sz="1900" b="1" i="1" dirty="0"/>
              <a:t>) </a:t>
            </a:r>
            <a:r>
              <a:rPr lang="fr-FR" sz="1900" b="1" dirty="0"/>
              <a:t>can be applied, which often makes it possible to significantly reduce the doses and risks for those carrying out the treatments.</a:t>
            </a:r>
            <a:endParaRPr lang="fr-FR" sz="1900" dirty="0"/>
          </a:p>
          <a:p>
            <a:pPr lvl="0">
              <a:lnSpc>
                <a:spcPct val="110000"/>
              </a:lnSpc>
              <a:spcBef>
                <a:spcPts val="600"/>
              </a:spcBef>
            </a:pPr>
            <a:r>
              <a:rPr lang="fr-FR" sz="1900" dirty="0"/>
              <a:t>Taking into account the mode of action of the products </a:t>
            </a:r>
            <a:r>
              <a:rPr lang="fr-FR" sz="1900" b="1" i="1" dirty="0">
                <a:solidFill>
                  <a:srgbClr val="C00000"/>
                </a:solidFill>
              </a:rPr>
              <a:t>(chemical or natural), </a:t>
            </a:r>
            <a:r>
              <a:rPr lang="fr-FR" sz="1900" dirty="0"/>
              <a:t>identify the </a:t>
            </a:r>
            <a:r>
              <a:rPr lang="fr-FR" sz="1900" b="1" dirty="0"/>
              <a:t>mistakes to be avoided when applying them </a:t>
            </a:r>
            <a:r>
              <a:rPr lang="fr-FR" sz="1700" i="1" dirty="0"/>
              <a:t>(see appendix 8 of the guide)</a:t>
            </a:r>
            <a:r>
              <a:rPr lang="fr-FR" sz="1700" dirty="0"/>
              <a:t>. </a:t>
            </a:r>
          </a:p>
          <a:p>
            <a:pPr marL="0" indent="0">
              <a:buNone/>
            </a:pPr>
            <a:endParaRPr lang="fr-FR" sz="800" dirty="0"/>
          </a:p>
          <a:p>
            <a:pPr marL="0" indent="0">
              <a:buNone/>
            </a:pPr>
            <a:r>
              <a:rPr lang="fr-FR" sz="1800" dirty="0"/>
              <a:t>To facilitate the efficacy and penetration of the products, </a:t>
            </a:r>
            <a:r>
              <a:rPr lang="fr-FR" sz="1800" b="1" dirty="0"/>
              <a:t>it is preferable not to spray when it is very hot, so treatments should be carried out in the evening or very early in the morning. </a:t>
            </a:r>
            <a:r>
              <a:rPr lang="fr-FR" sz="1800" dirty="0"/>
              <a:t>However, this presents risks for bees and other auxiliary insects, which will drink in the dew present on the plants at sunrise.</a:t>
            </a:r>
          </a:p>
          <a:p>
            <a:pPr marL="0" indent="0">
              <a:buNone/>
            </a:pPr>
            <a:r>
              <a:rPr lang="fr-FR" sz="1800" dirty="0"/>
              <a:t>Depending on the products and active ingredients present in the intervention zone, </a:t>
            </a:r>
            <a:r>
              <a:rPr lang="fr-FR" sz="1800" b="1" dirty="0"/>
              <a:t>well-illustrated advice sheets </a:t>
            </a:r>
            <a:r>
              <a:rPr lang="fr-FR" sz="1800" dirty="0"/>
              <a:t>can be drawn up </a:t>
            </a:r>
            <a:r>
              <a:rPr lang="fr-FR" sz="1800" b="1" dirty="0"/>
              <a:t>for farmers</a:t>
            </a:r>
            <a:r>
              <a:rPr lang="fr-FR" sz="1800" dirty="0"/>
              <a:t>, particularly for the active ingredients of least concern. </a:t>
            </a:r>
            <a:endParaRPr lang="fr-FR" sz="1800" dirty="0">
              <a:solidFill>
                <a:schemeClr val="tx2">
                  <a:lumMod val="75000"/>
                </a:schemeClr>
              </a:solidFill>
            </a:endParaRPr>
          </a:p>
        </p:txBody>
      </p:sp>
      <p:sp>
        <p:nvSpPr>
          <p:cNvPr id="6" name="Espace réservé du numéro de diapositive 5"/>
          <p:cNvSpPr>
            <a:spLocks noGrp="1"/>
          </p:cNvSpPr>
          <p:nvPr>
            <p:ph type="sldNum" sz="quarter" idx="12"/>
          </p:nvPr>
        </p:nvSpPr>
        <p:spPr>
          <a:xfrm>
            <a:off x="7010400" y="6492875"/>
            <a:ext cx="2133600" cy="365125"/>
          </a:xfrm>
        </p:spPr>
        <p:txBody>
          <a:bodyPr/>
          <a:lstStyle/>
          <a:p>
            <a:fld id="{535494B1-7A68-40FB-9B94-6A609DDD9922}" type="slidenum">
              <a:rPr lang="fr-FR" smtClean="0"/>
              <a:t>16</a:t>
            </a:fld>
            <a:endParaRPr lang="fr-FR" dirty="0"/>
          </a:p>
        </p:txBody>
      </p:sp>
    </p:spTree>
    <p:extLst>
      <p:ext uri="{BB962C8B-B14F-4D97-AF65-F5344CB8AC3E}">
        <p14:creationId xmlns:p14="http://schemas.microsoft.com/office/powerpoint/2010/main" val="239857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4"/>
            <a:ext cx="9001100" cy="360040"/>
          </a:xfrm>
          <a:solidFill>
            <a:schemeClr val="accent5">
              <a:lumMod val="40000"/>
              <a:lumOff val="60000"/>
            </a:schemeClr>
          </a:solidFill>
        </p:spPr>
        <p:txBody>
          <a:bodyPr>
            <a:noAutofit/>
          </a:bodyPr>
          <a:lstStyle/>
          <a:p>
            <a:r>
              <a:rPr lang="fr-FR" sz="1800" dirty="0"/>
              <a:t>Module 2: Pesticide risk prevention - </a:t>
            </a:r>
            <a:r>
              <a:rPr lang="fr-FR" sz="1800" b="1" dirty="0"/>
              <a:t>Packaging management </a:t>
            </a:r>
          </a:p>
        </p:txBody>
      </p:sp>
      <p:sp>
        <p:nvSpPr>
          <p:cNvPr id="3" name="Espace réservé du contenu 2"/>
          <p:cNvSpPr>
            <a:spLocks noGrp="1"/>
          </p:cNvSpPr>
          <p:nvPr>
            <p:ph idx="1"/>
          </p:nvPr>
        </p:nvSpPr>
        <p:spPr>
          <a:xfrm>
            <a:off x="323528" y="476672"/>
            <a:ext cx="8496944" cy="6192688"/>
          </a:xfrm>
        </p:spPr>
        <p:txBody>
          <a:bodyPr>
            <a:normAutofit/>
          </a:bodyPr>
          <a:lstStyle/>
          <a:p>
            <a:pPr marL="0" indent="0">
              <a:buNone/>
            </a:pPr>
            <a:r>
              <a:rPr lang="fr-FR" sz="2000" dirty="0"/>
              <a:t>Theme 5: List village practices in terms of </a:t>
            </a:r>
            <a:r>
              <a:rPr lang="fr-FR" sz="2000" b="1" dirty="0"/>
              <a:t>managing pesticide packaging</a:t>
            </a:r>
            <a:r>
              <a:rPr lang="fr-FR" sz="2000" dirty="0"/>
              <a:t>. Identify the improvements that can be made, whether or not in partnership with input sellers, POs and village and communal authorities who are aware of these issues.</a:t>
            </a:r>
          </a:p>
          <a:p>
            <a:pPr marL="0" indent="0">
              <a:buNone/>
            </a:pPr>
            <a:r>
              <a:rPr lang="fr-FR" sz="1800" b="1" dirty="0">
                <a:solidFill>
                  <a:srgbClr val="C00000"/>
                </a:solidFill>
              </a:rPr>
              <a:t>=&gt; What are your reactions to the photos below? Is this your reality? What can you do about it?</a:t>
            </a:r>
          </a:p>
          <a:p>
            <a:pPr marL="0" indent="0">
              <a:buNone/>
            </a:pPr>
            <a:endParaRPr lang="fr-FR" sz="2000" dirty="0">
              <a:solidFill>
                <a:schemeClr val="tx2">
                  <a:lumMod val="75000"/>
                </a:schemeClr>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276872"/>
            <a:ext cx="8670894" cy="4752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numéro de diapositive 5"/>
          <p:cNvSpPr>
            <a:spLocks noGrp="1"/>
          </p:cNvSpPr>
          <p:nvPr>
            <p:ph type="sldNum" sz="quarter" idx="12"/>
          </p:nvPr>
        </p:nvSpPr>
        <p:spPr>
          <a:xfrm>
            <a:off x="7010400" y="6488003"/>
            <a:ext cx="2133600" cy="365125"/>
          </a:xfrm>
        </p:spPr>
        <p:txBody>
          <a:bodyPr/>
          <a:lstStyle/>
          <a:p>
            <a:fld id="{535494B1-7A68-40FB-9B94-6A609DDD9922}" type="slidenum">
              <a:rPr lang="fr-FR" smtClean="0"/>
              <a:t>17</a:t>
            </a:fld>
            <a:endParaRPr lang="fr-FR" dirty="0"/>
          </a:p>
        </p:txBody>
      </p:sp>
    </p:spTree>
    <p:extLst>
      <p:ext uri="{BB962C8B-B14F-4D97-AF65-F5344CB8AC3E}">
        <p14:creationId xmlns:p14="http://schemas.microsoft.com/office/powerpoint/2010/main" val="239857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1382"/>
            <a:ext cx="9036496" cy="792088"/>
          </a:xfrm>
          <a:solidFill>
            <a:schemeClr val="accent5">
              <a:lumMod val="40000"/>
              <a:lumOff val="60000"/>
            </a:schemeClr>
          </a:solidFill>
        </p:spPr>
        <p:txBody>
          <a:bodyPr>
            <a:normAutofit fontScale="90000"/>
          </a:bodyPr>
          <a:lstStyle/>
          <a:p>
            <a:r>
              <a:rPr lang="fr-FR" sz="2400" dirty="0"/>
              <a:t>Module 2 - </a:t>
            </a:r>
            <a:r>
              <a:rPr lang="fr-FR" sz="2400" b="1" dirty="0"/>
              <a:t>Educational aim: To be able to prevent and limit the risks associated with the use of pesticides and the management of their packaging</a:t>
            </a:r>
            <a:r>
              <a:rPr lang="fr-FR" sz="2400" dirty="0"/>
              <a:t>. </a:t>
            </a:r>
          </a:p>
        </p:txBody>
      </p:sp>
      <p:sp>
        <p:nvSpPr>
          <p:cNvPr id="3" name="Espace réservé du contenu 2"/>
          <p:cNvSpPr>
            <a:spLocks noGrp="1"/>
          </p:cNvSpPr>
          <p:nvPr>
            <p:ph idx="1"/>
          </p:nvPr>
        </p:nvSpPr>
        <p:spPr>
          <a:xfrm>
            <a:off x="179512" y="1052736"/>
            <a:ext cx="8856984" cy="5805264"/>
          </a:xfrm>
        </p:spPr>
        <p:txBody>
          <a:bodyPr>
            <a:normAutofit/>
          </a:bodyPr>
          <a:lstStyle/>
          <a:p>
            <a:pPr marL="0" indent="0">
              <a:lnSpc>
                <a:spcPct val="110000"/>
              </a:lnSpc>
              <a:buNone/>
            </a:pPr>
            <a:r>
              <a:rPr lang="fr-FR" sz="1600" b="1" dirty="0">
                <a:latin typeface="Comic Sans MS" panose="030F0702030302020204" pitchFamily="66" charset="0"/>
              </a:rPr>
              <a:t>Teaching guide: </a:t>
            </a:r>
            <a:r>
              <a:rPr lang="fr-FR" sz="1600" dirty="0">
                <a:latin typeface="Comic Sans MS" panose="030F0702030302020204" pitchFamily="66" charset="0"/>
              </a:rPr>
              <a:t>For this module, which should be based on the participants' practices, the survey phases in the villages and the classroom work phases can alternate. </a:t>
            </a:r>
          </a:p>
          <a:p>
            <a:pPr marL="0" indent="0" algn="ctr">
              <a:lnSpc>
                <a:spcPct val="110000"/>
              </a:lnSpc>
              <a:buNone/>
            </a:pPr>
            <a:endParaRPr lang="fr-FR" sz="2000" b="1" dirty="0"/>
          </a:p>
          <a:p>
            <a:pPr marL="0" indent="0" algn="ctr">
              <a:lnSpc>
                <a:spcPct val="110000"/>
              </a:lnSpc>
              <a:buNone/>
            </a:pPr>
            <a:r>
              <a:rPr lang="fr-FR" sz="2400" b="1" dirty="0"/>
              <a:t>This module comprises 5 themes: </a:t>
            </a:r>
          </a:p>
          <a:p>
            <a:pPr marL="0" indent="0" algn="ctr">
              <a:lnSpc>
                <a:spcPct val="110000"/>
              </a:lnSpc>
              <a:buNone/>
            </a:pPr>
            <a:endParaRPr lang="fr-FR" sz="1000" b="1" dirty="0"/>
          </a:p>
          <a:p>
            <a:pPr marL="0" indent="0">
              <a:lnSpc>
                <a:spcPct val="110000"/>
              </a:lnSpc>
              <a:buNone/>
            </a:pPr>
            <a:r>
              <a:rPr lang="fr-FR" sz="2000" b="1" dirty="0">
                <a:solidFill>
                  <a:schemeClr val="tx2">
                    <a:lumMod val="75000"/>
                  </a:schemeClr>
                </a:solidFill>
              </a:rPr>
              <a:t>Theme 1</a:t>
            </a:r>
            <a:r>
              <a:rPr lang="fr-FR" sz="2000" dirty="0">
                <a:solidFill>
                  <a:schemeClr val="tx2">
                    <a:lumMod val="75000"/>
                  </a:schemeClr>
                </a:solidFill>
              </a:rPr>
              <a:t>: Identifying </a:t>
            </a:r>
            <a:r>
              <a:rPr lang="fr-FR" sz="2000" b="1" dirty="0">
                <a:solidFill>
                  <a:schemeClr val="tx2">
                    <a:lumMod val="75000"/>
                  </a:schemeClr>
                </a:solidFill>
              </a:rPr>
              <a:t>the forms of pesticide toxicity for humans and the environment</a:t>
            </a:r>
            <a:r>
              <a:rPr lang="fr-FR" sz="2000" dirty="0">
                <a:solidFill>
                  <a:schemeClr val="tx2">
                    <a:lumMod val="75000"/>
                  </a:schemeClr>
                </a:solidFill>
              </a:rPr>
              <a:t>. Knowing the meaning of the </a:t>
            </a:r>
            <a:r>
              <a:rPr lang="fr-FR" sz="2000" b="1" dirty="0">
                <a:solidFill>
                  <a:schemeClr val="tx2">
                    <a:lumMod val="75000"/>
                  </a:schemeClr>
                </a:solidFill>
              </a:rPr>
              <a:t>pictograms </a:t>
            </a:r>
            <a:r>
              <a:rPr lang="fr-FR" sz="2000" dirty="0">
                <a:solidFill>
                  <a:schemeClr val="tx2">
                    <a:lumMod val="75000"/>
                  </a:schemeClr>
                </a:solidFill>
              </a:rPr>
              <a:t>on labels</a:t>
            </a:r>
            <a:r>
              <a:rPr lang="fr-FR" sz="2000" i="1" dirty="0">
                <a:solidFill>
                  <a:schemeClr val="tx2">
                    <a:lumMod val="75000"/>
                  </a:schemeClr>
                </a:solidFill>
              </a:rPr>
              <a:t>. </a:t>
            </a:r>
            <a:r>
              <a:rPr lang="fr-FR" sz="2000" dirty="0">
                <a:solidFill>
                  <a:schemeClr val="tx2">
                    <a:lumMod val="75000"/>
                  </a:schemeClr>
                </a:solidFill>
              </a:rPr>
              <a:t>Identify the active ingredients used in villages when they are classified as </a:t>
            </a:r>
            <a:r>
              <a:rPr lang="fr-FR" sz="2000" b="1" dirty="0">
                <a:solidFill>
                  <a:schemeClr val="tx2">
                    <a:lumMod val="75000"/>
                  </a:schemeClr>
                </a:solidFill>
              </a:rPr>
              <a:t>CMR </a:t>
            </a:r>
            <a:r>
              <a:rPr lang="fr-FR" sz="2000" i="1" dirty="0">
                <a:solidFill>
                  <a:schemeClr val="tx2">
                    <a:lumMod val="75000"/>
                  </a:schemeClr>
                </a:solidFill>
              </a:rPr>
              <a:t>(carcinogenic, mutagenic and </a:t>
            </a:r>
            <a:r>
              <a:rPr lang="fr-FR" sz="2000" i="1" dirty="0" err="1">
                <a:solidFill>
                  <a:schemeClr val="tx2">
                    <a:lumMod val="75000"/>
                  </a:schemeClr>
                </a:solidFill>
              </a:rPr>
              <a:t>reprotoxic</a:t>
            </a:r>
            <a:r>
              <a:rPr lang="fr-FR" sz="2000" i="1" dirty="0">
                <a:solidFill>
                  <a:schemeClr val="tx2">
                    <a:lumMod val="75000"/>
                  </a:schemeClr>
                </a:solidFill>
              </a:rPr>
              <a:t>). </a:t>
            </a:r>
            <a:r>
              <a:rPr lang="fr-FR" sz="2000" dirty="0">
                <a:solidFill>
                  <a:schemeClr val="tx2">
                    <a:lumMod val="75000"/>
                  </a:schemeClr>
                </a:solidFill>
              </a:rPr>
              <a:t>Be familiar with the most dangerous active substances banned by </a:t>
            </a:r>
            <a:r>
              <a:rPr lang="fr-FR" sz="2000" dirty="0">
                <a:solidFill>
                  <a:srgbClr val="C00000"/>
                </a:solidFill>
              </a:rPr>
              <a:t>international conventions.</a:t>
            </a:r>
          </a:p>
          <a:p>
            <a:pPr marL="0" indent="0">
              <a:lnSpc>
                <a:spcPct val="110000"/>
              </a:lnSpc>
              <a:buNone/>
            </a:pPr>
            <a:endParaRPr lang="fr-FR" sz="1000" dirty="0">
              <a:solidFill>
                <a:schemeClr val="tx2">
                  <a:lumMod val="75000"/>
                </a:schemeClr>
              </a:solidFill>
            </a:endParaRPr>
          </a:p>
          <a:p>
            <a:pPr marL="0" indent="0">
              <a:lnSpc>
                <a:spcPct val="110000"/>
              </a:lnSpc>
              <a:buNone/>
            </a:pPr>
            <a:r>
              <a:rPr lang="fr-FR" sz="2000" b="1" dirty="0">
                <a:solidFill>
                  <a:schemeClr val="tx2">
                    <a:lumMod val="75000"/>
                  </a:schemeClr>
                </a:solidFill>
              </a:rPr>
              <a:t>Theme 2</a:t>
            </a:r>
            <a:r>
              <a:rPr lang="fr-FR" sz="2000" dirty="0">
                <a:solidFill>
                  <a:schemeClr val="tx2">
                    <a:lumMod val="75000"/>
                  </a:schemeClr>
                </a:solidFill>
              </a:rPr>
              <a:t>: Understanding the main </a:t>
            </a:r>
            <a:r>
              <a:rPr lang="fr-FR" sz="2000" b="1" dirty="0">
                <a:solidFill>
                  <a:schemeClr val="tx2">
                    <a:lumMod val="75000"/>
                  </a:schemeClr>
                </a:solidFill>
              </a:rPr>
              <a:t>ways in which pesticides penetrate living organisms </a:t>
            </a:r>
            <a:r>
              <a:rPr lang="fr-FR" sz="2000" dirty="0">
                <a:solidFill>
                  <a:schemeClr val="tx2">
                    <a:lumMod val="75000"/>
                  </a:schemeClr>
                </a:solidFill>
              </a:rPr>
              <a:t>and how they evolve along food chains. From this, deduce the priorities in terms of personal protection, how and where products are stored and how their packaging is managed.</a:t>
            </a:r>
          </a:p>
          <a:p>
            <a:pPr marL="0" indent="0">
              <a:lnSpc>
                <a:spcPct val="110000"/>
              </a:lnSpc>
              <a:buNone/>
            </a:pPr>
            <a:endParaRPr lang="fr-FR" sz="2000" dirty="0">
              <a:solidFill>
                <a:schemeClr val="tx2">
                  <a:lumMod val="75000"/>
                </a:schemeClr>
              </a:solidFill>
            </a:endParaRPr>
          </a:p>
          <a:p>
            <a:pPr marL="0" indent="0" algn="r">
              <a:buNone/>
            </a:pPr>
            <a:endParaRPr lang="fr-FR" sz="2000" dirty="0">
              <a:solidFill>
                <a:schemeClr val="tx2">
                  <a:lumMod val="75000"/>
                </a:schemeClr>
              </a:solidFill>
            </a:endParaRPr>
          </a:p>
          <a:p>
            <a:pPr marL="0" indent="0">
              <a:buNone/>
            </a:pPr>
            <a:endParaRPr lang="fr-FR" sz="2000" dirty="0"/>
          </a:p>
          <a:p>
            <a:pPr marL="0" indent="0">
              <a:buNone/>
            </a:pPr>
            <a:endParaRPr lang="fr-FR" sz="2000" dirty="0"/>
          </a:p>
        </p:txBody>
      </p:sp>
      <p:sp>
        <p:nvSpPr>
          <p:cNvPr id="6" name="Espace réservé du numéro de diapositive 5"/>
          <p:cNvSpPr>
            <a:spLocks noGrp="1"/>
          </p:cNvSpPr>
          <p:nvPr>
            <p:ph type="sldNum" sz="quarter" idx="12"/>
          </p:nvPr>
        </p:nvSpPr>
        <p:spPr>
          <a:xfrm>
            <a:off x="7010400" y="6381328"/>
            <a:ext cx="2133600" cy="365125"/>
          </a:xfrm>
        </p:spPr>
        <p:txBody>
          <a:bodyPr/>
          <a:lstStyle/>
          <a:p>
            <a:fld id="{535494B1-7A68-40FB-9B94-6A609DDD9922}" type="slidenum">
              <a:rPr lang="fr-FR" smtClean="0"/>
              <a:t>3</a:t>
            </a:fld>
            <a:endParaRPr lang="fr-FR" dirty="0"/>
          </a:p>
        </p:txBody>
      </p:sp>
    </p:spTree>
    <p:extLst>
      <p:ext uri="{BB962C8B-B14F-4D97-AF65-F5344CB8AC3E}">
        <p14:creationId xmlns:p14="http://schemas.microsoft.com/office/powerpoint/2010/main" val="4019536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688" y="44624"/>
            <a:ext cx="5544616" cy="360040"/>
          </a:xfrm>
          <a:solidFill>
            <a:schemeClr val="accent5">
              <a:lumMod val="40000"/>
              <a:lumOff val="60000"/>
            </a:schemeClr>
          </a:solidFill>
        </p:spPr>
        <p:txBody>
          <a:bodyPr>
            <a:noAutofit/>
          </a:bodyPr>
          <a:lstStyle/>
          <a:p>
            <a:r>
              <a:rPr lang="fr-FR" sz="2000" b="1" dirty="0"/>
              <a:t>Module 2: Pesticide risk prevention </a:t>
            </a:r>
          </a:p>
        </p:txBody>
      </p:sp>
      <p:sp>
        <p:nvSpPr>
          <p:cNvPr id="3" name="Espace réservé du contenu 2"/>
          <p:cNvSpPr>
            <a:spLocks noGrp="1"/>
          </p:cNvSpPr>
          <p:nvPr>
            <p:ph idx="1"/>
          </p:nvPr>
        </p:nvSpPr>
        <p:spPr>
          <a:xfrm>
            <a:off x="323528" y="665312"/>
            <a:ext cx="8712968" cy="6192688"/>
          </a:xfrm>
        </p:spPr>
        <p:txBody>
          <a:bodyPr>
            <a:normAutofit/>
          </a:bodyPr>
          <a:lstStyle/>
          <a:p>
            <a:pPr marL="0" indent="0">
              <a:buNone/>
            </a:pPr>
            <a:r>
              <a:rPr lang="fr-FR" sz="2000" b="1" dirty="0">
                <a:solidFill>
                  <a:schemeClr val="tx2">
                    <a:lumMod val="75000"/>
                  </a:schemeClr>
                </a:solidFill>
              </a:rPr>
              <a:t>Theme 3</a:t>
            </a:r>
            <a:r>
              <a:rPr lang="fr-FR" sz="2000" dirty="0">
                <a:solidFill>
                  <a:schemeClr val="tx2">
                    <a:lumMod val="75000"/>
                  </a:schemeClr>
                </a:solidFill>
              </a:rPr>
              <a:t>: Identifying the </a:t>
            </a:r>
            <a:r>
              <a:rPr lang="fr-FR" sz="2000" b="1" dirty="0">
                <a:solidFill>
                  <a:schemeClr val="tx2">
                    <a:lumMod val="75000"/>
                  </a:schemeClr>
                </a:solidFill>
              </a:rPr>
              <a:t>body protection equipment </a:t>
            </a:r>
            <a:r>
              <a:rPr lang="fr-FR" sz="2000" dirty="0">
                <a:solidFill>
                  <a:schemeClr val="tx2">
                    <a:lumMod val="75000"/>
                  </a:schemeClr>
                </a:solidFill>
              </a:rPr>
              <a:t>available in the region, with its benefits, limitations and even the risks presented by certain equipment under farming and tropical conditions. Identifying ways of facilitating farmers' access to certain equipment. </a:t>
            </a:r>
          </a:p>
          <a:p>
            <a:pPr marL="0" indent="0">
              <a:buNone/>
            </a:pPr>
            <a:endParaRPr lang="fr-FR" sz="2000" b="1" dirty="0">
              <a:solidFill>
                <a:schemeClr val="tx2">
                  <a:lumMod val="75000"/>
                </a:schemeClr>
              </a:solidFill>
            </a:endParaRPr>
          </a:p>
          <a:p>
            <a:pPr marL="0" indent="0">
              <a:buNone/>
            </a:pPr>
            <a:r>
              <a:rPr lang="fr-FR" sz="2000" b="1" dirty="0">
                <a:solidFill>
                  <a:schemeClr val="tx2">
                    <a:lumMod val="75000"/>
                  </a:schemeClr>
                </a:solidFill>
              </a:rPr>
              <a:t>Theme 4: </a:t>
            </a:r>
            <a:r>
              <a:rPr lang="fr-FR" sz="2000" dirty="0">
                <a:solidFill>
                  <a:schemeClr val="tx2">
                    <a:lumMod val="75000"/>
                  </a:schemeClr>
                </a:solidFill>
              </a:rPr>
              <a:t>When attacks by insects, diseases, etc. are serious and there are no effective alternative solutions yet, identify the </a:t>
            </a:r>
            <a:r>
              <a:rPr lang="fr-FR" sz="2000" b="1" dirty="0">
                <a:solidFill>
                  <a:schemeClr val="tx2">
                    <a:lumMod val="75000"/>
                  </a:schemeClr>
                </a:solidFill>
              </a:rPr>
              <a:t>least toxic pesticides and use them more effectively by reducing the risks and adjusting the doses appropriately</a:t>
            </a:r>
            <a:r>
              <a:rPr lang="fr-FR" sz="2000" dirty="0">
                <a:solidFill>
                  <a:schemeClr val="tx2">
                    <a:lumMod val="75000"/>
                  </a:schemeClr>
                </a:solidFill>
              </a:rPr>
              <a:t>. </a:t>
            </a:r>
          </a:p>
          <a:p>
            <a:endParaRPr lang="fr-FR" sz="2000" dirty="0">
              <a:solidFill>
                <a:schemeClr val="tx2">
                  <a:lumMod val="75000"/>
                </a:schemeClr>
              </a:solidFill>
            </a:endParaRPr>
          </a:p>
          <a:p>
            <a:pPr marL="0" indent="0">
              <a:buNone/>
            </a:pPr>
            <a:r>
              <a:rPr lang="fr-FR" sz="2000" b="1" dirty="0">
                <a:solidFill>
                  <a:schemeClr val="tx2">
                    <a:lumMod val="75000"/>
                  </a:schemeClr>
                </a:solidFill>
              </a:rPr>
              <a:t>Theme 5: </a:t>
            </a:r>
            <a:r>
              <a:rPr lang="fr-FR" sz="2000" dirty="0">
                <a:solidFill>
                  <a:schemeClr val="tx2">
                    <a:lumMod val="75000"/>
                  </a:schemeClr>
                </a:solidFill>
              </a:rPr>
              <a:t>List village practices in terms of </a:t>
            </a:r>
            <a:r>
              <a:rPr lang="fr-FR" sz="2000" b="1" dirty="0">
                <a:solidFill>
                  <a:schemeClr val="tx2">
                    <a:lumMod val="75000"/>
                  </a:schemeClr>
                </a:solidFill>
              </a:rPr>
              <a:t>managing </a:t>
            </a:r>
            <a:r>
              <a:rPr lang="fr-FR" sz="2000" dirty="0">
                <a:solidFill>
                  <a:schemeClr val="tx2">
                    <a:lumMod val="75000"/>
                  </a:schemeClr>
                </a:solidFill>
              </a:rPr>
              <a:t>pesticide </a:t>
            </a:r>
            <a:r>
              <a:rPr lang="fr-FR" sz="2000" b="1" dirty="0">
                <a:solidFill>
                  <a:schemeClr val="tx2">
                    <a:lumMod val="75000"/>
                  </a:schemeClr>
                </a:solidFill>
              </a:rPr>
              <a:t>packaging.</a:t>
            </a:r>
            <a:r>
              <a:rPr lang="fr-FR" sz="2000" dirty="0">
                <a:solidFill>
                  <a:schemeClr val="tx2">
                    <a:lumMod val="75000"/>
                  </a:schemeClr>
                </a:solidFill>
              </a:rPr>
              <a:t> Identify improvements that can be made, in partnership or otherwise, with input sellers, Farmers Organizations and village and communal authorities who are aware of these issues.</a:t>
            </a:r>
          </a:p>
          <a:p>
            <a:pPr>
              <a:buFontTx/>
              <a:buChar char="-"/>
            </a:pPr>
            <a:endParaRPr lang="fr-FR" sz="1800" b="1" dirty="0"/>
          </a:p>
          <a:p>
            <a:pPr>
              <a:buFontTx/>
              <a:buChar char="-"/>
            </a:pPr>
            <a:endParaRPr lang="fr-FR" sz="2000" dirty="0">
              <a:solidFill>
                <a:schemeClr val="tx2">
                  <a:lumMod val="75000"/>
                </a:schemeClr>
              </a:solidFill>
            </a:endParaRPr>
          </a:p>
          <a:p>
            <a:pPr marL="0" indent="0">
              <a:buNone/>
            </a:pPr>
            <a:endParaRPr lang="fr-FR" sz="2000" dirty="0">
              <a:solidFill>
                <a:schemeClr val="tx2">
                  <a:lumMod val="75000"/>
                </a:schemeClr>
              </a:solidFill>
            </a:endParaRP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4</a:t>
            </a:fld>
            <a:endParaRPr lang="fr-FR"/>
          </a:p>
        </p:txBody>
      </p:sp>
    </p:spTree>
    <p:extLst>
      <p:ext uri="{BB962C8B-B14F-4D97-AF65-F5344CB8AC3E}">
        <p14:creationId xmlns:p14="http://schemas.microsoft.com/office/powerpoint/2010/main" val="292040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44624"/>
            <a:ext cx="7704856" cy="360040"/>
          </a:xfrm>
          <a:solidFill>
            <a:schemeClr val="accent5">
              <a:lumMod val="40000"/>
              <a:lumOff val="60000"/>
            </a:schemeClr>
          </a:solidFill>
        </p:spPr>
        <p:txBody>
          <a:bodyPr>
            <a:noAutofit/>
          </a:bodyPr>
          <a:lstStyle/>
          <a:p>
            <a:r>
              <a:rPr lang="fr-FR" sz="1800" b="1" dirty="0"/>
              <a:t>Module 2: Pesticide risk prevention - Forms of toxicity  </a:t>
            </a:r>
          </a:p>
        </p:txBody>
      </p:sp>
      <p:sp>
        <p:nvSpPr>
          <p:cNvPr id="3" name="Espace réservé du contenu 2"/>
          <p:cNvSpPr>
            <a:spLocks noGrp="1"/>
          </p:cNvSpPr>
          <p:nvPr>
            <p:ph idx="1"/>
          </p:nvPr>
        </p:nvSpPr>
        <p:spPr>
          <a:xfrm>
            <a:off x="179512" y="476672"/>
            <a:ext cx="8856984" cy="6192688"/>
          </a:xfrm>
        </p:spPr>
        <p:txBody>
          <a:bodyPr>
            <a:normAutofit/>
          </a:bodyPr>
          <a:lstStyle/>
          <a:p>
            <a:pPr marL="0" indent="0">
              <a:buNone/>
            </a:pPr>
            <a:r>
              <a:rPr lang="fr-FR" sz="2000" dirty="0">
                <a:solidFill>
                  <a:schemeClr val="tx2">
                    <a:lumMod val="75000"/>
                  </a:schemeClr>
                </a:solidFill>
              </a:rPr>
              <a:t>Theme 1: Identifying </a:t>
            </a:r>
            <a:r>
              <a:rPr lang="fr-FR" sz="2000" b="1" dirty="0">
                <a:solidFill>
                  <a:schemeClr val="tx2">
                    <a:lumMod val="75000"/>
                  </a:schemeClr>
                </a:solidFill>
              </a:rPr>
              <a:t>the ways in which pesticides are toxic to humans and the environment</a:t>
            </a:r>
            <a:r>
              <a:rPr lang="fr-FR" sz="2000" dirty="0">
                <a:solidFill>
                  <a:schemeClr val="tx2">
                    <a:lumMod val="75000"/>
                  </a:schemeClr>
                </a:solidFill>
              </a:rPr>
              <a:t>. Knowing the meaning of the </a:t>
            </a:r>
            <a:r>
              <a:rPr lang="fr-FR" sz="2000" b="1" dirty="0">
                <a:solidFill>
                  <a:schemeClr val="tx2">
                    <a:lumMod val="75000"/>
                  </a:schemeClr>
                </a:solidFill>
              </a:rPr>
              <a:t>pictograms </a:t>
            </a:r>
            <a:r>
              <a:rPr lang="fr-FR" sz="2000" dirty="0">
                <a:solidFill>
                  <a:schemeClr val="tx2">
                    <a:lumMod val="75000"/>
                  </a:schemeClr>
                </a:solidFill>
              </a:rPr>
              <a:t>on labels</a:t>
            </a:r>
            <a:r>
              <a:rPr lang="fr-FR" sz="2000" i="1" dirty="0">
                <a:solidFill>
                  <a:schemeClr val="tx2">
                    <a:lumMod val="75000"/>
                  </a:schemeClr>
                </a:solidFill>
              </a:rPr>
              <a:t>. </a:t>
            </a:r>
            <a:r>
              <a:rPr lang="fr-FR" sz="2000" dirty="0">
                <a:solidFill>
                  <a:schemeClr val="tx2">
                    <a:lumMod val="75000"/>
                  </a:schemeClr>
                </a:solidFill>
              </a:rPr>
              <a:t>Identify the active ingredients used in villages when they are classified as </a:t>
            </a:r>
            <a:r>
              <a:rPr lang="fr-FR" sz="2000" b="1" dirty="0">
                <a:solidFill>
                  <a:schemeClr val="tx2">
                    <a:lumMod val="75000"/>
                  </a:schemeClr>
                </a:solidFill>
              </a:rPr>
              <a:t>CMR </a:t>
            </a:r>
            <a:r>
              <a:rPr lang="fr-FR" sz="1800" i="1" dirty="0">
                <a:solidFill>
                  <a:schemeClr val="tx2">
                    <a:lumMod val="75000"/>
                  </a:schemeClr>
                </a:solidFill>
              </a:rPr>
              <a:t>(carcinogenic, mutagenic and </a:t>
            </a:r>
            <a:r>
              <a:rPr lang="fr-FR" sz="1800" i="1" dirty="0" err="1">
                <a:solidFill>
                  <a:schemeClr val="tx2">
                    <a:lumMod val="75000"/>
                  </a:schemeClr>
                </a:solidFill>
              </a:rPr>
              <a:t>reprotoxic</a:t>
            </a:r>
            <a:r>
              <a:rPr lang="fr-FR" sz="1800" i="1" dirty="0">
                <a:solidFill>
                  <a:schemeClr val="tx2">
                    <a:lumMod val="75000"/>
                  </a:schemeClr>
                </a:solidFill>
              </a:rPr>
              <a:t>). </a:t>
            </a:r>
            <a:r>
              <a:rPr lang="fr-FR" sz="2000" dirty="0">
                <a:solidFill>
                  <a:schemeClr val="tx2">
                    <a:lumMod val="75000"/>
                  </a:schemeClr>
                </a:solidFill>
              </a:rPr>
              <a:t>Be familiar with the most dangerous active substances banned by international conventions.</a:t>
            </a:r>
          </a:p>
          <a:p>
            <a:pPr marL="0" indent="0">
              <a:buNone/>
            </a:pPr>
            <a:endParaRPr lang="fr-FR" sz="2000" dirty="0">
              <a:solidFill>
                <a:schemeClr val="tx2">
                  <a:lumMod val="75000"/>
                </a:schemeClr>
              </a:solidFill>
            </a:endParaRPr>
          </a:p>
          <a:p>
            <a:pPr>
              <a:buFontTx/>
              <a:buChar char="-"/>
            </a:pPr>
            <a:r>
              <a:rPr lang="fr-FR" sz="1900" b="1" dirty="0">
                <a:solidFill>
                  <a:srgbClr val="C00000"/>
                </a:solidFill>
              </a:rPr>
              <a:t>Pesticide </a:t>
            </a:r>
            <a:r>
              <a:rPr lang="fr-FR" sz="1900" dirty="0"/>
              <a:t>comes from the Latin </a:t>
            </a:r>
            <a:r>
              <a:rPr lang="fr-FR" sz="1900" i="1" dirty="0" err="1"/>
              <a:t>cida </a:t>
            </a:r>
            <a:r>
              <a:rPr lang="fr-FR" sz="1900" dirty="0"/>
              <a:t>meaning to kill and the English </a:t>
            </a:r>
            <a:r>
              <a:rPr lang="fr-FR" sz="1900" i="1" dirty="0" err="1"/>
              <a:t>pest </a:t>
            </a:r>
            <a:r>
              <a:rPr lang="fr-FR" sz="1900" dirty="0"/>
              <a:t>meaning harmful</a:t>
            </a:r>
            <a:r>
              <a:rPr lang="fr-FR" sz="1900" i="1" dirty="0"/>
              <a:t>. </a:t>
            </a:r>
            <a:r>
              <a:rPr lang="fr-FR" sz="1900" b="1" dirty="0"/>
              <a:t>Chemical or natural pesticides are therefore by definition toxic products for certain living organisms. </a:t>
            </a:r>
            <a:r>
              <a:rPr lang="fr-FR" sz="1900" dirty="0"/>
              <a:t>They </a:t>
            </a:r>
            <a:r>
              <a:rPr lang="fr-FR" sz="1900" b="1" dirty="0"/>
              <a:t>include insecticides, fungicides, herbicides </a:t>
            </a:r>
            <a:r>
              <a:rPr lang="fr-FR" sz="1900" dirty="0"/>
              <a:t>and ....</a:t>
            </a:r>
            <a:endParaRPr lang="fr-FR" sz="1900" b="1" dirty="0"/>
          </a:p>
          <a:p>
            <a:pPr>
              <a:buFontTx/>
              <a:buChar char="-"/>
            </a:pPr>
            <a:endParaRPr lang="fr-FR" sz="1900" b="1" dirty="0"/>
          </a:p>
          <a:p>
            <a:pPr>
              <a:buFontTx/>
              <a:buChar char="-"/>
            </a:pPr>
            <a:r>
              <a:rPr lang="fr-FR" sz="1900" dirty="0"/>
              <a:t>A distinction is made between the </a:t>
            </a:r>
            <a:r>
              <a:rPr lang="fr-FR" sz="1900" b="1" dirty="0"/>
              <a:t>immediate effects </a:t>
            </a:r>
            <a:r>
              <a:rPr lang="fr-FR" sz="1900" dirty="0"/>
              <a:t>of pesticides on humans and the environment, their </a:t>
            </a:r>
            <a:r>
              <a:rPr lang="fr-FR" sz="1900" b="1" dirty="0"/>
              <a:t>delayed effects </a:t>
            </a:r>
            <a:r>
              <a:rPr lang="fr-FR" sz="1900" dirty="0"/>
              <a:t>and possible </a:t>
            </a:r>
            <a:r>
              <a:rPr lang="fr-FR" sz="1900" b="1" dirty="0"/>
              <a:t>cocktail effects </a:t>
            </a:r>
            <a:r>
              <a:rPr lang="fr-FR" sz="1900" i="1" dirty="0"/>
              <a:t>(</a:t>
            </a:r>
            <a:r>
              <a:rPr lang="fr-FR" sz="1900" b="1" i="1" dirty="0">
                <a:solidFill>
                  <a:srgbClr val="C00000"/>
                </a:solidFill>
              </a:rPr>
              <a:t>see next slide</a:t>
            </a:r>
            <a:r>
              <a:rPr lang="fr-FR" sz="1900" i="1" dirty="0"/>
              <a:t>).</a:t>
            </a:r>
          </a:p>
          <a:p>
            <a:pPr>
              <a:buFontTx/>
              <a:buChar char="-"/>
            </a:pPr>
            <a:endParaRPr lang="fr-FR" sz="1900" b="1" dirty="0"/>
          </a:p>
          <a:p>
            <a:pPr>
              <a:buFontTx/>
              <a:buChar char="-"/>
            </a:pPr>
            <a:r>
              <a:rPr lang="fr-FR" sz="1900" b="1" dirty="0"/>
              <a:t>The risk of toxicity from "</a:t>
            </a:r>
            <a:r>
              <a:rPr lang="fr-FR" sz="1900" b="1" dirty="0" err="1"/>
              <a:t>co-formulants</a:t>
            </a:r>
            <a:r>
              <a:rPr lang="fr-FR" sz="1900" b="1" dirty="0"/>
              <a:t>" </a:t>
            </a:r>
            <a:r>
              <a:rPr lang="fr-FR" sz="1900" dirty="0"/>
              <a:t>must also be taken into account</a:t>
            </a:r>
            <a:r>
              <a:rPr lang="fr-FR" sz="1900" b="1" dirty="0"/>
              <a:t>.</a:t>
            </a:r>
          </a:p>
          <a:p>
            <a:pPr>
              <a:buFontTx/>
              <a:buChar char="-"/>
            </a:pPr>
            <a:endParaRPr lang="fr-FR" sz="1900" b="1" dirty="0"/>
          </a:p>
          <a:p>
            <a:pPr>
              <a:buFontTx/>
              <a:buChar char="-"/>
            </a:pPr>
            <a:r>
              <a:rPr lang="fr-FR" sz="1900" b="1" dirty="0"/>
              <a:t>Never buy a pesticide that has not been approved by the national or regional health authorities </a:t>
            </a:r>
            <a:r>
              <a:rPr lang="fr-FR" sz="1900" i="1" dirty="0"/>
              <a:t>(for example, the Comité Sahélien des Pesticides = CSP).</a:t>
            </a:r>
          </a:p>
          <a:p>
            <a:pPr>
              <a:buFontTx/>
              <a:buChar char="-"/>
            </a:pPr>
            <a:endParaRPr lang="fr-FR" sz="1800" b="1" dirty="0"/>
          </a:p>
          <a:p>
            <a:pPr>
              <a:buFontTx/>
              <a:buChar char="-"/>
            </a:pPr>
            <a:endParaRPr lang="fr-FR" sz="1800" b="1" dirty="0"/>
          </a:p>
          <a:p>
            <a:pPr>
              <a:buFontTx/>
              <a:buChar char="-"/>
            </a:pPr>
            <a:endParaRPr lang="fr-FR" sz="1800" b="1" dirty="0"/>
          </a:p>
          <a:p>
            <a:pPr>
              <a:buFontTx/>
              <a:buChar char="-"/>
            </a:pPr>
            <a:endParaRPr lang="fr-FR" sz="1800" b="1" dirty="0"/>
          </a:p>
          <a:p>
            <a:pPr>
              <a:buFontTx/>
              <a:buChar char="-"/>
            </a:pPr>
            <a:endParaRPr lang="fr-FR" sz="2000" dirty="0">
              <a:solidFill>
                <a:schemeClr val="tx2">
                  <a:lumMod val="75000"/>
                </a:schemeClr>
              </a:solidFill>
            </a:endParaRPr>
          </a:p>
          <a:p>
            <a:pPr marL="0" indent="0">
              <a:buNone/>
            </a:pPr>
            <a:endParaRPr lang="fr-FR" sz="2000" dirty="0">
              <a:solidFill>
                <a:schemeClr val="tx2">
                  <a:lumMod val="75000"/>
                </a:schemeClr>
              </a:solidFill>
            </a:endParaRP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5</a:t>
            </a:fld>
            <a:endParaRPr lang="fr-FR"/>
          </a:p>
        </p:txBody>
      </p:sp>
    </p:spTree>
    <p:extLst>
      <p:ext uri="{BB962C8B-B14F-4D97-AF65-F5344CB8AC3E}">
        <p14:creationId xmlns:p14="http://schemas.microsoft.com/office/powerpoint/2010/main" val="3453619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44624"/>
            <a:ext cx="8712968" cy="360040"/>
          </a:xfrm>
          <a:solidFill>
            <a:schemeClr val="accent5">
              <a:lumMod val="40000"/>
              <a:lumOff val="60000"/>
            </a:schemeClr>
          </a:solidFill>
        </p:spPr>
        <p:txBody>
          <a:bodyPr>
            <a:noAutofit/>
          </a:bodyPr>
          <a:lstStyle/>
          <a:p>
            <a:r>
              <a:rPr lang="fr-FR" sz="1800" b="1" dirty="0"/>
              <a:t>Module 2: Preventing the risks of pesticides - The different types of toxic effects </a:t>
            </a:r>
          </a:p>
        </p:txBody>
      </p:sp>
      <p:sp>
        <p:nvSpPr>
          <p:cNvPr id="3" name="Espace réservé du contenu 2"/>
          <p:cNvSpPr>
            <a:spLocks noGrp="1"/>
          </p:cNvSpPr>
          <p:nvPr>
            <p:ph idx="1"/>
          </p:nvPr>
        </p:nvSpPr>
        <p:spPr>
          <a:xfrm>
            <a:off x="323528" y="476672"/>
            <a:ext cx="8496944" cy="6192688"/>
          </a:xfrm>
        </p:spPr>
        <p:txBody>
          <a:bodyPr>
            <a:normAutofit/>
          </a:bodyPr>
          <a:lstStyle/>
          <a:p>
            <a:pPr marL="0" indent="0">
              <a:buNone/>
            </a:pPr>
            <a:endParaRPr lang="fr-FR" sz="2200" dirty="0">
              <a:solidFill>
                <a:schemeClr val="tx2">
                  <a:lumMod val="75000"/>
                </a:schemeClr>
              </a:solidFill>
            </a:endParaRPr>
          </a:p>
          <a:p>
            <a:pPr marL="0" indent="0">
              <a:buNone/>
            </a:pPr>
            <a:endParaRPr lang="fr-FR" sz="2200" dirty="0">
              <a:solidFill>
                <a:schemeClr val="tx2">
                  <a:lumMod val="75000"/>
                </a:schemeClr>
              </a:solidFill>
            </a:endParaRPr>
          </a:p>
          <a:p>
            <a:pPr marL="0" indent="0">
              <a:buNone/>
            </a:pPr>
            <a:endParaRPr lang="fr-FR" sz="2200" dirty="0">
              <a:solidFill>
                <a:schemeClr val="tx2">
                  <a:lumMod val="75000"/>
                </a:schemeClr>
              </a:solidFill>
            </a:endParaRP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6</a:t>
            </a:fld>
            <a:endParaRPr lang="fr-FR"/>
          </a:p>
        </p:txBody>
      </p:sp>
      <p:sp>
        <p:nvSpPr>
          <p:cNvPr id="7" name="ZoneTexte 6"/>
          <p:cNvSpPr txBox="1"/>
          <p:nvPr/>
        </p:nvSpPr>
        <p:spPr>
          <a:xfrm>
            <a:off x="1" y="5257562"/>
            <a:ext cx="9144000" cy="1528624"/>
          </a:xfrm>
          <a:prstGeom prst="rect">
            <a:avLst/>
          </a:prstGeom>
          <a:solidFill>
            <a:schemeClr val="accent6">
              <a:lumMod val="20000"/>
              <a:lumOff val="80000"/>
            </a:schemeClr>
          </a:solidFill>
          <a:ln>
            <a:solidFill>
              <a:schemeClr val="accent1"/>
            </a:solidFill>
          </a:ln>
        </p:spPr>
        <p:txBody>
          <a:bodyPr wrap="square" rtlCol="0">
            <a:spAutoFit/>
          </a:bodyPr>
          <a:lstStyle/>
          <a:p>
            <a:pPr algn="ctr"/>
            <a:r>
              <a:rPr lang="fr-FR" sz="2000" b="1" dirty="0"/>
              <a:t>Cocktail effect </a:t>
            </a:r>
            <a:r>
              <a:rPr lang="fr-FR" sz="1400" i="1" dirty="0"/>
              <a:t>(source INSERM, ttps://</a:t>
            </a:r>
            <a:r>
              <a:rPr lang="fr-FR" sz="1400" dirty="0"/>
              <a:t>www.inserm.fr/information-en-sante/) </a:t>
            </a:r>
          </a:p>
          <a:p>
            <a:pPr>
              <a:lnSpc>
                <a:spcPts val="2200"/>
              </a:lnSpc>
            </a:pPr>
            <a:r>
              <a:rPr lang="fr-FR" sz="1600" dirty="0"/>
              <a:t>Every day, we are exposed to a wide range of compounds such as pesticides and medicines, </a:t>
            </a:r>
          </a:p>
          <a:p>
            <a:pPr>
              <a:lnSpc>
                <a:spcPts val="2200"/>
              </a:lnSpc>
            </a:pPr>
            <a:r>
              <a:rPr lang="fr-FR" sz="1600" dirty="0"/>
              <a:t>endocrine disruptors, etc... Toxicologists used to study them separately. They have discovered that this approach is inadequate. </a:t>
            </a:r>
            <a:r>
              <a:rPr lang="fr-FR" sz="1600" b="1" dirty="0"/>
              <a:t>When combined, even at low doses, the harmful effects of certain molecules can be amplified. </a:t>
            </a:r>
            <a:r>
              <a:rPr lang="fr-FR" sz="1600" dirty="0"/>
              <a:t>And some combinations can produce unexpectedly deleterious effects...</a:t>
            </a:r>
            <a:endParaRPr lang="fr-FR" dirty="0"/>
          </a:p>
        </p:txBody>
      </p:sp>
      <p:pic>
        <p:nvPicPr>
          <p:cNvPr id="5" name="Image 4" descr="Une image contenant texte, capture d’écran, Police&#10;&#10;Le contenu généré par l’IA peut être incorrect.">
            <a:extLst>
              <a:ext uri="{FF2B5EF4-FFF2-40B4-BE49-F238E27FC236}">
                <a16:creationId xmlns:a16="http://schemas.microsoft.com/office/drawing/2014/main" id="{24C9A60F-3895-F1ED-037E-61EBFF2B2686}"/>
              </a:ext>
            </a:extLst>
          </p:cNvPr>
          <p:cNvPicPr>
            <a:picLocks noChangeAspect="1"/>
          </p:cNvPicPr>
          <p:nvPr/>
        </p:nvPicPr>
        <p:blipFill>
          <a:blip r:embed="rId2"/>
          <a:stretch>
            <a:fillRect/>
          </a:stretch>
        </p:blipFill>
        <p:spPr>
          <a:xfrm>
            <a:off x="1259632" y="476672"/>
            <a:ext cx="6782428" cy="4586805"/>
          </a:xfrm>
          <a:prstGeom prst="rect">
            <a:avLst/>
          </a:prstGeom>
        </p:spPr>
      </p:pic>
    </p:spTree>
    <p:extLst>
      <p:ext uri="{BB962C8B-B14F-4D97-AF65-F5344CB8AC3E}">
        <p14:creationId xmlns:p14="http://schemas.microsoft.com/office/powerpoint/2010/main" val="239857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4"/>
            <a:ext cx="8928992" cy="360040"/>
          </a:xfrm>
          <a:solidFill>
            <a:schemeClr val="accent5">
              <a:lumMod val="40000"/>
              <a:lumOff val="60000"/>
            </a:schemeClr>
          </a:solidFill>
        </p:spPr>
        <p:txBody>
          <a:bodyPr>
            <a:noAutofit/>
          </a:bodyPr>
          <a:lstStyle/>
          <a:p>
            <a:r>
              <a:rPr lang="fr-FR" sz="1800" b="1" dirty="0"/>
              <a:t>Module 2: Pesticide risk prevention - Old and new pictograms</a:t>
            </a:r>
          </a:p>
        </p:txBody>
      </p:sp>
      <p:sp>
        <p:nvSpPr>
          <p:cNvPr id="5" name="Espace réservé du numéro de diapositive 4"/>
          <p:cNvSpPr>
            <a:spLocks noGrp="1"/>
          </p:cNvSpPr>
          <p:nvPr>
            <p:ph type="sldNum" sz="quarter" idx="12"/>
          </p:nvPr>
        </p:nvSpPr>
        <p:spPr/>
        <p:txBody>
          <a:bodyPr/>
          <a:lstStyle/>
          <a:p>
            <a:fld id="{535494B1-7A68-40FB-9B94-6A609DDD9922}" type="slidenum">
              <a:rPr lang="fr-FR" smtClean="0"/>
              <a:t>7</a:t>
            </a:fld>
            <a:endParaRPr lang="fr-FR"/>
          </a:p>
        </p:txBody>
      </p:sp>
      <p:pic>
        <p:nvPicPr>
          <p:cNvPr id="4" name="Image 3" descr="Une image contenant texte, capture d’écran, Police&#10;&#10;Le contenu généré par l’IA peut être incorrect.">
            <a:extLst>
              <a:ext uri="{FF2B5EF4-FFF2-40B4-BE49-F238E27FC236}">
                <a16:creationId xmlns:a16="http://schemas.microsoft.com/office/drawing/2014/main" id="{86727720-76D9-DBA7-F338-FC39D7A80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471594"/>
            <a:ext cx="3841580" cy="6356350"/>
          </a:xfrm>
          <a:prstGeom prst="rect">
            <a:avLst/>
          </a:prstGeom>
        </p:spPr>
      </p:pic>
      <p:pic>
        <p:nvPicPr>
          <p:cNvPr id="8" name="Image 7" descr="Une image contenant texte, jaune, Police, conception&#10;&#10;Le contenu généré par l’IA peut être incorrect.">
            <a:extLst>
              <a:ext uri="{FF2B5EF4-FFF2-40B4-BE49-F238E27FC236}">
                <a16:creationId xmlns:a16="http://schemas.microsoft.com/office/drawing/2014/main" id="{0E6602AA-8848-0BF5-8432-C2670D509642}"/>
              </a:ext>
            </a:extLst>
          </p:cNvPr>
          <p:cNvPicPr>
            <a:picLocks noChangeAspect="1"/>
          </p:cNvPicPr>
          <p:nvPr/>
        </p:nvPicPr>
        <p:blipFill>
          <a:blip r:embed="rId3"/>
          <a:stretch>
            <a:fillRect/>
          </a:stretch>
        </p:blipFill>
        <p:spPr>
          <a:xfrm>
            <a:off x="467544" y="1036892"/>
            <a:ext cx="1126972" cy="5755611"/>
          </a:xfrm>
          <a:prstGeom prst="rect">
            <a:avLst/>
          </a:prstGeom>
        </p:spPr>
      </p:pic>
      <p:sp>
        <p:nvSpPr>
          <p:cNvPr id="10" name="ZoneTexte 9">
            <a:extLst>
              <a:ext uri="{FF2B5EF4-FFF2-40B4-BE49-F238E27FC236}">
                <a16:creationId xmlns:a16="http://schemas.microsoft.com/office/drawing/2014/main" id="{F201FF11-24DE-A7CA-3A79-B79D2B777E8E}"/>
              </a:ext>
            </a:extLst>
          </p:cNvPr>
          <p:cNvSpPr txBox="1"/>
          <p:nvPr/>
        </p:nvSpPr>
        <p:spPr>
          <a:xfrm>
            <a:off x="320078" y="483036"/>
            <a:ext cx="1421904" cy="584775"/>
          </a:xfrm>
          <a:prstGeom prst="rect">
            <a:avLst/>
          </a:prstGeom>
          <a:noFill/>
        </p:spPr>
        <p:txBody>
          <a:bodyPr wrap="square">
            <a:spAutoFit/>
          </a:bodyPr>
          <a:lstStyle/>
          <a:p>
            <a:pPr algn="ctr"/>
            <a:r>
              <a:rPr lang="fr-FR" sz="1600" b="1" dirty="0">
                <a:solidFill>
                  <a:schemeClr val="tx2">
                    <a:lumMod val="75000"/>
                  </a:schemeClr>
                </a:solidFill>
              </a:rPr>
              <a:t>Old </a:t>
            </a:r>
            <a:r>
              <a:rPr lang="fr-FR" sz="1600" b="1" dirty="0" err="1">
                <a:solidFill>
                  <a:schemeClr val="tx2">
                    <a:lumMod val="75000"/>
                  </a:schemeClr>
                </a:solidFill>
              </a:rPr>
              <a:t>pictograms</a:t>
            </a:r>
            <a:endParaRPr lang="fr-FR" b="1" dirty="0"/>
          </a:p>
        </p:txBody>
      </p:sp>
      <p:sp>
        <p:nvSpPr>
          <p:cNvPr id="11" name="ZoneTexte 10">
            <a:extLst>
              <a:ext uri="{FF2B5EF4-FFF2-40B4-BE49-F238E27FC236}">
                <a16:creationId xmlns:a16="http://schemas.microsoft.com/office/drawing/2014/main" id="{3F765CE1-6897-79AB-422F-D3B6497839F4}"/>
              </a:ext>
            </a:extLst>
          </p:cNvPr>
          <p:cNvSpPr txBox="1"/>
          <p:nvPr/>
        </p:nvSpPr>
        <p:spPr>
          <a:xfrm>
            <a:off x="2286000" y="3064994"/>
            <a:ext cx="1421904" cy="584775"/>
          </a:xfrm>
          <a:prstGeom prst="rect">
            <a:avLst/>
          </a:prstGeom>
          <a:noFill/>
        </p:spPr>
        <p:txBody>
          <a:bodyPr wrap="square">
            <a:spAutoFit/>
          </a:bodyPr>
          <a:lstStyle/>
          <a:p>
            <a:pPr algn="ctr"/>
            <a:r>
              <a:rPr lang="fr-FR" sz="1600" b="1" dirty="0">
                <a:solidFill>
                  <a:schemeClr val="tx2">
                    <a:lumMod val="75000"/>
                  </a:schemeClr>
                </a:solidFill>
              </a:rPr>
              <a:t>New </a:t>
            </a:r>
            <a:r>
              <a:rPr lang="fr-FR" sz="1600" b="1" dirty="0" err="1">
                <a:solidFill>
                  <a:schemeClr val="tx2">
                    <a:lumMod val="75000"/>
                  </a:schemeClr>
                </a:solidFill>
              </a:rPr>
              <a:t>pictograms</a:t>
            </a:r>
            <a:endParaRPr lang="fr-FR" b="1" dirty="0"/>
          </a:p>
        </p:txBody>
      </p:sp>
    </p:spTree>
    <p:extLst>
      <p:ext uri="{BB962C8B-B14F-4D97-AF65-F5344CB8AC3E}">
        <p14:creationId xmlns:p14="http://schemas.microsoft.com/office/powerpoint/2010/main" val="239857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44624"/>
            <a:ext cx="7560840" cy="360040"/>
          </a:xfrm>
          <a:solidFill>
            <a:schemeClr val="accent5">
              <a:lumMod val="40000"/>
              <a:lumOff val="60000"/>
            </a:schemeClr>
          </a:solidFill>
        </p:spPr>
        <p:txBody>
          <a:bodyPr>
            <a:noAutofit/>
          </a:bodyPr>
          <a:lstStyle/>
          <a:p>
            <a:r>
              <a:rPr lang="fr-FR" sz="1800" b="1" dirty="0"/>
              <a:t>Module 2: Preventing the risks of pesticides - "CMR" pesticides</a:t>
            </a:r>
          </a:p>
        </p:txBody>
      </p:sp>
      <p:sp>
        <p:nvSpPr>
          <p:cNvPr id="5" name="Espace réservé du numéro de diapositive 4"/>
          <p:cNvSpPr>
            <a:spLocks noGrp="1"/>
          </p:cNvSpPr>
          <p:nvPr>
            <p:ph type="sldNum" sz="quarter" idx="12"/>
          </p:nvPr>
        </p:nvSpPr>
        <p:spPr/>
        <p:txBody>
          <a:bodyPr/>
          <a:lstStyle/>
          <a:p>
            <a:fld id="{535494B1-7A68-40FB-9B94-6A609DDD9922}" type="slidenum">
              <a:rPr lang="fr-FR" smtClean="0"/>
              <a:t>8</a:t>
            </a:fld>
            <a:endParaRPr lang="fr-FR"/>
          </a:p>
        </p:txBody>
      </p:sp>
      <p:pic>
        <p:nvPicPr>
          <p:cNvPr id="6" name="Image 5" descr="Une image contenant texte, capture d’écran, Police, nombre&#10;&#10;Le contenu généré par l’IA peut être incorrect.">
            <a:extLst>
              <a:ext uri="{FF2B5EF4-FFF2-40B4-BE49-F238E27FC236}">
                <a16:creationId xmlns:a16="http://schemas.microsoft.com/office/drawing/2014/main" id="{D640533B-B87D-9AA7-7EA4-B387E42A844B}"/>
              </a:ext>
            </a:extLst>
          </p:cNvPr>
          <p:cNvPicPr>
            <a:picLocks noChangeAspect="1"/>
          </p:cNvPicPr>
          <p:nvPr/>
        </p:nvPicPr>
        <p:blipFill>
          <a:blip r:embed="rId2"/>
          <a:stretch>
            <a:fillRect/>
          </a:stretch>
        </p:blipFill>
        <p:spPr>
          <a:xfrm>
            <a:off x="161192" y="1082784"/>
            <a:ext cx="8993825" cy="4692431"/>
          </a:xfrm>
          <a:prstGeom prst="rect">
            <a:avLst/>
          </a:prstGeom>
        </p:spPr>
      </p:pic>
    </p:spTree>
    <p:extLst>
      <p:ext uri="{BB962C8B-B14F-4D97-AF65-F5344CB8AC3E}">
        <p14:creationId xmlns:p14="http://schemas.microsoft.com/office/powerpoint/2010/main" val="239857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44624"/>
            <a:ext cx="8784976" cy="360040"/>
          </a:xfrm>
          <a:solidFill>
            <a:schemeClr val="accent5">
              <a:lumMod val="40000"/>
              <a:lumOff val="60000"/>
            </a:schemeClr>
          </a:solidFill>
        </p:spPr>
        <p:txBody>
          <a:bodyPr>
            <a:noAutofit/>
          </a:bodyPr>
          <a:lstStyle/>
          <a:p>
            <a:r>
              <a:rPr lang="fr-FR" sz="1800" b="1" dirty="0"/>
              <a:t>Module 2: Preventing the risks of pesticides - Reading labels properly</a:t>
            </a:r>
          </a:p>
        </p:txBody>
      </p:sp>
      <p:sp>
        <p:nvSpPr>
          <p:cNvPr id="5" name="Espace réservé du numéro de diapositive 4"/>
          <p:cNvSpPr>
            <a:spLocks noGrp="1"/>
          </p:cNvSpPr>
          <p:nvPr>
            <p:ph type="sldNum" sz="quarter" idx="12"/>
          </p:nvPr>
        </p:nvSpPr>
        <p:spPr/>
        <p:txBody>
          <a:bodyPr/>
          <a:lstStyle/>
          <a:p>
            <a:fld id="{535494B1-7A68-40FB-9B94-6A609DDD9922}" type="slidenum">
              <a:rPr lang="fr-FR" smtClean="0"/>
              <a:t>9</a:t>
            </a:fld>
            <a:endParaRPr lang="fr-FR"/>
          </a:p>
        </p:txBody>
      </p:sp>
      <p:sp>
        <p:nvSpPr>
          <p:cNvPr id="4" name="ZoneTexte 3">
            <a:extLst>
              <a:ext uri="{FF2B5EF4-FFF2-40B4-BE49-F238E27FC236}">
                <a16:creationId xmlns:a16="http://schemas.microsoft.com/office/drawing/2014/main" id="{607A507E-FFC6-DA32-56A9-E5B016AB6611}"/>
              </a:ext>
            </a:extLst>
          </p:cNvPr>
          <p:cNvSpPr txBox="1"/>
          <p:nvPr/>
        </p:nvSpPr>
        <p:spPr>
          <a:xfrm>
            <a:off x="395536" y="615599"/>
            <a:ext cx="8291264" cy="6017032"/>
          </a:xfrm>
          <a:prstGeom prst="rect">
            <a:avLst/>
          </a:prstGeom>
          <a:noFill/>
        </p:spPr>
        <p:txBody>
          <a:bodyPr wrap="square">
            <a:spAutoFit/>
          </a:bodyPr>
          <a:lstStyle/>
          <a:p>
            <a:pPr algn="l"/>
            <a:r>
              <a:rPr lang="en-US" sz="2000" b="0" i="0" u="none" strike="noStrike" baseline="0" dirty="0">
                <a:latin typeface="Geomanist-Medium" panose="02000603000000020004" pitchFamily="50" charset="0"/>
              </a:rPr>
              <a:t>What should be on the label of a pesticide </a:t>
            </a:r>
            <a:r>
              <a:rPr lang="en-US" sz="2000" b="0" i="0" u="none" strike="noStrike" baseline="0" dirty="0">
                <a:latin typeface="Geomanist-Regular" panose="02000503000000020004" pitchFamily="50" charset="0"/>
              </a:rPr>
              <a:t>container or bag (synthetic chemicals but also biocontrol </a:t>
            </a:r>
            <a:r>
              <a:rPr lang="fr-FR" sz="2000" b="0" i="0" u="none" strike="noStrike" baseline="0" dirty="0" err="1">
                <a:latin typeface="Geomanist-Regular" panose="02000503000000020004" pitchFamily="50" charset="0"/>
              </a:rPr>
              <a:t>products</a:t>
            </a:r>
            <a:r>
              <a:rPr lang="fr-FR" sz="2000" b="0" i="0" u="none" strike="noStrike" baseline="0" dirty="0">
                <a:latin typeface="Geomanist-Regular" panose="02000503000000020004" pitchFamily="50" charset="0"/>
              </a:rPr>
              <a:t>):</a:t>
            </a:r>
          </a:p>
          <a:p>
            <a:pPr algn="l"/>
            <a:endParaRPr lang="fr-FR" sz="2000" b="0" i="0" u="none" strike="noStrike" baseline="0" dirty="0">
              <a:latin typeface="Geomanist-Regular" panose="02000503000000020004" pitchFamily="50" charset="0"/>
            </a:endParaRPr>
          </a:p>
          <a:p>
            <a:pPr marL="180000" indent="-285750" algn="l">
              <a:spcBef>
                <a:spcPts val="600"/>
              </a:spcBef>
              <a:spcAft>
                <a:spcPts val="600"/>
              </a:spcAft>
              <a:buFont typeface="Arial" panose="020B0604020202020204" pitchFamily="34" charset="0"/>
              <a:buChar char="•"/>
            </a:pPr>
            <a:r>
              <a:rPr lang="en-US" sz="2000" b="0" i="0" u="none" strike="noStrike" baseline="0" dirty="0">
                <a:latin typeface="Geomanist-Regular" panose="02000503000000020004" pitchFamily="50" charset="0"/>
              </a:rPr>
              <a:t>The name of the active ingredient contained in the commercial product</a:t>
            </a:r>
          </a:p>
          <a:p>
            <a:pPr marL="180000" indent="-285750" algn="l">
              <a:spcBef>
                <a:spcPts val="600"/>
              </a:spcBef>
              <a:spcAft>
                <a:spcPts val="600"/>
              </a:spcAft>
              <a:buFont typeface="Arial" panose="020B0604020202020204" pitchFamily="34" charset="0"/>
              <a:buChar char="•"/>
            </a:pPr>
            <a:r>
              <a:rPr lang="fr-FR" sz="2000" b="0" i="0" u="none" strike="noStrike" baseline="0" dirty="0" err="1">
                <a:latin typeface="Geomanist-Regular" panose="02000503000000020004" pitchFamily="50" charset="0"/>
              </a:rPr>
              <a:t>Its</a:t>
            </a:r>
            <a:r>
              <a:rPr lang="fr-FR" sz="2000" b="0" i="0" u="none" strike="noStrike" baseline="0" dirty="0">
                <a:latin typeface="Geomanist-Regular" panose="02000503000000020004" pitchFamily="50" charset="0"/>
              </a:rPr>
              <a:t> mode of action</a:t>
            </a:r>
            <a:endParaRPr lang="fr-FR" sz="2000" dirty="0">
              <a:latin typeface="Geomanist-Regular" panose="02000503000000020004" pitchFamily="50" charset="0"/>
            </a:endParaRPr>
          </a:p>
          <a:p>
            <a:pPr marL="180000" indent="-285750" algn="l">
              <a:spcBef>
                <a:spcPts val="600"/>
              </a:spcBef>
              <a:spcAft>
                <a:spcPts val="600"/>
              </a:spcAft>
              <a:buFont typeface="Arial" panose="020B0604020202020204" pitchFamily="34" charset="0"/>
              <a:buChar char="•"/>
            </a:pPr>
            <a:r>
              <a:rPr lang="en-US" sz="2000" b="0" i="0" u="none" strike="noStrike" baseline="0" dirty="0">
                <a:latin typeface="Geomanist-Regular" panose="02000503000000020004" pitchFamily="50" charset="0"/>
              </a:rPr>
              <a:t>The concentration of the active ingredient(s) in the commercial product</a:t>
            </a:r>
          </a:p>
          <a:p>
            <a:pPr marL="180000" indent="-285750" algn="l">
              <a:spcBef>
                <a:spcPts val="600"/>
              </a:spcBef>
              <a:spcAft>
                <a:spcPts val="600"/>
              </a:spcAft>
              <a:buFont typeface="Arial" panose="020B0604020202020204" pitchFamily="34" charset="0"/>
              <a:buChar char="•"/>
            </a:pPr>
            <a:r>
              <a:rPr lang="en-US" sz="2000" b="0" i="0" u="none" strike="noStrike" baseline="0" dirty="0">
                <a:latin typeface="Geomanist-Regular" panose="02000503000000020004" pitchFamily="50" charset="0"/>
              </a:rPr>
              <a:t>The recommended dose per unit of area and per treatment</a:t>
            </a:r>
          </a:p>
          <a:p>
            <a:pPr marL="180000" indent="-285750" algn="l">
              <a:spcBef>
                <a:spcPts val="600"/>
              </a:spcBef>
              <a:spcAft>
                <a:spcPts val="600"/>
              </a:spcAft>
              <a:buFont typeface="Arial" panose="020B0604020202020204" pitchFamily="34" charset="0"/>
              <a:buChar char="•"/>
            </a:pPr>
            <a:r>
              <a:rPr lang="en-US" sz="2000" b="0" i="0" u="none" strike="noStrike" baseline="0" dirty="0">
                <a:latin typeface="Geomanist-Regular" panose="02000503000000020004" pitchFamily="50" charset="0"/>
              </a:rPr>
              <a:t>The frequency of treatment recommended by the manufacturer</a:t>
            </a:r>
          </a:p>
          <a:p>
            <a:pPr marL="180000" indent="-285750" algn="l">
              <a:spcBef>
                <a:spcPts val="600"/>
              </a:spcBef>
              <a:spcAft>
                <a:spcPts val="600"/>
              </a:spcAft>
              <a:buFont typeface="Arial" panose="020B0604020202020204" pitchFamily="34" charset="0"/>
              <a:buChar char="•"/>
            </a:pPr>
            <a:r>
              <a:rPr lang="en-US" sz="2000" b="0" i="0" u="none" strike="noStrike" baseline="0" dirty="0">
                <a:latin typeface="Geomanist-Regular" panose="02000503000000020004" pitchFamily="50" charset="0"/>
              </a:rPr>
              <a:t>The risk phrases and the lethal dose LD50</a:t>
            </a:r>
          </a:p>
          <a:p>
            <a:pPr marL="180000" indent="-285750" algn="l">
              <a:spcBef>
                <a:spcPts val="600"/>
              </a:spcBef>
              <a:spcAft>
                <a:spcPts val="600"/>
              </a:spcAft>
              <a:buFont typeface="Arial" panose="020B0604020202020204" pitchFamily="34" charset="0"/>
              <a:buChar char="•"/>
            </a:pPr>
            <a:r>
              <a:rPr lang="en-US" sz="2000" b="0" i="0" u="none" strike="noStrike" baseline="0" dirty="0">
                <a:latin typeface="Geomanist-Regular" panose="02000503000000020004" pitchFamily="50" charset="0"/>
              </a:rPr>
              <a:t>The pictograms that specify the types of danger</a:t>
            </a:r>
          </a:p>
          <a:p>
            <a:pPr marL="180000" indent="-285750" algn="l">
              <a:spcBef>
                <a:spcPts val="600"/>
              </a:spcBef>
              <a:spcAft>
                <a:spcPts val="600"/>
              </a:spcAft>
              <a:buFont typeface="Arial" panose="020B0604020202020204" pitchFamily="34" charset="0"/>
              <a:buChar char="•"/>
            </a:pPr>
            <a:r>
              <a:rPr lang="en-US" sz="2000" b="0" i="0" u="none" strike="noStrike" baseline="0" dirty="0">
                <a:latin typeface="Geomanist-Regular" panose="02000503000000020004" pitchFamily="50" charset="0"/>
              </a:rPr>
              <a:t>Waiting times between treatment and harvest or food consumption</a:t>
            </a:r>
          </a:p>
          <a:p>
            <a:pPr marL="180000" indent="-285750" algn="l">
              <a:spcBef>
                <a:spcPts val="600"/>
              </a:spcBef>
              <a:spcAft>
                <a:spcPts val="600"/>
              </a:spcAft>
              <a:buFont typeface="Arial" panose="020B0604020202020204" pitchFamily="34" charset="0"/>
              <a:buChar char="•"/>
            </a:pPr>
            <a:r>
              <a:rPr lang="en-US" sz="2000" b="0" i="0" u="none" strike="noStrike" baseline="0" dirty="0">
                <a:latin typeface="Geomanist-Regular" panose="02000503000000020004" pitchFamily="50" charset="0"/>
              </a:rPr>
              <a:t>The expiration date of the product (=&gt; use before it has lost its effectiveness)</a:t>
            </a:r>
            <a:endParaRPr lang="fr-FR" sz="2000" dirty="0"/>
          </a:p>
        </p:txBody>
      </p:sp>
    </p:spTree>
    <p:extLst>
      <p:ext uri="{BB962C8B-B14F-4D97-AF65-F5344CB8AC3E}">
        <p14:creationId xmlns:p14="http://schemas.microsoft.com/office/powerpoint/2010/main" val="239857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44624"/>
            <a:ext cx="8712968" cy="360040"/>
          </a:xfrm>
          <a:solidFill>
            <a:schemeClr val="accent5">
              <a:lumMod val="40000"/>
              <a:lumOff val="60000"/>
            </a:schemeClr>
          </a:solidFill>
        </p:spPr>
        <p:txBody>
          <a:bodyPr>
            <a:noAutofit/>
          </a:bodyPr>
          <a:lstStyle/>
          <a:p>
            <a:r>
              <a:rPr lang="fr-FR" sz="1800" dirty="0"/>
              <a:t>Module 2: Pesticide risk prevention - Identifying fraudulent products </a:t>
            </a:r>
          </a:p>
        </p:txBody>
      </p:sp>
      <p:sp>
        <p:nvSpPr>
          <p:cNvPr id="5" name="Espace réservé du numéro de diapositive 4"/>
          <p:cNvSpPr>
            <a:spLocks noGrp="1"/>
          </p:cNvSpPr>
          <p:nvPr>
            <p:ph type="sldNum" sz="quarter" idx="12"/>
          </p:nvPr>
        </p:nvSpPr>
        <p:spPr/>
        <p:txBody>
          <a:bodyPr/>
          <a:lstStyle/>
          <a:p>
            <a:fld id="{535494B1-7A68-40FB-9B94-6A609DDD9922}" type="slidenum">
              <a:rPr lang="fr-FR" smtClean="0"/>
              <a:t>10</a:t>
            </a:fld>
            <a:endParaRPr lang="fr-FR"/>
          </a:p>
        </p:txBody>
      </p:sp>
      <p:pic>
        <p:nvPicPr>
          <p:cNvPr id="6" name="Image 5" descr="Une image contenant texte, capture d’écran, Police, lettre&#10;&#10;Le contenu généré par l’IA peut être incorrect.">
            <a:extLst>
              <a:ext uri="{FF2B5EF4-FFF2-40B4-BE49-F238E27FC236}">
                <a16:creationId xmlns:a16="http://schemas.microsoft.com/office/drawing/2014/main" id="{7869373C-7606-2F73-8F8E-006A5DDAA246}"/>
              </a:ext>
            </a:extLst>
          </p:cNvPr>
          <p:cNvPicPr>
            <a:picLocks noChangeAspect="1"/>
          </p:cNvPicPr>
          <p:nvPr/>
        </p:nvPicPr>
        <p:blipFill>
          <a:blip r:embed="rId2"/>
          <a:stretch>
            <a:fillRect/>
          </a:stretch>
        </p:blipFill>
        <p:spPr>
          <a:xfrm>
            <a:off x="537427" y="489088"/>
            <a:ext cx="8069145" cy="2567456"/>
          </a:xfrm>
          <a:prstGeom prst="rect">
            <a:avLst/>
          </a:prstGeom>
        </p:spPr>
      </p:pic>
      <p:pic>
        <p:nvPicPr>
          <p:cNvPr id="8" name="Image 7">
            <a:extLst>
              <a:ext uri="{FF2B5EF4-FFF2-40B4-BE49-F238E27FC236}">
                <a16:creationId xmlns:a16="http://schemas.microsoft.com/office/drawing/2014/main" id="{8EF601E1-8C95-3002-8393-F07DB130F810}"/>
              </a:ext>
            </a:extLst>
          </p:cNvPr>
          <p:cNvPicPr>
            <a:picLocks noChangeAspect="1"/>
          </p:cNvPicPr>
          <p:nvPr/>
        </p:nvPicPr>
        <p:blipFill>
          <a:blip r:embed="rId3"/>
          <a:stretch>
            <a:fillRect/>
          </a:stretch>
        </p:blipFill>
        <p:spPr>
          <a:xfrm>
            <a:off x="1619672" y="3056544"/>
            <a:ext cx="6840760" cy="3604756"/>
          </a:xfrm>
          <a:prstGeom prst="rect">
            <a:avLst/>
          </a:prstGeom>
        </p:spPr>
      </p:pic>
      <p:sp>
        <p:nvSpPr>
          <p:cNvPr id="10" name="ZoneTexte 9">
            <a:extLst>
              <a:ext uri="{FF2B5EF4-FFF2-40B4-BE49-F238E27FC236}">
                <a16:creationId xmlns:a16="http://schemas.microsoft.com/office/drawing/2014/main" id="{897C6332-5C6B-D17D-49BA-0A48931339FD}"/>
              </a:ext>
            </a:extLst>
          </p:cNvPr>
          <p:cNvSpPr txBox="1"/>
          <p:nvPr/>
        </p:nvSpPr>
        <p:spPr>
          <a:xfrm>
            <a:off x="188139" y="3389804"/>
            <a:ext cx="1647557" cy="1754326"/>
          </a:xfrm>
          <a:prstGeom prst="rect">
            <a:avLst/>
          </a:prstGeom>
          <a:noFill/>
        </p:spPr>
        <p:txBody>
          <a:bodyPr wrap="square">
            <a:spAutoFit/>
          </a:bodyPr>
          <a:lstStyle/>
          <a:p>
            <a:r>
              <a:rPr lang="en-US" sz="1800" b="0" i="0" u="none" strike="noStrike" baseline="0" dirty="0">
                <a:latin typeface="Geomanist-Regular" panose="02000503000000020004" pitchFamily="50" charset="0"/>
              </a:rPr>
              <a:t>example of counterfeiting and fraudulent marketing practices (RECA Niger)</a:t>
            </a:r>
            <a:endParaRPr lang="fr-FR" dirty="0"/>
          </a:p>
        </p:txBody>
      </p:sp>
    </p:spTree>
    <p:extLst>
      <p:ext uri="{BB962C8B-B14F-4D97-AF65-F5344CB8AC3E}">
        <p14:creationId xmlns:p14="http://schemas.microsoft.com/office/powerpoint/2010/main" val="23985738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5484348-9108-425a-8368-2f497e68a38e" xsi:nil="true"/>
    <lcf76f155ced4ddcb4097134ff3c332f xmlns="f09b6fa0-22b4-47db-938f-b015a4652d4e">
      <Terms xmlns="http://schemas.microsoft.com/office/infopath/2007/PartnerControls"/>
    </lcf76f155ced4ddcb4097134ff3c332f>
    <SharedWithUsers xmlns="b5484348-9108-425a-8368-2f497e68a38e">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3E6CA3794FAF43A1B1B2F3C9FF0252" ma:contentTypeVersion="14" ma:contentTypeDescription="Crée un document." ma:contentTypeScope="" ma:versionID="168ac6fe49f00d4cc95461653c22d64d">
  <xsd:schema xmlns:xsd="http://www.w3.org/2001/XMLSchema" xmlns:xs="http://www.w3.org/2001/XMLSchema" xmlns:p="http://schemas.microsoft.com/office/2006/metadata/properties" xmlns:ns2="f09b6fa0-22b4-47db-938f-b015a4652d4e" xmlns:ns3="b5484348-9108-425a-8368-2f497e68a38e" targetNamespace="http://schemas.microsoft.com/office/2006/metadata/properties" ma:root="true" ma:fieldsID="8f6c2df7fff0b32d9b0d2dc47ca55630" ns2:_="" ns3:_="">
    <xsd:import namespace="f09b6fa0-22b4-47db-938f-b015a4652d4e"/>
    <xsd:import namespace="b5484348-9108-425a-8368-2f497e68a38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3:SharedWithUsers" minOccurs="0"/>
                <xsd:element ref="ns3:SharedWithDetail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9b6fa0-22b4-47db-938f-b015a46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59afb672-b4ba-4b3f-b1ed-697a383fdf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484348-9108-425a-8368-2f497e68a38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abd61a5-97c0-42a7-a255-f8bbfe10cc00}" ma:internalName="TaxCatchAll" ma:showField="CatchAllData" ma:web="b5484348-9108-425a-8368-2f497e68a38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4E5064-4585-4CD0-81E9-23C6F6E292A3}">
  <ds:schemaRefs>
    <ds:schemaRef ds:uri="http://schemas.microsoft.com/office/2006/metadata/properties"/>
    <ds:schemaRef ds:uri="http://schemas.microsoft.com/office/infopath/2007/PartnerControls"/>
    <ds:schemaRef ds:uri="b5484348-9108-425a-8368-2f497e68a38e"/>
    <ds:schemaRef ds:uri="f09b6fa0-22b4-47db-938f-b015a4652d4e"/>
  </ds:schemaRefs>
</ds:datastoreItem>
</file>

<file path=customXml/itemProps2.xml><?xml version="1.0" encoding="utf-8"?>
<ds:datastoreItem xmlns:ds="http://schemas.openxmlformats.org/officeDocument/2006/customXml" ds:itemID="{59537985-837B-425C-870B-841A79396D4C}">
  <ds:schemaRefs>
    <ds:schemaRef ds:uri="http://schemas.microsoft.com/sharepoint/v3/contenttype/forms"/>
  </ds:schemaRefs>
</ds:datastoreItem>
</file>

<file path=customXml/itemProps3.xml><?xml version="1.0" encoding="utf-8"?>
<ds:datastoreItem xmlns:ds="http://schemas.openxmlformats.org/officeDocument/2006/customXml" ds:itemID="{F4B79F6C-153C-4850-8163-D8C84767F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9b6fa0-22b4-47db-938f-b015a4652d4e"/>
    <ds:schemaRef ds:uri="b5484348-9108-425a-8368-2f497e68a3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379</TotalTime>
  <Words>1545</Words>
  <Application>Microsoft Office PowerPoint</Application>
  <PresentationFormat>Affichage à l'écran (4:3)</PresentationFormat>
  <Paragraphs>105</Paragraphs>
  <Slides>16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Arial</vt:lpstr>
      <vt:lpstr>Calibri</vt:lpstr>
      <vt:lpstr>Comic Sans MS</vt:lpstr>
      <vt:lpstr>Geomanist-Black</vt:lpstr>
      <vt:lpstr>Geomanist-Medium</vt:lpstr>
      <vt:lpstr>Geomanist-Regular</vt:lpstr>
      <vt:lpstr>Thème Office</vt:lpstr>
      <vt:lpstr>Module 2:  Pesticide risk prevention</vt:lpstr>
      <vt:lpstr>Module 2 - Educational aim: To be able to prevent and limit the risks associated with the use of pesticides and the management of their packaging. </vt:lpstr>
      <vt:lpstr>Module 2: Pesticide risk prevention </vt:lpstr>
      <vt:lpstr>Module 2: Pesticide risk prevention - Forms of toxicity  </vt:lpstr>
      <vt:lpstr>Module 2: Preventing the risks of pesticides - The different types of toxic effects </vt:lpstr>
      <vt:lpstr>Module 2: Pesticide risk prevention - Old and new pictograms</vt:lpstr>
      <vt:lpstr>Module 2: Preventing the risks of pesticides - "CMR" pesticides</vt:lpstr>
      <vt:lpstr>Module 2: Preventing the risks of pesticides - Reading labels properly</vt:lpstr>
      <vt:lpstr>Module 2: Pesticide risk prevention - Identifying fraudulent products </vt:lpstr>
      <vt:lpstr>Module 2: Preventing the risks of pesticides  Understanding international conventions - A</vt:lpstr>
      <vt:lpstr>Module 2: Prevention of pesticide risks - Pesticide penetration routes  </vt:lpstr>
      <vt:lpstr>Module 2: Pesticide risk prevention - Personal protective equipment (PPE)</vt:lpstr>
      <vt:lpstr>Module 2: Preventing the risks of pesticides - To protect oneself or not?</vt:lpstr>
      <vt:lpstr>Module 2: Preventing the risks of pesticides - Protecting farmers and their employees</vt:lpstr>
      <vt:lpstr>Module 2: Preventing the risks of pesticides "What if you have to use a chemical product?</vt:lpstr>
      <vt:lpstr>Module 2: Pesticide risk prevention - Packaging management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UTILISATEUR</dc:creator>
  <cp:keywords>, docId:BC1BFFE6A18C940FC64F420A9E1A438C</cp:keywords>
  <cp:lastModifiedBy>Bertrand MATHIEU</cp:lastModifiedBy>
  <cp:revision>31</cp:revision>
  <dcterms:created xsi:type="dcterms:W3CDTF">2020-11-24T09:09:25Z</dcterms:created>
  <dcterms:modified xsi:type="dcterms:W3CDTF">2026-02-04T15:31:31Z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0x010100EA3E6CA3794FAF43A1B1B2F3C9FF0252</vt:lpwstr>
  </property>
  <property fmtid="{D5CDD505-2E9C-101B-9397-08002B2CF9AE}" pid="3" name="Order">
    <vt:r8>1067300</vt:r8>
  </property>
  <property fmtid="{D5CDD505-2E9C-101B-9397-08002B2CF9AE}" pid="4" name="TriggerFlowInfo">
    <vt:lpwstr/>
  </property>
  <property fmtid="{D5CDD505-2E9C-101B-9397-08002B2CF9AE}" pid="5" name="ComplianceAssetId">
    <vt:lpwstr/>
  </property>
  <property fmtid="{D5CDD505-2E9C-101B-9397-08002B2CF9AE}" pid="6" name="_ExtendedDescription">
    <vt:lpwstr/>
  </property>
  <property fmtid="{D5CDD505-2E9C-101B-9397-08002B2CF9AE}" pid="7" name="MediaServiceImageTags">
    <vt:lpwstr/>
  </property>
</Properties>
</file>