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4"/>
  </p:sldMasterIdLst>
  <p:notesMasterIdLst>
    <p:notesMasterId r:id="rId22"/>
  </p:notesMasterIdLst>
  <p:sldIdLst>
    <p:sldId id="256" r:id="rId5"/>
    <p:sldId id="279" r:id="rId6"/>
    <p:sldId id="300" r:id="rId7"/>
    <p:sldId id="301" r:id="rId8"/>
    <p:sldId id="312" r:id="rId9"/>
    <p:sldId id="313" r:id="rId10"/>
    <p:sldId id="314" r:id="rId11"/>
    <p:sldId id="315" r:id="rId12"/>
    <p:sldId id="323" r:id="rId13"/>
    <p:sldId id="324" r:id="rId14"/>
    <p:sldId id="317" r:id="rId15"/>
    <p:sldId id="318" r:id="rId16"/>
    <p:sldId id="326" r:id="rId17"/>
    <p:sldId id="327" r:id="rId18"/>
    <p:sldId id="319" r:id="rId19"/>
    <p:sldId id="322" r:id="rId20"/>
    <p:sldId id="321"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4DF9F-3164-4CF9-9130-ECE2EB0D6B9A}" v="5" dt="2026-02-05T08:43:52.49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842" autoAdjust="0"/>
  </p:normalViewPr>
  <p:slideViewPr>
    <p:cSldViewPr>
      <p:cViewPr varScale="1">
        <p:scale>
          <a:sx n="63" d="100"/>
          <a:sy n="63" d="100"/>
        </p:scale>
        <p:origin x="672"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ATHIEU" userId="3ad2500c-3c0e-43eb-b227-135d3a4c1d08" providerId="ADAL" clId="{03EC9F85-D77C-42CE-AB1F-EDF105C78B01}"/>
    <pc:docChg chg="undo redo custSel modSld">
      <pc:chgData name="Bertrand MATHIEU" userId="3ad2500c-3c0e-43eb-b227-135d3a4c1d08" providerId="ADAL" clId="{03EC9F85-D77C-42CE-AB1F-EDF105C78B01}" dt="2026-02-05T09:27:02.421" v="205" actId="171"/>
      <pc:docMkLst>
        <pc:docMk/>
      </pc:docMkLst>
      <pc:sldChg chg="addSp delSp modSp mod">
        <pc:chgData name="Bertrand MATHIEU" userId="3ad2500c-3c0e-43eb-b227-135d3a4c1d08" providerId="ADAL" clId="{03EC9F85-D77C-42CE-AB1F-EDF105C78B01}" dt="2026-02-04T15:34:57.002" v="12" actId="1076"/>
        <pc:sldMkLst>
          <pc:docMk/>
          <pc:sldMk cId="292040701" sldId="300"/>
        </pc:sldMkLst>
        <pc:picChg chg="add del">
          <ac:chgData name="Bertrand MATHIEU" userId="3ad2500c-3c0e-43eb-b227-135d3a4c1d08" providerId="ADAL" clId="{03EC9F85-D77C-42CE-AB1F-EDF105C78B01}" dt="2026-02-04T15:34:18.161" v="7" actId="478"/>
          <ac:picMkLst>
            <pc:docMk/>
            <pc:sldMk cId="292040701" sldId="300"/>
            <ac:picMk id="5" creationId="{7624D231-BAF9-4111-A6E2-1F3FC8C5C26E}"/>
          </ac:picMkLst>
        </pc:picChg>
        <pc:picChg chg="add mod ord">
          <ac:chgData name="Bertrand MATHIEU" userId="3ad2500c-3c0e-43eb-b227-135d3a4c1d08" providerId="ADAL" clId="{03EC9F85-D77C-42CE-AB1F-EDF105C78B01}" dt="2026-02-04T15:34:57.002" v="12" actId="1076"/>
          <ac:picMkLst>
            <pc:docMk/>
            <pc:sldMk cId="292040701" sldId="300"/>
            <ac:picMk id="15" creationId="{A80BA3D6-545F-2AF6-99E7-8FE766560553}"/>
          </ac:picMkLst>
        </pc:picChg>
      </pc:sldChg>
      <pc:sldChg chg="addSp delSp modSp mod">
        <pc:chgData name="Bertrand MATHIEU" userId="3ad2500c-3c0e-43eb-b227-135d3a4c1d08" providerId="ADAL" clId="{03EC9F85-D77C-42CE-AB1F-EDF105C78B01}" dt="2026-02-04T15:36:33.790" v="19" actId="1076"/>
        <pc:sldMkLst>
          <pc:docMk/>
          <pc:sldMk cId="2953582968" sldId="301"/>
        </pc:sldMkLst>
        <pc:picChg chg="del">
          <ac:chgData name="Bertrand MATHIEU" userId="3ad2500c-3c0e-43eb-b227-135d3a4c1d08" providerId="ADAL" clId="{03EC9F85-D77C-42CE-AB1F-EDF105C78B01}" dt="2026-02-04T15:35:46.235" v="13" actId="478"/>
          <ac:picMkLst>
            <pc:docMk/>
            <pc:sldMk cId="2953582968" sldId="301"/>
            <ac:picMk id="7" creationId="{13F033DF-AA44-479C-AD73-B7C3AF51DD50}"/>
          </ac:picMkLst>
        </pc:picChg>
        <pc:picChg chg="add mod">
          <ac:chgData name="Bertrand MATHIEU" userId="3ad2500c-3c0e-43eb-b227-135d3a4c1d08" providerId="ADAL" clId="{03EC9F85-D77C-42CE-AB1F-EDF105C78B01}" dt="2026-02-04T15:36:33.790" v="19" actId="1076"/>
          <ac:picMkLst>
            <pc:docMk/>
            <pc:sldMk cId="2953582968" sldId="301"/>
            <ac:picMk id="8" creationId="{69255382-00CE-4E29-64A1-DB0DA8F0A782}"/>
          </ac:picMkLst>
        </pc:picChg>
      </pc:sldChg>
      <pc:sldChg chg="modSp mod">
        <pc:chgData name="Bertrand MATHIEU" userId="3ad2500c-3c0e-43eb-b227-135d3a4c1d08" providerId="ADAL" clId="{03EC9F85-D77C-42CE-AB1F-EDF105C78B01}" dt="2026-02-05T08:03:24.487" v="21" actId="14100"/>
        <pc:sldMkLst>
          <pc:docMk/>
          <pc:sldMk cId="2889936105" sldId="313"/>
        </pc:sldMkLst>
        <pc:spChg chg="mod">
          <ac:chgData name="Bertrand MATHIEU" userId="3ad2500c-3c0e-43eb-b227-135d3a4c1d08" providerId="ADAL" clId="{03EC9F85-D77C-42CE-AB1F-EDF105C78B01}" dt="2026-02-05T08:03:24.487" v="21" actId="14100"/>
          <ac:spMkLst>
            <pc:docMk/>
            <pc:sldMk cId="2889936105" sldId="313"/>
            <ac:spMk id="5" creationId="{3199686C-E8EF-4A3C-BD67-E36151532522}"/>
          </ac:spMkLst>
        </pc:spChg>
      </pc:sldChg>
      <pc:sldChg chg="modSp mod">
        <pc:chgData name="Bertrand MATHIEU" userId="3ad2500c-3c0e-43eb-b227-135d3a4c1d08" providerId="ADAL" clId="{03EC9F85-D77C-42CE-AB1F-EDF105C78B01}" dt="2026-02-05T08:10:43.320" v="69" actId="1035"/>
        <pc:sldMkLst>
          <pc:docMk/>
          <pc:sldMk cId="3372675471" sldId="314"/>
        </pc:sldMkLst>
        <pc:spChg chg="mod">
          <ac:chgData name="Bertrand MATHIEU" userId="3ad2500c-3c0e-43eb-b227-135d3a4c1d08" providerId="ADAL" clId="{03EC9F85-D77C-42CE-AB1F-EDF105C78B01}" dt="2026-02-05T08:10:43.320" v="69" actId="1035"/>
          <ac:spMkLst>
            <pc:docMk/>
            <pc:sldMk cId="3372675471" sldId="314"/>
            <ac:spMk id="4" creationId="{2E8BA5A5-5E8E-4A48-BD04-0E1CF00CEEFB}"/>
          </ac:spMkLst>
        </pc:spChg>
        <pc:spChg chg="mod">
          <ac:chgData name="Bertrand MATHIEU" userId="3ad2500c-3c0e-43eb-b227-135d3a4c1d08" providerId="ADAL" clId="{03EC9F85-D77C-42CE-AB1F-EDF105C78B01}" dt="2026-02-05T08:10:35.741" v="63" actId="20577"/>
          <ac:spMkLst>
            <pc:docMk/>
            <pc:sldMk cId="3372675471" sldId="314"/>
            <ac:spMk id="5" creationId="{3199686C-E8EF-4A3C-BD67-E36151532522}"/>
          </ac:spMkLst>
        </pc:spChg>
        <pc:spChg chg="mod">
          <ac:chgData name="Bertrand MATHIEU" userId="3ad2500c-3c0e-43eb-b227-135d3a4c1d08" providerId="ADAL" clId="{03EC9F85-D77C-42CE-AB1F-EDF105C78B01}" dt="2026-02-05T08:10:43.320" v="69" actId="1035"/>
          <ac:spMkLst>
            <pc:docMk/>
            <pc:sldMk cId="3372675471" sldId="314"/>
            <ac:spMk id="6" creationId="{00000000-0000-0000-0000-000000000000}"/>
          </ac:spMkLst>
        </pc:spChg>
        <pc:spChg chg="mod">
          <ac:chgData name="Bertrand MATHIEU" userId="3ad2500c-3c0e-43eb-b227-135d3a4c1d08" providerId="ADAL" clId="{03EC9F85-D77C-42CE-AB1F-EDF105C78B01}" dt="2026-02-05T08:10:43.320" v="69" actId="1035"/>
          <ac:spMkLst>
            <pc:docMk/>
            <pc:sldMk cId="3372675471" sldId="314"/>
            <ac:spMk id="9" creationId="{E392760E-F2B8-48DD-8B66-996624CC7867}"/>
          </ac:spMkLst>
        </pc:spChg>
        <pc:spChg chg="mod">
          <ac:chgData name="Bertrand MATHIEU" userId="3ad2500c-3c0e-43eb-b227-135d3a4c1d08" providerId="ADAL" clId="{03EC9F85-D77C-42CE-AB1F-EDF105C78B01}" dt="2026-02-05T08:10:43.320" v="69" actId="1035"/>
          <ac:spMkLst>
            <pc:docMk/>
            <pc:sldMk cId="3372675471" sldId="314"/>
            <ac:spMk id="10" creationId="{AD71C0EC-D058-4EAC-BC7A-C86EC88ADCD7}"/>
          </ac:spMkLst>
        </pc:spChg>
      </pc:sldChg>
      <pc:sldChg chg="addSp delSp modSp mod">
        <pc:chgData name="Bertrand MATHIEU" userId="3ad2500c-3c0e-43eb-b227-135d3a4c1d08" providerId="ADAL" clId="{03EC9F85-D77C-42CE-AB1F-EDF105C78B01}" dt="2026-02-05T08:16:19.757" v="100" actId="255"/>
        <pc:sldMkLst>
          <pc:docMk/>
          <pc:sldMk cId="3275384234" sldId="315"/>
        </pc:sldMkLst>
        <pc:spChg chg="add mod">
          <ac:chgData name="Bertrand MATHIEU" userId="3ad2500c-3c0e-43eb-b227-135d3a4c1d08" providerId="ADAL" clId="{03EC9F85-D77C-42CE-AB1F-EDF105C78B01}" dt="2026-02-05T08:16:19.757" v="100" actId="255"/>
          <ac:spMkLst>
            <pc:docMk/>
            <pc:sldMk cId="3275384234" sldId="315"/>
            <ac:spMk id="9" creationId="{ECE752B1-FB1C-77E1-71D3-73596CC29331}"/>
          </ac:spMkLst>
        </pc:spChg>
        <pc:picChg chg="add mod">
          <ac:chgData name="Bertrand MATHIEU" userId="3ad2500c-3c0e-43eb-b227-135d3a4c1d08" providerId="ADAL" clId="{03EC9F85-D77C-42CE-AB1F-EDF105C78B01}" dt="2026-02-05T08:15:43.105" v="94" actId="1076"/>
          <ac:picMkLst>
            <pc:docMk/>
            <pc:sldMk cId="3275384234" sldId="315"/>
            <ac:picMk id="7" creationId="{A20DAD37-EC72-4C93-B029-50252106FB53}"/>
          </ac:picMkLst>
        </pc:picChg>
        <pc:picChg chg="del">
          <ac:chgData name="Bertrand MATHIEU" userId="3ad2500c-3c0e-43eb-b227-135d3a4c1d08" providerId="ADAL" clId="{03EC9F85-D77C-42CE-AB1F-EDF105C78B01}" dt="2026-02-05T08:14:04.543" v="70" actId="478"/>
          <ac:picMkLst>
            <pc:docMk/>
            <pc:sldMk cId="3275384234" sldId="315"/>
            <ac:picMk id="1029" creationId="{00000000-0000-0000-0000-000000000000}"/>
          </ac:picMkLst>
        </pc:picChg>
      </pc:sldChg>
      <pc:sldChg chg="modSp mod">
        <pc:chgData name="Bertrand MATHIEU" userId="3ad2500c-3c0e-43eb-b227-135d3a4c1d08" providerId="ADAL" clId="{03EC9F85-D77C-42CE-AB1F-EDF105C78B01}" dt="2026-02-05T08:38:28.342" v="116" actId="14100"/>
        <pc:sldMkLst>
          <pc:docMk/>
          <pc:sldMk cId="3502942700" sldId="317"/>
        </pc:sldMkLst>
        <pc:picChg chg="mod">
          <ac:chgData name="Bertrand MATHIEU" userId="3ad2500c-3c0e-43eb-b227-135d3a4c1d08" providerId="ADAL" clId="{03EC9F85-D77C-42CE-AB1F-EDF105C78B01}" dt="2026-02-05T08:38:28.342" v="116" actId="14100"/>
          <ac:picMkLst>
            <pc:docMk/>
            <pc:sldMk cId="3502942700" sldId="317"/>
            <ac:picMk id="7" creationId="{96DAE291-8DEA-4B12-BCCA-26AF110A5706}"/>
          </ac:picMkLst>
        </pc:picChg>
      </pc:sldChg>
      <pc:sldChg chg="addSp delSp modSp mod">
        <pc:chgData name="Bertrand MATHIEU" userId="3ad2500c-3c0e-43eb-b227-135d3a4c1d08" providerId="ADAL" clId="{03EC9F85-D77C-42CE-AB1F-EDF105C78B01}" dt="2026-02-05T08:40:32.156" v="125" actId="14100"/>
        <pc:sldMkLst>
          <pc:docMk/>
          <pc:sldMk cId="2462772205" sldId="318"/>
        </pc:sldMkLst>
        <pc:spChg chg="mod">
          <ac:chgData name="Bertrand MATHIEU" userId="3ad2500c-3c0e-43eb-b227-135d3a4c1d08" providerId="ADAL" clId="{03EC9F85-D77C-42CE-AB1F-EDF105C78B01}" dt="2026-02-05T08:40:32.156" v="125" actId="14100"/>
          <ac:spMkLst>
            <pc:docMk/>
            <pc:sldMk cId="2462772205" sldId="318"/>
            <ac:spMk id="5" creationId="{3199686C-E8EF-4A3C-BD67-E36151532522}"/>
          </ac:spMkLst>
        </pc:spChg>
        <pc:picChg chg="add mod">
          <ac:chgData name="Bertrand MATHIEU" userId="3ad2500c-3c0e-43eb-b227-135d3a4c1d08" providerId="ADAL" clId="{03EC9F85-D77C-42CE-AB1F-EDF105C78B01}" dt="2026-02-05T08:40:19.292" v="122" actId="1076"/>
          <ac:picMkLst>
            <pc:docMk/>
            <pc:sldMk cId="2462772205" sldId="318"/>
            <ac:picMk id="7" creationId="{5C784465-A5B7-685C-EC24-58DB85F6EED7}"/>
          </ac:picMkLst>
        </pc:picChg>
        <pc:picChg chg="del">
          <ac:chgData name="Bertrand MATHIEU" userId="3ad2500c-3c0e-43eb-b227-135d3a4c1d08" providerId="ADAL" clId="{03EC9F85-D77C-42CE-AB1F-EDF105C78B01}" dt="2026-02-05T08:39:29.677" v="117" actId="478"/>
          <ac:picMkLst>
            <pc:docMk/>
            <pc:sldMk cId="2462772205" sldId="318"/>
            <ac:picMk id="11" creationId="{B990B739-D1AD-46AE-81E4-B6C756706805}"/>
          </ac:picMkLst>
        </pc:picChg>
      </pc:sldChg>
      <pc:sldChg chg="addSp delSp modSp mod">
        <pc:chgData name="Bertrand MATHIEU" userId="3ad2500c-3c0e-43eb-b227-135d3a4c1d08" providerId="ADAL" clId="{03EC9F85-D77C-42CE-AB1F-EDF105C78B01}" dt="2026-02-05T09:14:00.921" v="166" actId="20577"/>
        <pc:sldMkLst>
          <pc:docMk/>
          <pc:sldMk cId="897816401" sldId="319"/>
        </pc:sldMkLst>
        <pc:spChg chg="mod">
          <ac:chgData name="Bertrand MATHIEU" userId="3ad2500c-3c0e-43eb-b227-135d3a4c1d08" providerId="ADAL" clId="{03EC9F85-D77C-42CE-AB1F-EDF105C78B01}" dt="2026-02-05T09:14:00.921" v="166" actId="20577"/>
          <ac:spMkLst>
            <pc:docMk/>
            <pc:sldMk cId="897816401" sldId="319"/>
            <ac:spMk id="5" creationId="{3199686C-E8EF-4A3C-BD67-E36151532522}"/>
          </ac:spMkLst>
        </pc:spChg>
        <pc:picChg chg="add mod">
          <ac:chgData name="Bertrand MATHIEU" userId="3ad2500c-3c0e-43eb-b227-135d3a4c1d08" providerId="ADAL" clId="{03EC9F85-D77C-42CE-AB1F-EDF105C78B01}" dt="2026-02-05T09:09:21.161" v="159" actId="1076"/>
          <ac:picMkLst>
            <pc:docMk/>
            <pc:sldMk cId="897816401" sldId="319"/>
            <ac:picMk id="4" creationId="{A5E153CB-79DD-845B-95C6-D9DCAB0AED4A}"/>
          </ac:picMkLst>
        </pc:picChg>
        <pc:picChg chg="del">
          <ac:chgData name="Bertrand MATHIEU" userId="3ad2500c-3c0e-43eb-b227-135d3a4c1d08" providerId="ADAL" clId="{03EC9F85-D77C-42CE-AB1F-EDF105C78B01}" dt="2026-02-05T09:09:11.935" v="155" actId="478"/>
          <ac:picMkLst>
            <pc:docMk/>
            <pc:sldMk cId="897816401" sldId="319"/>
            <ac:picMk id="7" creationId="{83285AEA-F048-4863-B4B1-8C364C03D60C}"/>
          </ac:picMkLst>
        </pc:picChg>
      </pc:sldChg>
      <pc:sldChg chg="addSp delSp modSp mod">
        <pc:chgData name="Bertrand MATHIEU" userId="3ad2500c-3c0e-43eb-b227-135d3a4c1d08" providerId="ADAL" clId="{03EC9F85-D77C-42CE-AB1F-EDF105C78B01}" dt="2026-02-05T09:27:02.421" v="205" actId="171"/>
        <pc:sldMkLst>
          <pc:docMk/>
          <pc:sldMk cId="3015534092" sldId="321"/>
        </pc:sldMkLst>
        <pc:spChg chg="mod">
          <ac:chgData name="Bertrand MATHIEU" userId="3ad2500c-3c0e-43eb-b227-135d3a4c1d08" providerId="ADAL" clId="{03EC9F85-D77C-42CE-AB1F-EDF105C78B01}" dt="2026-02-05T09:25:38.848" v="196" actId="20577"/>
          <ac:spMkLst>
            <pc:docMk/>
            <pc:sldMk cId="3015534092" sldId="321"/>
            <ac:spMk id="5" creationId="{3199686C-E8EF-4A3C-BD67-E36151532522}"/>
          </ac:spMkLst>
        </pc:spChg>
        <pc:picChg chg="add mod ord">
          <ac:chgData name="Bertrand MATHIEU" userId="3ad2500c-3c0e-43eb-b227-135d3a4c1d08" providerId="ADAL" clId="{03EC9F85-D77C-42CE-AB1F-EDF105C78B01}" dt="2026-02-05T09:27:02.421" v="205" actId="171"/>
          <ac:picMkLst>
            <pc:docMk/>
            <pc:sldMk cId="3015534092" sldId="321"/>
            <ac:picMk id="4" creationId="{674BE068-E135-92EE-F1E3-A331EB79F764}"/>
          </ac:picMkLst>
        </pc:picChg>
        <pc:picChg chg="del">
          <ac:chgData name="Bertrand MATHIEU" userId="3ad2500c-3c0e-43eb-b227-135d3a4c1d08" providerId="ADAL" clId="{03EC9F85-D77C-42CE-AB1F-EDF105C78B01}" dt="2026-02-05T09:17:04.895" v="181" actId="478"/>
          <ac:picMkLst>
            <pc:docMk/>
            <pc:sldMk cId="3015534092" sldId="321"/>
            <ac:picMk id="8" creationId="{7539AA5D-544E-4292-B82E-19D87CEDBDED}"/>
          </ac:picMkLst>
        </pc:picChg>
        <pc:picChg chg="del">
          <ac:chgData name="Bertrand MATHIEU" userId="3ad2500c-3c0e-43eb-b227-135d3a4c1d08" providerId="ADAL" clId="{03EC9F85-D77C-42CE-AB1F-EDF105C78B01}" dt="2026-02-05T09:16:53.329" v="176" actId="478"/>
          <ac:picMkLst>
            <pc:docMk/>
            <pc:sldMk cId="3015534092" sldId="321"/>
            <ac:picMk id="9" creationId="{B23A3B6B-D529-41C0-8A24-87EE25BE3F09}"/>
          </ac:picMkLst>
        </pc:picChg>
        <pc:picChg chg="add mod ord">
          <ac:chgData name="Bertrand MATHIEU" userId="3ad2500c-3c0e-43eb-b227-135d3a4c1d08" providerId="ADAL" clId="{03EC9F85-D77C-42CE-AB1F-EDF105C78B01}" dt="2026-02-05T09:26:00.505" v="200" actId="1076"/>
          <ac:picMkLst>
            <pc:docMk/>
            <pc:sldMk cId="3015534092" sldId="321"/>
            <ac:picMk id="11" creationId="{09C29F30-6A7B-D0C3-24A6-78C489131CD6}"/>
          </ac:picMkLst>
        </pc:picChg>
      </pc:sldChg>
      <pc:sldChg chg="modSp mod">
        <pc:chgData name="Bertrand MATHIEU" userId="3ad2500c-3c0e-43eb-b227-135d3a4c1d08" providerId="ADAL" clId="{03EC9F85-D77C-42CE-AB1F-EDF105C78B01}" dt="2026-02-05T09:15:15.496" v="175" actId="20577"/>
        <pc:sldMkLst>
          <pc:docMk/>
          <pc:sldMk cId="1792262041" sldId="322"/>
        </pc:sldMkLst>
        <pc:spChg chg="mod">
          <ac:chgData name="Bertrand MATHIEU" userId="3ad2500c-3c0e-43eb-b227-135d3a4c1d08" providerId="ADAL" clId="{03EC9F85-D77C-42CE-AB1F-EDF105C78B01}" dt="2026-02-05T09:15:15.496" v="175" actId="20577"/>
          <ac:spMkLst>
            <pc:docMk/>
            <pc:sldMk cId="1792262041" sldId="322"/>
            <ac:spMk id="5" creationId="{3199686C-E8EF-4A3C-BD67-E36151532522}"/>
          </ac:spMkLst>
        </pc:spChg>
      </pc:sldChg>
      <pc:sldChg chg="modSp mod">
        <pc:chgData name="Bertrand MATHIEU" userId="3ad2500c-3c0e-43eb-b227-135d3a4c1d08" providerId="ADAL" clId="{03EC9F85-D77C-42CE-AB1F-EDF105C78B01}" dt="2026-02-05T08:16:42.096" v="102" actId="20577"/>
        <pc:sldMkLst>
          <pc:docMk/>
          <pc:sldMk cId="2872577567" sldId="323"/>
        </pc:sldMkLst>
        <pc:spChg chg="mod">
          <ac:chgData name="Bertrand MATHIEU" userId="3ad2500c-3c0e-43eb-b227-135d3a4c1d08" providerId="ADAL" clId="{03EC9F85-D77C-42CE-AB1F-EDF105C78B01}" dt="2026-02-05T08:16:42.096" v="102" actId="20577"/>
          <ac:spMkLst>
            <pc:docMk/>
            <pc:sldMk cId="2872577567" sldId="323"/>
            <ac:spMk id="3" creationId="{00000000-0000-0000-0000-000000000000}"/>
          </ac:spMkLst>
        </pc:spChg>
      </pc:sldChg>
      <pc:sldChg chg="modSp mod">
        <pc:chgData name="Bertrand MATHIEU" userId="3ad2500c-3c0e-43eb-b227-135d3a4c1d08" providerId="ADAL" clId="{03EC9F85-D77C-42CE-AB1F-EDF105C78B01}" dt="2026-02-05T08:36:18.322" v="112" actId="20577"/>
        <pc:sldMkLst>
          <pc:docMk/>
          <pc:sldMk cId="1028131200" sldId="324"/>
        </pc:sldMkLst>
        <pc:spChg chg="mod">
          <ac:chgData name="Bertrand MATHIEU" userId="3ad2500c-3c0e-43eb-b227-135d3a4c1d08" providerId="ADAL" clId="{03EC9F85-D77C-42CE-AB1F-EDF105C78B01}" dt="2026-02-05T08:36:18.322" v="112" actId="20577"/>
          <ac:spMkLst>
            <pc:docMk/>
            <pc:sldMk cId="1028131200" sldId="324"/>
            <ac:spMk id="3" creationId="{00000000-0000-0000-0000-000000000000}"/>
          </ac:spMkLst>
        </pc:spChg>
      </pc:sldChg>
      <pc:sldChg chg="addSp modSp mod">
        <pc:chgData name="Bertrand MATHIEU" userId="3ad2500c-3c0e-43eb-b227-135d3a4c1d08" providerId="ADAL" clId="{03EC9F85-D77C-42CE-AB1F-EDF105C78B01}" dt="2026-02-05T08:44:27.174" v="154" actId="20577"/>
        <pc:sldMkLst>
          <pc:docMk/>
          <pc:sldMk cId="3962947531" sldId="327"/>
        </pc:sldMkLst>
        <pc:spChg chg="mod">
          <ac:chgData name="Bertrand MATHIEU" userId="3ad2500c-3c0e-43eb-b227-135d3a4c1d08" providerId="ADAL" clId="{03EC9F85-D77C-42CE-AB1F-EDF105C78B01}" dt="2026-02-05T08:44:04.623" v="148" actId="20577"/>
          <ac:spMkLst>
            <pc:docMk/>
            <pc:sldMk cId="3962947531" sldId="327"/>
            <ac:spMk id="5" creationId="{3199686C-E8EF-4A3C-BD67-E36151532522}"/>
          </ac:spMkLst>
        </pc:spChg>
        <pc:spChg chg="add mod">
          <ac:chgData name="Bertrand MATHIEU" userId="3ad2500c-3c0e-43eb-b227-135d3a4c1d08" providerId="ADAL" clId="{03EC9F85-D77C-42CE-AB1F-EDF105C78B01}" dt="2026-02-05T08:44:27.174" v="154" actId="20577"/>
          <ac:spMkLst>
            <pc:docMk/>
            <pc:sldMk cId="3962947531" sldId="327"/>
            <ac:spMk id="8" creationId="{35123332-9F14-E555-46E6-C801F723E776}"/>
          </ac:spMkLst>
        </pc:spChg>
        <pc:picChg chg="mod modCrop">
          <ac:chgData name="Bertrand MATHIEU" userId="3ad2500c-3c0e-43eb-b227-135d3a4c1d08" providerId="ADAL" clId="{03EC9F85-D77C-42CE-AB1F-EDF105C78B01}" dt="2026-02-05T08:43:48.079" v="145" actId="732"/>
          <ac:picMkLst>
            <pc:docMk/>
            <pc:sldMk cId="3962947531" sldId="327"/>
            <ac:picMk id="7" creationId="{21A03859-DFC2-4D5B-BE72-7774FBF3C4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6F12B-4022-4C76-8CCE-2401EA045CC7}" type="datetimeFigureOut">
              <a:rPr lang="fr-FR" smtClean="0"/>
              <a:t>04/02/2026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Modify the mask text styles</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27606-5199-4761-BB53-2D5FC8A2754F}" type="slidenum">
              <a:rPr lang="fr-FR" smtClean="0"/>
              <a:t>‹N°›</a:t>
            </a:fld>
            <a:endParaRPr lang="fr-FR"/>
          </a:p>
        </p:txBody>
      </p:sp>
    </p:spTree>
    <p:extLst>
      <p:ext uri="{BB962C8B-B14F-4D97-AF65-F5344CB8AC3E}">
        <p14:creationId xmlns:p14="http://schemas.microsoft.com/office/powerpoint/2010/main" val="35171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12FA616-5639-4543-86D1-995C3E0C97FB}"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147111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8025F6F-9B74-4173-8AF8-4E36605179C1}"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5165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92B38AA-8B60-4057-A487-7F0CC9D51E77}"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5298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E9ECB18-F905-408E-882B-6FA699B7A17B}"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89080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ED82988-E134-4020-AF2C-8B6F804BDB94}" type="datetime1">
              <a:rPr lang="fr-FR" smtClean="0"/>
              <a:t>04/02/2026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71105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351B4CD-C588-432D-B30A-498D0AE3329A}" type="datetime1">
              <a:rPr lang="fr-FR" smtClean="0"/>
              <a:t>04/02/2026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81987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E5F30E8-063B-4051-BB34-F60A37AC9D34}" type="datetime1">
              <a:rPr lang="fr-FR" smtClean="0"/>
              <a:t>04/02/2026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262207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79F14D4-57D7-4DB4-BB45-C1A6F027F243}" type="datetime1">
              <a:rPr lang="fr-FR" smtClean="0"/>
              <a:t>04/02/2026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211910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C90E4A-DB61-417B-8C63-3F01D695E890}" type="datetime1">
              <a:rPr lang="fr-FR" smtClean="0"/>
              <a:t>04/02/2026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48653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A836216-115C-4FD4-8287-D5689E7F2C68}" type="datetime1">
              <a:rPr lang="fr-FR" smtClean="0"/>
              <a:t>04/02/2026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137306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570BF3E-57EC-44C5-8896-A9F3F84FB3F3}" type="datetime1">
              <a:rPr lang="fr-FR" smtClean="0"/>
              <a:t>04/02/2026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5494B1-7A68-40FB-9B94-6A609DDD9922}" type="slidenum">
              <a:rPr lang="fr-FR" smtClean="0"/>
              <a:t>‹N°›</a:t>
            </a:fld>
            <a:endParaRPr lang="fr-FR"/>
          </a:p>
        </p:txBody>
      </p:sp>
    </p:spTree>
    <p:extLst>
      <p:ext uri="{BB962C8B-B14F-4D97-AF65-F5344CB8AC3E}">
        <p14:creationId xmlns:p14="http://schemas.microsoft.com/office/powerpoint/2010/main" val="331722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Modify the mask text styles</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790CF-780C-4280-AE54-490DE246241E}" type="datetime1">
              <a:rPr lang="fr-FR" smtClean="0"/>
              <a:t>04/02/2026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494B1-7A68-40FB-9B94-6A609DDD9922}" type="slidenum">
              <a:rPr lang="fr-FR" smtClean="0"/>
              <a:t>‹N°›</a:t>
            </a:fld>
            <a:endParaRPr lang="fr-FR"/>
          </a:p>
        </p:txBody>
      </p:sp>
    </p:spTree>
    <p:extLst>
      <p:ext uri="{BB962C8B-B14F-4D97-AF65-F5344CB8AC3E}">
        <p14:creationId xmlns:p14="http://schemas.microsoft.com/office/powerpoint/2010/main" val="227444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196752"/>
            <a:ext cx="7772400" cy="1470025"/>
          </a:xfrm>
          <a:solidFill>
            <a:schemeClr val="accent3">
              <a:lumMod val="40000"/>
              <a:lumOff val="60000"/>
            </a:schemeClr>
          </a:solidFill>
        </p:spPr>
        <p:txBody>
          <a:bodyPr>
            <a:normAutofit/>
          </a:bodyPr>
          <a:lstStyle/>
          <a:p>
            <a:r>
              <a:rPr lang="fr-FR" sz="3200" dirty="0"/>
              <a:t>Module 3: </a:t>
            </a:r>
            <a:br>
              <a:rPr lang="fr-FR" sz="3200" dirty="0"/>
            </a:br>
            <a:r>
              <a:rPr lang="fr-FR" sz="3200" b="1" dirty="0"/>
              <a:t>Alternatives to pesticides</a:t>
            </a:r>
          </a:p>
        </p:txBody>
      </p:sp>
      <p:sp>
        <p:nvSpPr>
          <p:cNvPr id="4" name="Sous-titre 3">
            <a:extLst>
              <a:ext uri="{FF2B5EF4-FFF2-40B4-BE49-F238E27FC236}">
                <a16:creationId xmlns:a16="http://schemas.microsoft.com/office/drawing/2014/main" id="{93D116F4-EDB3-49F6-8F3A-74E3D200ABE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493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620688"/>
            <a:ext cx="8928992" cy="6336703"/>
          </a:xfrm>
        </p:spPr>
        <p:txBody>
          <a:bodyPr>
            <a:normAutofit/>
          </a:bodyPr>
          <a:lstStyle/>
          <a:p>
            <a:pPr marL="0" indent="0">
              <a:buNone/>
            </a:pPr>
            <a:r>
              <a:rPr lang="fr-FR" sz="2000" b="1" dirty="0">
                <a:solidFill>
                  <a:schemeClr val="tx2">
                    <a:lumMod val="75000"/>
                  </a:schemeClr>
                </a:solidFill>
              </a:rPr>
              <a:t>Theme 3: </a:t>
            </a:r>
            <a:r>
              <a:rPr lang="fr-FR" sz="1800" b="1" dirty="0">
                <a:solidFill>
                  <a:schemeClr val="tx2">
                    <a:lumMod val="75000"/>
                  </a:schemeClr>
                </a:solidFill>
              </a:rPr>
              <a:t>Identifying and implementing ecological transitions (continued)</a:t>
            </a:r>
          </a:p>
          <a:p>
            <a:pPr marL="0" indent="0">
              <a:buNone/>
            </a:pPr>
            <a:endParaRPr lang="fr-FR" sz="1200" b="1" dirty="0"/>
          </a:p>
          <a:p>
            <a:pPr marL="0" indent="0">
              <a:buNone/>
            </a:pPr>
            <a:r>
              <a:rPr lang="fr-FR" sz="2000" b="1" dirty="0"/>
              <a:t>Preliminary measures to reduce the pressure of "weeds" penalising crops:</a:t>
            </a:r>
            <a:endParaRPr lang="fr-FR" sz="2000" dirty="0"/>
          </a:p>
          <a:p>
            <a:pPr lvl="0" indent="-257175">
              <a:spcBef>
                <a:spcPts val="1200"/>
              </a:spcBef>
            </a:pPr>
            <a:r>
              <a:rPr lang="fr-FR" sz="1800" b="1" dirty="0"/>
              <a:t>Fairly long rotations with alternating species</a:t>
            </a:r>
            <a:r>
              <a:rPr lang="fr-FR" sz="1800" dirty="0"/>
              <a:t>. </a:t>
            </a:r>
          </a:p>
          <a:p>
            <a:pPr lvl="0" indent="-257175">
              <a:spcBef>
                <a:spcPts val="1200"/>
              </a:spcBef>
            </a:pPr>
            <a:r>
              <a:rPr lang="fr-FR" sz="1800" b="1" dirty="0"/>
              <a:t>False seeding </a:t>
            </a:r>
            <a:r>
              <a:rPr lang="fr-FR" sz="1800" i="1" dirty="0"/>
              <a:t>(when possible...).</a:t>
            </a:r>
            <a:endParaRPr lang="fr-FR" sz="1800" dirty="0"/>
          </a:p>
          <a:p>
            <a:pPr lvl="0" indent="-257175">
              <a:spcBef>
                <a:spcPts val="1200"/>
              </a:spcBef>
            </a:pPr>
            <a:r>
              <a:rPr lang="fr-FR" sz="1800" b="1" dirty="0"/>
              <a:t>A combination of crops that can limit the development of certain weeds.</a:t>
            </a:r>
            <a:endParaRPr lang="fr-FR" sz="1800" dirty="0"/>
          </a:p>
          <a:p>
            <a:pPr marL="0" indent="0">
              <a:spcBef>
                <a:spcPts val="1200"/>
              </a:spcBef>
              <a:buNone/>
            </a:pPr>
            <a:r>
              <a:rPr lang="fr-FR" sz="2000" b="1" dirty="0"/>
              <a:t>Other practices </a:t>
            </a:r>
            <a:r>
              <a:rPr lang="fr-FR" sz="2000" i="1" dirty="0"/>
              <a:t>:</a:t>
            </a:r>
            <a:endParaRPr lang="fr-FR" sz="2000" dirty="0"/>
          </a:p>
          <a:p>
            <a:pPr lvl="0" indent="-257175">
              <a:spcBef>
                <a:spcPts val="1200"/>
              </a:spcBef>
            </a:pPr>
            <a:r>
              <a:rPr lang="fr-FR" sz="1800" b="1" dirty="0"/>
              <a:t>Collective action against certain pests</a:t>
            </a:r>
            <a:r>
              <a:rPr lang="fr-FR" sz="1800" dirty="0"/>
              <a:t>.</a:t>
            </a:r>
          </a:p>
          <a:p>
            <a:pPr lvl="0" indent="-257175">
              <a:spcBef>
                <a:spcPts val="1200"/>
              </a:spcBef>
            </a:pPr>
            <a:r>
              <a:rPr lang="fr-FR" sz="1800" dirty="0"/>
              <a:t>In arboriculture and market gardening, </a:t>
            </a:r>
            <a:r>
              <a:rPr lang="fr-FR" sz="1800" b="1" dirty="0"/>
              <a:t>protective netting </a:t>
            </a:r>
            <a:r>
              <a:rPr lang="fr-FR" sz="1800" dirty="0"/>
              <a:t>or </a:t>
            </a:r>
            <a:r>
              <a:rPr lang="fr-FR" sz="1800" b="1" dirty="0"/>
              <a:t>use as old mosquito nets </a:t>
            </a:r>
            <a:r>
              <a:rPr lang="fr-FR" sz="1800" dirty="0"/>
              <a:t>against birds and certain insects, </a:t>
            </a:r>
            <a:r>
              <a:rPr lang="fr-FR" sz="1800" b="1" dirty="0"/>
              <a:t>....</a:t>
            </a:r>
            <a:endParaRPr lang="fr-FR" sz="1800" dirty="0"/>
          </a:p>
          <a:p>
            <a:pPr lvl="0" indent="-257175">
              <a:spcBef>
                <a:spcPts val="1200"/>
              </a:spcBef>
            </a:pPr>
            <a:r>
              <a:rPr lang="fr-FR" sz="1800" b="1" dirty="0"/>
              <a:t>Bagging of fruit </a:t>
            </a:r>
            <a:r>
              <a:rPr lang="fr-FR" sz="1800" i="1" dirty="0"/>
              <a:t>(banana bunches) </a:t>
            </a:r>
            <a:r>
              <a:rPr lang="fr-FR" sz="1800" dirty="0"/>
              <a:t>or grafts</a:t>
            </a:r>
            <a:r>
              <a:rPr lang="fr-FR" sz="1800" b="1" dirty="0"/>
              <a:t>. </a:t>
            </a:r>
            <a:endParaRPr lang="fr-FR" sz="1800" dirty="0"/>
          </a:p>
          <a:p>
            <a:pPr lvl="0" indent="-257175">
              <a:spcBef>
                <a:spcPts val="1200"/>
              </a:spcBef>
            </a:pPr>
            <a:r>
              <a:rPr lang="fr-FR" sz="1800" b="1" dirty="0"/>
              <a:t>Decoys </a:t>
            </a:r>
            <a:r>
              <a:rPr lang="fr-FR" sz="1800" i="1" dirty="0"/>
              <a:t>(see the role of scarecrows, but also of </a:t>
            </a:r>
            <a:r>
              <a:rPr lang="fr-FR" sz="1800" i="1" dirty="0" err="1"/>
              <a:t>scaring </a:t>
            </a:r>
            <a:r>
              <a:rPr lang="fr-FR" sz="1800" i="1" dirty="0"/>
              <a:t>hawks and owls</a:t>
            </a:r>
            <a:r>
              <a:rPr lang="fr-FR" sz="1800" dirty="0"/>
              <a:t>).</a:t>
            </a:r>
          </a:p>
          <a:p>
            <a:pPr lvl="0" indent="-257175">
              <a:spcBef>
                <a:spcPts val="1200"/>
              </a:spcBef>
            </a:pPr>
            <a:r>
              <a:rPr lang="fr-FR" sz="1800" b="1" dirty="0"/>
              <a:t>Various biological control methods mentioned in theme 4 below</a:t>
            </a:r>
            <a:r>
              <a:rPr lang="fr-FR" sz="1800" dirty="0"/>
              <a:t>,</a:t>
            </a:r>
            <a:r>
              <a:rPr lang="fr-FR" sz="1800" b="1" dirty="0"/>
              <a:t> taking care to favour those that are accessible and not too costly for farmers. </a:t>
            </a:r>
          </a:p>
          <a:p>
            <a:pPr lvl="0" indent="-257175">
              <a:spcBef>
                <a:spcPts val="1200"/>
              </a:spcBef>
            </a:pPr>
            <a:r>
              <a:rPr lang="fr-FR" sz="1800" dirty="0"/>
              <a:t>Etc...</a:t>
            </a:r>
          </a:p>
          <a:p>
            <a:endParaRPr lang="fr-FR" dirty="0"/>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11</a:t>
            </a:fld>
            <a:endParaRPr lang="fr-FR"/>
          </a:p>
        </p:txBody>
      </p:sp>
      <p:sp>
        <p:nvSpPr>
          <p:cNvPr id="8" name="Titre 1">
            <a:extLst>
              <a:ext uri="{FF2B5EF4-FFF2-40B4-BE49-F238E27FC236}">
                <a16:creationId xmlns:a16="http://schemas.microsoft.com/office/drawing/2014/main" id="{6795A2F1-90F7-46DE-815E-48A5BDD7E9B0}"/>
              </a:ext>
            </a:extLst>
          </p:cNvPr>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 Theme 3 </a:t>
            </a:r>
          </a:p>
        </p:txBody>
      </p:sp>
    </p:spTree>
    <p:extLst>
      <p:ext uri="{BB962C8B-B14F-4D97-AF65-F5344CB8AC3E}">
        <p14:creationId xmlns:p14="http://schemas.microsoft.com/office/powerpoint/2010/main" val="102813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12</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2000" b="1" i="0" u="none" strike="noStrike" baseline="0" dirty="0">
                <a:solidFill>
                  <a:schemeClr val="tx2">
                    <a:lumMod val="75000"/>
                  </a:schemeClr>
                </a:solidFill>
              </a:rPr>
              <a:t>Theme 3: </a:t>
            </a:r>
            <a:r>
              <a:rPr lang="fr-FR" sz="1800" b="1" i="0" u="none" strike="noStrike" baseline="0" dirty="0">
                <a:solidFill>
                  <a:schemeClr val="tx2">
                    <a:lumMod val="75000"/>
                  </a:schemeClr>
                </a:solidFill>
              </a:rPr>
              <a:t>Identifying and implementing ecological transitions (continued). </a:t>
            </a:r>
          </a:p>
          <a:p>
            <a:pPr marL="0" indent="0">
              <a:buFont typeface="Arial" panose="020B0604020202020204" pitchFamily="34" charset="0"/>
              <a:buNone/>
            </a:pPr>
            <a:endParaRPr lang="fr-FR" sz="800" dirty="0">
              <a:solidFill>
                <a:schemeClr val="tx2">
                  <a:lumMod val="75000"/>
                </a:schemeClr>
              </a:solidFill>
            </a:endParaRPr>
          </a:p>
          <a:p>
            <a:pPr marL="0" indent="0">
              <a:buFont typeface="Arial" panose="020B0604020202020204" pitchFamily="34" charset="0"/>
              <a:buNone/>
            </a:pPr>
            <a:r>
              <a:rPr lang="fr-FR" sz="1800" dirty="0">
                <a:latin typeface="Geomanist-Regular"/>
              </a:rPr>
              <a:t>Always remember to OBSERVE! Diseases and insect pests can develop very quickly. Their development often depends on a critical stage when they first arrive on a plot.</a:t>
            </a:r>
          </a:p>
          <a:p>
            <a:pPr indent="-257175">
              <a:buFontTx/>
              <a:buChar char="-"/>
            </a:pPr>
            <a:r>
              <a:rPr lang="fr-FR" sz="1800" dirty="0">
                <a:latin typeface="Geomanist-Regular"/>
              </a:rPr>
              <a:t>Encouraging beneficial organisms before pests arrive</a:t>
            </a:r>
          </a:p>
          <a:p>
            <a:pPr indent="-257175">
              <a:buFontTx/>
              <a:buChar char="-"/>
            </a:pPr>
            <a:r>
              <a:rPr lang="fr-FR" sz="1800" dirty="0">
                <a:latin typeface="Geomanist-Regular"/>
              </a:rPr>
              <a:t>Count pests when observed to determine their density and identify a </a:t>
            </a:r>
            <a:r>
              <a:rPr lang="fr-FR" sz="1800" b="1" dirty="0">
                <a:latin typeface="Geomanist-Regular"/>
              </a:rPr>
              <a:t>pest threshold</a:t>
            </a:r>
          </a:p>
          <a:p>
            <a:pPr indent="-257175">
              <a:buFontTx/>
              <a:buChar char="-"/>
            </a:pPr>
            <a:r>
              <a:rPr lang="fr-FR" sz="1800" dirty="0">
                <a:latin typeface="Geomanist-Regular"/>
              </a:rPr>
              <a:t>Set up </a:t>
            </a:r>
            <a:r>
              <a:rPr lang="fr-FR" sz="1800" b="1" dirty="0">
                <a:latin typeface="Geomanist-Regular"/>
              </a:rPr>
              <a:t>collective monitoring </a:t>
            </a:r>
            <a:r>
              <a:rPr lang="fr-FR" sz="1800" dirty="0">
                <a:latin typeface="Geomanist-Regular"/>
              </a:rPr>
              <a:t>of pests and beneficial organisms</a:t>
            </a:r>
          </a:p>
          <a:p>
            <a:pPr indent="-257175">
              <a:buFontTx/>
              <a:buChar char="-"/>
            </a:pPr>
            <a:r>
              <a:rPr lang="fr-FR" sz="1800" dirty="0">
                <a:latin typeface="Geomanist-Regular"/>
              </a:rPr>
              <a:t>Thinking beyond the plot (crop and landscape diversity, good plot size and organisation, hedges</a:t>
            </a:r>
            <a:r>
              <a:rPr lang="fr-FR" sz="1800" dirty="0" err="1">
                <a:latin typeface="Geomanist-Regular"/>
              </a:rPr>
              <a:t>, etc</a:t>
            </a:r>
            <a:r>
              <a:rPr lang="fr-FR" sz="1800" dirty="0">
                <a:latin typeface="Geomanist-Regular"/>
              </a:rPr>
              <a:t>.).</a:t>
            </a:r>
          </a:p>
          <a:p>
            <a:pPr indent="-257175">
              <a:buFontTx/>
              <a:buChar char="-"/>
            </a:pPr>
            <a:endParaRPr lang="fr-FR" sz="1600" dirty="0">
              <a:latin typeface="Geomanist-Regular"/>
            </a:endParaRPr>
          </a:p>
          <a:p>
            <a:pPr>
              <a:buFontTx/>
              <a:buChar char="-"/>
            </a:pPr>
            <a:endParaRPr lang="fr-FR" sz="1800" dirty="0">
              <a:latin typeface="Geomanist-Regular"/>
            </a:endParaRPr>
          </a:p>
          <a:p>
            <a:pPr marL="0" indent="0">
              <a:buNone/>
            </a:pPr>
            <a:endParaRPr lang="fr-FR" sz="1800" dirty="0">
              <a:latin typeface="Geomanist-Regular"/>
            </a:endParaRPr>
          </a:p>
          <a:p>
            <a:pPr>
              <a:buFontTx/>
              <a:buChar char="-"/>
            </a:pPr>
            <a:endParaRPr lang="fr-FR" sz="1800" dirty="0">
              <a:latin typeface="Geomanist-Regular"/>
            </a:endParaRPr>
          </a:p>
        </p:txBody>
      </p:sp>
      <p:pic>
        <p:nvPicPr>
          <p:cNvPr id="7" name="Image 6">
            <a:extLst>
              <a:ext uri="{FF2B5EF4-FFF2-40B4-BE49-F238E27FC236}">
                <a16:creationId xmlns:a16="http://schemas.microsoft.com/office/drawing/2014/main" id="{96DAE291-8DEA-4B12-BCCA-26AF110A5706}"/>
              </a:ext>
            </a:extLst>
          </p:cNvPr>
          <p:cNvPicPr>
            <a:picLocks noChangeAspect="1"/>
          </p:cNvPicPr>
          <p:nvPr/>
        </p:nvPicPr>
        <p:blipFill>
          <a:blip r:embed="rId2"/>
          <a:stretch>
            <a:fillRect/>
          </a:stretch>
        </p:blipFill>
        <p:spPr>
          <a:xfrm>
            <a:off x="3419872" y="4008063"/>
            <a:ext cx="4629588" cy="2880000"/>
          </a:xfrm>
          <a:prstGeom prst="rect">
            <a:avLst/>
          </a:prstGeom>
        </p:spPr>
      </p:pic>
      <p:sp>
        <p:nvSpPr>
          <p:cNvPr id="9" name="Titre 1">
            <a:extLst>
              <a:ext uri="{FF2B5EF4-FFF2-40B4-BE49-F238E27FC236}">
                <a16:creationId xmlns:a16="http://schemas.microsoft.com/office/drawing/2014/main" id="{32BC496C-C26D-4A85-AF3A-50DE660EC9F1}"/>
              </a:ext>
            </a:extLst>
          </p:cNvPr>
          <p:cNvSpPr>
            <a:spLocks noGrp="1"/>
          </p:cNvSpPr>
          <p:nvPr>
            <p:ph type="title"/>
          </p:nvPr>
        </p:nvSpPr>
        <p:spPr>
          <a:xfrm>
            <a:off x="107504" y="64517"/>
            <a:ext cx="9036496" cy="484163"/>
          </a:xfrm>
          <a:solidFill>
            <a:schemeClr val="accent3">
              <a:lumMod val="40000"/>
              <a:lumOff val="60000"/>
            </a:schemeClr>
          </a:solidFill>
        </p:spPr>
        <p:txBody>
          <a:bodyPr>
            <a:noAutofit/>
          </a:bodyPr>
          <a:lstStyle/>
          <a:p>
            <a:r>
              <a:rPr lang="fr-FR" sz="1800" dirty="0"/>
              <a:t>Module 3: Alternatives to pesticides - Theme 3 </a:t>
            </a:r>
          </a:p>
        </p:txBody>
      </p:sp>
    </p:spTree>
    <p:extLst>
      <p:ext uri="{BB962C8B-B14F-4D97-AF65-F5344CB8AC3E}">
        <p14:creationId xmlns:p14="http://schemas.microsoft.com/office/powerpoint/2010/main" val="3502942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13</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07504" y="665312"/>
            <a:ext cx="8928992" cy="5283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Theme 4</a:t>
            </a:r>
            <a:r>
              <a:rPr lang="fr-FR" sz="1800" b="0" i="0" u="none" strike="noStrike" baseline="0" dirty="0">
                <a:latin typeface="Geomanist-Medium"/>
              </a:rPr>
              <a:t>: </a:t>
            </a:r>
            <a:r>
              <a:rPr lang="fr-FR" sz="1800" b="0" i="0" u="none" strike="noStrike" baseline="0" dirty="0">
                <a:latin typeface="Geomanist-Regular"/>
              </a:rPr>
              <a:t>Identifying and promoting biological control methods that can be used by farmers in Africa and other tropical countries (11 examples).</a:t>
            </a: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endParaRPr lang="fr-FR" sz="2000" dirty="0">
              <a:solidFill>
                <a:schemeClr val="tx2">
                  <a:lumMod val="75000"/>
                </a:schemeClr>
              </a:solidFill>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r>
              <a:rPr lang="fr-FR" sz="1800" dirty="0">
                <a:latin typeface="Geomanist-Regular"/>
              </a:rPr>
              <a:t>11 examples are presented in the guide:</a:t>
            </a:r>
          </a:p>
          <a:p>
            <a:pPr marL="0" indent="0">
              <a:buNone/>
            </a:pPr>
            <a:r>
              <a:rPr lang="fr-FR" sz="1800" dirty="0">
                <a:latin typeface="Geomanist-Regular"/>
              </a:rPr>
              <a:t>- crops featured: maize, sorghum, millet, cotton,</a:t>
            </a:r>
          </a:p>
          <a:p>
            <a:pPr marL="0" indent="0">
              <a:buNone/>
            </a:pPr>
            <a:r>
              <a:rPr lang="fr-FR" sz="1800" dirty="0">
                <a:latin typeface="Geomanist-Regular"/>
              </a:rPr>
              <a:t>- Methods: based on commercial biological products to be purchased or techniques to </a:t>
            </a:r>
            <a:r>
              <a:rPr lang="fr-FR" sz="1800" dirty="0" err="1">
                <a:latin typeface="Geomanist-Regular"/>
              </a:rPr>
              <a:t>be</a:t>
            </a:r>
            <a:r>
              <a:rPr lang="fr-FR" sz="1800" dirty="0">
                <a:latin typeface="Geomanist-Regular"/>
              </a:rPr>
              <a:t> </a:t>
            </a:r>
            <a:r>
              <a:rPr lang="fr-FR" sz="1800" dirty="0" err="1">
                <a:latin typeface="Geomanist-Regular"/>
              </a:rPr>
              <a:t>implemented</a:t>
            </a:r>
            <a:endParaRPr lang="fr-FR" sz="1800" dirty="0">
              <a:latin typeface="Geomanist-Regular"/>
            </a:endParaRPr>
          </a:p>
        </p:txBody>
      </p:sp>
      <p:pic>
        <p:nvPicPr>
          <p:cNvPr id="7" name="Image 6" descr="Une image contenant texte, capture d’écran, Police&#10;&#10;Le contenu généré par l’IA peut être incorrect.">
            <a:extLst>
              <a:ext uri="{FF2B5EF4-FFF2-40B4-BE49-F238E27FC236}">
                <a16:creationId xmlns:a16="http://schemas.microsoft.com/office/drawing/2014/main" id="{5C784465-A5B7-685C-EC24-58DB85F6EED7}"/>
              </a:ext>
            </a:extLst>
          </p:cNvPr>
          <p:cNvPicPr>
            <a:picLocks noChangeAspect="1"/>
          </p:cNvPicPr>
          <p:nvPr/>
        </p:nvPicPr>
        <p:blipFill>
          <a:blip r:embed="rId2"/>
          <a:stretch>
            <a:fillRect/>
          </a:stretch>
        </p:blipFill>
        <p:spPr>
          <a:xfrm>
            <a:off x="228778" y="1556792"/>
            <a:ext cx="8591694" cy="2515632"/>
          </a:xfrm>
          <a:prstGeom prst="rect">
            <a:avLst/>
          </a:prstGeom>
        </p:spPr>
      </p:pic>
    </p:spTree>
    <p:extLst>
      <p:ext uri="{BB962C8B-B14F-4D97-AF65-F5344CB8AC3E}">
        <p14:creationId xmlns:p14="http://schemas.microsoft.com/office/powerpoint/2010/main" val="246277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14</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07504" y="665312"/>
            <a:ext cx="8928992"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Theme 4</a:t>
            </a:r>
            <a:r>
              <a:rPr lang="fr-FR" sz="1800" b="0" i="0" u="none" strike="noStrike" baseline="0" dirty="0">
                <a:latin typeface="Geomanist-Medium"/>
              </a:rPr>
              <a:t>: </a:t>
            </a:r>
            <a:r>
              <a:rPr lang="fr-FR" sz="1800" b="0" i="0" u="none" strike="noStrike" baseline="0" dirty="0">
                <a:latin typeface="Geomanist-Regular"/>
              </a:rPr>
              <a:t>Identifying and promoting biological control methods that can be used by farmers in Africa and other tropical countries (11 examples).</a:t>
            </a:r>
          </a:p>
          <a:p>
            <a:pPr marL="0" indent="0">
              <a:buFont typeface="Arial" panose="020B0604020202020204" pitchFamily="34" charset="0"/>
              <a:buNone/>
            </a:pPr>
            <a:endParaRPr lang="fr-FR" sz="2000" dirty="0">
              <a:solidFill>
                <a:schemeClr val="tx2">
                  <a:lumMod val="75000"/>
                </a:schemeClr>
              </a:solidFill>
            </a:endParaRPr>
          </a:p>
          <a:p>
            <a:pPr marL="0" indent="0">
              <a:buNone/>
            </a:pPr>
            <a:r>
              <a:rPr lang="fr-FR" sz="1800" dirty="0">
                <a:latin typeface="Geomanist-Regular"/>
              </a:rPr>
              <a:t>The example of biological control of the millet leafminer in Niger (by INRAN) using the parasitoid Habrobracon </a:t>
            </a:r>
            <a:r>
              <a:rPr lang="fr-FR" sz="1800" dirty="0" err="1">
                <a:latin typeface="Geomanist-Regular"/>
              </a:rPr>
              <a:t>Hebetor </a:t>
            </a:r>
            <a:r>
              <a:rPr lang="fr-FR" sz="1800" dirty="0">
                <a:latin typeface="Geomanist-Regular"/>
              </a:rPr>
              <a:t>Say</a:t>
            </a: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p:txBody>
      </p:sp>
      <p:pic>
        <p:nvPicPr>
          <p:cNvPr id="11" name="Image 10">
            <a:extLst>
              <a:ext uri="{FF2B5EF4-FFF2-40B4-BE49-F238E27FC236}">
                <a16:creationId xmlns:a16="http://schemas.microsoft.com/office/drawing/2014/main" id="{82FBEF30-7309-4E7B-9DB0-BD8B680FC6B8}"/>
              </a:ext>
            </a:extLst>
          </p:cNvPr>
          <p:cNvPicPr>
            <a:picLocks noChangeAspect="1"/>
          </p:cNvPicPr>
          <p:nvPr/>
        </p:nvPicPr>
        <p:blipFill>
          <a:blip r:embed="rId2"/>
          <a:stretch>
            <a:fillRect/>
          </a:stretch>
        </p:blipFill>
        <p:spPr>
          <a:xfrm>
            <a:off x="611560" y="3068960"/>
            <a:ext cx="7807527" cy="2258877"/>
          </a:xfrm>
          <a:prstGeom prst="rect">
            <a:avLst/>
          </a:prstGeom>
        </p:spPr>
      </p:pic>
      <p:pic>
        <p:nvPicPr>
          <p:cNvPr id="17" name="Image 16">
            <a:extLst>
              <a:ext uri="{FF2B5EF4-FFF2-40B4-BE49-F238E27FC236}">
                <a16:creationId xmlns:a16="http://schemas.microsoft.com/office/drawing/2014/main" id="{BBC3C263-1870-482F-8D5A-712C278764B1}"/>
              </a:ext>
            </a:extLst>
          </p:cNvPr>
          <p:cNvPicPr>
            <a:picLocks noChangeAspect="1"/>
          </p:cNvPicPr>
          <p:nvPr/>
        </p:nvPicPr>
        <p:blipFill>
          <a:blip r:embed="rId3"/>
          <a:stretch>
            <a:fillRect/>
          </a:stretch>
        </p:blipFill>
        <p:spPr>
          <a:xfrm>
            <a:off x="129977" y="2539652"/>
            <a:ext cx="5673958" cy="3816698"/>
          </a:xfrm>
          <a:prstGeom prst="rect">
            <a:avLst/>
          </a:prstGeom>
        </p:spPr>
      </p:pic>
    </p:spTree>
    <p:extLst>
      <p:ext uri="{BB962C8B-B14F-4D97-AF65-F5344CB8AC3E}">
        <p14:creationId xmlns:p14="http://schemas.microsoft.com/office/powerpoint/2010/main" val="405793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15</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07504" y="665312"/>
            <a:ext cx="8928992"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Theme 4</a:t>
            </a:r>
            <a:r>
              <a:rPr lang="fr-FR" sz="1800" b="0" i="0" u="none" strike="noStrike" baseline="0" dirty="0">
                <a:latin typeface="Geomanist-Medium"/>
              </a:rPr>
              <a:t>: </a:t>
            </a:r>
            <a:r>
              <a:rPr lang="fr-FR" sz="1800" b="0" i="0" u="none" strike="noStrike" baseline="0" dirty="0">
                <a:latin typeface="Geomanist-Regular"/>
              </a:rPr>
              <a:t>Identifying and promoting biological control methods that can be used by farmers in Africa and other tropical countries (11 examples).</a:t>
            </a:r>
          </a:p>
          <a:p>
            <a:pPr marL="0" indent="0">
              <a:buFont typeface="Arial" panose="020B0604020202020204" pitchFamily="34" charset="0"/>
              <a:buNone/>
            </a:pPr>
            <a:endParaRPr lang="fr-FR" sz="2000" dirty="0">
              <a:solidFill>
                <a:schemeClr val="tx2">
                  <a:lumMod val="75000"/>
                </a:schemeClr>
              </a:solidFill>
            </a:endParaRPr>
          </a:p>
          <a:p>
            <a:pPr marL="0" indent="0">
              <a:buNone/>
            </a:pPr>
            <a:r>
              <a:rPr lang="fr-FR" sz="1800" dirty="0">
                <a:latin typeface="Geomanist-Regular"/>
              </a:rPr>
              <a:t>The example of biological control of the millet leafminer in Niger (by INRAN)</a:t>
            </a: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endParaRPr lang="fr-FR" sz="1800" dirty="0">
              <a:latin typeface="Geomanist-Regular"/>
            </a:endParaRPr>
          </a:p>
          <a:p>
            <a:pPr marL="0" indent="0">
              <a:buNone/>
            </a:pPr>
            <a:r>
              <a:rPr lang="fr-FR" sz="1800" dirty="0">
                <a:latin typeface="Geomanist-Regular"/>
              </a:rPr>
              <a:t>In Niger, breeding of the parasitoid Habrobracon </a:t>
            </a:r>
            <a:r>
              <a:rPr lang="fr-FR" sz="1800" dirty="0" err="1">
                <a:latin typeface="Geomanist-Regular"/>
              </a:rPr>
              <a:t>Hebetor </a:t>
            </a:r>
            <a:r>
              <a:rPr lang="fr-FR" sz="1800" dirty="0">
                <a:latin typeface="Geomanist-Regular"/>
              </a:rPr>
              <a:t>Say began in 1998, and work carried out in the INRAN laboratory has shown that a jute sack measuring 15cm x 25cm into which 500g of millet, 50 larvae of </a:t>
            </a:r>
            <a:r>
              <a:rPr lang="fr-FR" sz="1800" dirty="0" err="1">
                <a:latin typeface="Geomanist-Regular"/>
              </a:rPr>
              <a:t>Corcyra cephalonica </a:t>
            </a:r>
            <a:r>
              <a:rPr lang="fr-FR" sz="1800" dirty="0">
                <a:latin typeface="Geomanist-Regular"/>
              </a:rPr>
              <a:t>and 5 fertilised females of H. </a:t>
            </a:r>
            <a:r>
              <a:rPr lang="fr-FR" sz="1800" dirty="0" err="1">
                <a:latin typeface="Geomanist-Regular"/>
              </a:rPr>
              <a:t>hebetor </a:t>
            </a:r>
            <a:r>
              <a:rPr lang="fr-FR" sz="1800" dirty="0">
                <a:latin typeface="Geomanist-Regular"/>
              </a:rPr>
              <a:t>have been placed can release almost 200 adults of the parasitoid over a period of 2 weeks. This technology was successfully tested in 383 villages in Niger, Burkina Faso and Mali between 2006 and 2008.</a:t>
            </a:r>
          </a:p>
          <a:p>
            <a:pPr marL="0" indent="0">
              <a:buNone/>
            </a:pPr>
            <a:endParaRPr lang="fr-FR" sz="1800" dirty="0">
              <a:latin typeface="Geomanist-Regular"/>
            </a:endParaRPr>
          </a:p>
        </p:txBody>
      </p:sp>
      <p:pic>
        <p:nvPicPr>
          <p:cNvPr id="15" name="Image 14">
            <a:extLst>
              <a:ext uri="{FF2B5EF4-FFF2-40B4-BE49-F238E27FC236}">
                <a16:creationId xmlns:a16="http://schemas.microsoft.com/office/drawing/2014/main" id="{0316978D-7302-4D2A-9270-F6D4C50BBE7D}"/>
              </a:ext>
            </a:extLst>
          </p:cNvPr>
          <p:cNvPicPr>
            <a:picLocks noChangeAspect="1"/>
          </p:cNvPicPr>
          <p:nvPr/>
        </p:nvPicPr>
        <p:blipFill>
          <a:blip r:embed="rId2"/>
          <a:stretch>
            <a:fillRect/>
          </a:stretch>
        </p:blipFill>
        <p:spPr>
          <a:xfrm>
            <a:off x="899592" y="2255668"/>
            <a:ext cx="4105394" cy="2346664"/>
          </a:xfrm>
          <a:prstGeom prst="rect">
            <a:avLst/>
          </a:prstGeom>
        </p:spPr>
      </p:pic>
      <p:pic>
        <p:nvPicPr>
          <p:cNvPr id="7" name="Image 6">
            <a:extLst>
              <a:ext uri="{FF2B5EF4-FFF2-40B4-BE49-F238E27FC236}">
                <a16:creationId xmlns:a16="http://schemas.microsoft.com/office/drawing/2014/main" id="{21A03859-DFC2-4D5B-BE72-7774FBF3C4BE}"/>
              </a:ext>
            </a:extLst>
          </p:cNvPr>
          <p:cNvPicPr>
            <a:picLocks noChangeAspect="1"/>
          </p:cNvPicPr>
          <p:nvPr/>
        </p:nvPicPr>
        <p:blipFill>
          <a:blip r:embed="rId3"/>
          <a:srcRect b="26269"/>
          <a:stretch>
            <a:fillRect/>
          </a:stretch>
        </p:blipFill>
        <p:spPr>
          <a:xfrm>
            <a:off x="5410046" y="2255668"/>
            <a:ext cx="3303811" cy="1980000"/>
          </a:xfrm>
          <a:prstGeom prst="rect">
            <a:avLst/>
          </a:prstGeom>
        </p:spPr>
      </p:pic>
      <p:sp>
        <p:nvSpPr>
          <p:cNvPr id="8" name="ZoneTexte 7">
            <a:extLst>
              <a:ext uri="{FF2B5EF4-FFF2-40B4-BE49-F238E27FC236}">
                <a16:creationId xmlns:a16="http://schemas.microsoft.com/office/drawing/2014/main" id="{35123332-9F14-E555-46E6-C801F723E776}"/>
              </a:ext>
            </a:extLst>
          </p:cNvPr>
          <p:cNvSpPr txBox="1"/>
          <p:nvPr/>
        </p:nvSpPr>
        <p:spPr>
          <a:xfrm>
            <a:off x="5410046" y="4149080"/>
            <a:ext cx="3528392" cy="646331"/>
          </a:xfrm>
          <a:prstGeom prst="rect">
            <a:avLst/>
          </a:prstGeom>
          <a:noFill/>
        </p:spPr>
        <p:txBody>
          <a:bodyPr wrap="square">
            <a:spAutoFit/>
          </a:bodyPr>
          <a:lstStyle/>
          <a:p>
            <a:pPr marL="0" indent="0">
              <a:buNone/>
            </a:pPr>
            <a:r>
              <a:rPr lang="en-US" dirty="0">
                <a:latin typeface="Geomanist-Regular"/>
              </a:rPr>
              <a:t>D</a:t>
            </a:r>
            <a:r>
              <a:rPr lang="en-US" sz="1800" dirty="0">
                <a:latin typeface="Geomanist-Regular"/>
              </a:rPr>
              <a:t>irections for placing insect release bags around the village</a:t>
            </a:r>
            <a:endParaRPr lang="fr-FR" sz="1800" dirty="0">
              <a:latin typeface="Geomanist-Regular"/>
            </a:endParaRPr>
          </a:p>
        </p:txBody>
      </p:sp>
    </p:spTree>
    <p:extLst>
      <p:ext uri="{BB962C8B-B14F-4D97-AF65-F5344CB8AC3E}">
        <p14:creationId xmlns:p14="http://schemas.microsoft.com/office/powerpoint/2010/main" val="396294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16</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548680"/>
            <a:ext cx="8874732" cy="6309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solidFill>
                  <a:schemeClr val="tx2">
                    <a:lumMod val="75000"/>
                  </a:schemeClr>
                </a:solidFill>
                <a:latin typeface="Geomanist-Medium"/>
              </a:rPr>
              <a:t>Theme 5</a:t>
            </a:r>
            <a:r>
              <a:rPr lang="fr-FR" sz="1800" b="0" i="0" u="none" strike="noStrike" baseline="0" dirty="0">
                <a:solidFill>
                  <a:schemeClr val="tx2">
                    <a:lumMod val="75000"/>
                  </a:schemeClr>
                </a:solidFill>
                <a:latin typeface="Geomanist-Medium"/>
              </a:rPr>
              <a:t>: </a:t>
            </a:r>
            <a:r>
              <a:rPr lang="fr-FR" sz="1800" b="0" i="0" u="none" strike="noStrike" baseline="0" dirty="0">
                <a:solidFill>
                  <a:schemeClr val="tx2">
                    <a:lumMod val="75000"/>
                  </a:schemeClr>
                </a:solidFill>
                <a:latin typeface="Geomanist-Regular"/>
              </a:rPr>
              <a:t>Improve and increase local production of biopesticides and natural preparations of low </a:t>
            </a:r>
            <a:r>
              <a:rPr lang="fr-FR" sz="1800" b="0" i="0" u="none" strike="noStrike" baseline="0" dirty="0" err="1">
                <a:solidFill>
                  <a:schemeClr val="tx2">
                    <a:lumMod val="75000"/>
                  </a:schemeClr>
                </a:solidFill>
                <a:latin typeface="Geomanist-Regular"/>
              </a:rPr>
              <a:t>concern</a:t>
            </a:r>
            <a:r>
              <a:rPr lang="fr-FR" sz="1800" b="0" i="0" u="none" strike="noStrike" baseline="0" dirty="0">
                <a:solidFill>
                  <a:schemeClr val="tx2">
                    <a:lumMod val="75000"/>
                  </a:schemeClr>
                </a:solidFill>
                <a:latin typeface="Geomanist-Regular"/>
              </a:rPr>
              <a:t> (NPLC).</a:t>
            </a:r>
          </a:p>
          <a:p>
            <a:pPr marL="0" indent="0" algn="l">
              <a:spcBef>
                <a:spcPts val="1200"/>
              </a:spcBef>
              <a:buNone/>
            </a:pPr>
            <a:r>
              <a:rPr lang="fr-FR" sz="1800" dirty="0">
                <a:latin typeface="Calibri" panose="020F0502020204030204" pitchFamily="34" charset="0"/>
                <a:cs typeface="Calibri" panose="020F0502020204030204" pitchFamily="34" charset="0"/>
              </a:rPr>
              <a:t>This involves using treatments based on natural preparations known to be effective against a pest </a:t>
            </a:r>
            <a:r>
              <a:rPr lang="fr-FR" sz="1800" b="1" i="1" dirty="0">
                <a:solidFill>
                  <a:schemeClr val="tx2">
                    <a:lumMod val="75000"/>
                  </a:schemeClr>
                </a:solidFill>
                <a:latin typeface="Calibri" panose="020F0502020204030204" pitchFamily="34" charset="0"/>
                <a:cs typeface="Calibri" panose="020F0502020204030204" pitchFamily="34" charset="0"/>
              </a:rPr>
              <a:t>(repelling it, killing it, strengthening plant defences, etc.). </a:t>
            </a:r>
          </a:p>
          <a:p>
            <a:pPr marL="0" lvl="2" indent="0">
              <a:spcBef>
                <a:spcPts val="600"/>
              </a:spcBef>
              <a:buNone/>
            </a:pPr>
            <a:r>
              <a:rPr lang="fr-FR" sz="1800" dirty="0">
                <a:latin typeface="Calibri" panose="020F0502020204030204" pitchFamily="34" charset="0"/>
                <a:cs typeface="Calibri" panose="020F0502020204030204" pitchFamily="34" charset="0"/>
              </a:rPr>
              <a:t>However, </a:t>
            </a:r>
            <a:r>
              <a:rPr lang="fr-FR" sz="1800" b="1" dirty="0">
                <a:latin typeface="Calibri" panose="020F0502020204030204" pitchFamily="34" charset="0"/>
                <a:cs typeface="Calibri" panose="020F0502020204030204" pitchFamily="34" charset="0"/>
              </a:rPr>
              <a:t>be careful</a:t>
            </a:r>
            <a:r>
              <a:rPr lang="fr-FR" sz="1800" dirty="0">
                <a:latin typeface="Calibri" panose="020F0502020204030204" pitchFamily="34" charset="0"/>
                <a:cs typeface="Calibri" panose="020F0502020204030204" pitchFamily="34" charset="0"/>
              </a:rPr>
              <a:t>: some natural preparations with a high concentration of active ingredients can be toxic to humans and animals </a:t>
            </a:r>
            <a:r>
              <a:rPr lang="fr-FR" sz="1800" i="1" dirty="0">
                <a:solidFill>
                  <a:schemeClr val="tx2">
                    <a:lumMod val="75000"/>
                  </a:schemeClr>
                </a:solidFill>
                <a:latin typeface="Calibri" panose="020F0502020204030204" pitchFamily="34" charset="0"/>
                <a:cs typeface="Calibri" panose="020F0502020204030204" pitchFamily="34" charset="0"/>
              </a:rPr>
              <a:t>(e.g. </a:t>
            </a:r>
            <a:r>
              <a:rPr lang="fr-FR" sz="1800" b="1" i="1" dirty="0">
                <a:solidFill>
                  <a:schemeClr val="tx2">
                    <a:lumMod val="75000"/>
                  </a:schemeClr>
                </a:solidFill>
                <a:latin typeface="Calibri" panose="020F0502020204030204" pitchFamily="34" charset="0"/>
                <a:cs typeface="Calibri" panose="020F0502020204030204" pitchFamily="34" charset="0"/>
              </a:rPr>
              <a:t>tobacco</a:t>
            </a:r>
            <a:r>
              <a:rPr lang="fr-FR" sz="1800" i="1" dirty="0">
                <a:solidFill>
                  <a:schemeClr val="tx2">
                    <a:lumMod val="75000"/>
                  </a:schemeClr>
                </a:solidFill>
                <a:latin typeface="Calibri" panose="020F0502020204030204" pitchFamily="34" charset="0"/>
                <a:cs typeface="Calibri" panose="020F0502020204030204" pitchFamily="34" charset="0"/>
              </a:rPr>
              <a:t>, </a:t>
            </a:r>
            <a:r>
              <a:rPr lang="fr-FR" sz="1800" b="1" i="1" dirty="0" err="1">
                <a:solidFill>
                  <a:schemeClr val="tx2">
                    <a:lumMod val="75000"/>
                  </a:schemeClr>
                </a:solidFill>
                <a:latin typeface="Calibri" panose="020F0502020204030204" pitchFamily="34" charset="0"/>
                <a:cs typeface="Calibri" panose="020F0502020204030204" pitchFamily="34" charset="0"/>
              </a:rPr>
              <a:t>neem </a:t>
            </a:r>
            <a:r>
              <a:rPr lang="fr-FR" sz="1800" i="1" dirty="0">
                <a:solidFill>
                  <a:schemeClr val="tx2">
                    <a:lumMod val="75000"/>
                  </a:schemeClr>
                </a:solidFill>
                <a:latin typeface="Calibri" panose="020F0502020204030204" pitchFamily="34" charset="0"/>
                <a:cs typeface="Calibri" panose="020F0502020204030204" pitchFamily="34" charset="0"/>
              </a:rPr>
              <a:t>oil, </a:t>
            </a:r>
            <a:r>
              <a:rPr lang="fr-FR" sz="1800" b="1" i="1" dirty="0">
                <a:solidFill>
                  <a:schemeClr val="tx2">
                    <a:lumMod val="75000"/>
                  </a:schemeClr>
                </a:solidFill>
                <a:latin typeface="Calibri" panose="020F0502020204030204" pitchFamily="34" charset="0"/>
                <a:cs typeface="Calibri" panose="020F0502020204030204" pitchFamily="34" charset="0"/>
              </a:rPr>
              <a:t>certain mushrooms, etc.</a:t>
            </a:r>
            <a:r>
              <a:rPr lang="fr-FR" sz="1800" i="1" dirty="0">
                <a:solidFill>
                  <a:schemeClr val="tx2">
                    <a:lumMod val="75000"/>
                  </a:schemeClr>
                </a:solidFill>
                <a:latin typeface="Calibri" panose="020F0502020204030204" pitchFamily="34" charset="0"/>
                <a:cs typeface="Calibri" panose="020F0502020204030204" pitchFamily="34" charset="0"/>
              </a:rPr>
              <a:t>). </a:t>
            </a:r>
          </a:p>
          <a:p>
            <a:pPr marL="0" lvl="2" indent="0">
              <a:spcBef>
                <a:spcPts val="600"/>
              </a:spcBef>
              <a:buNone/>
            </a:pPr>
            <a:r>
              <a:rPr lang="fr-FR" sz="1800" b="1" dirty="0">
                <a:latin typeface="Calibri" panose="020F0502020204030204" pitchFamily="34" charset="0"/>
                <a:cs typeface="Calibri" panose="020F0502020204030204" pitchFamily="34" charset="0"/>
              </a:rPr>
              <a:t>It is for this reason that a distinction should be made between biopesticides and </a:t>
            </a:r>
            <a:r>
              <a:rPr lang="fr-FR" sz="1800" b="1" dirty="0" err="1">
                <a:latin typeface="Calibri" panose="020F0502020204030204" pitchFamily="34" charset="0"/>
                <a:cs typeface="Calibri" panose="020F0502020204030204" pitchFamily="34" charset="0"/>
              </a:rPr>
              <a:t>NPLCs</a:t>
            </a:r>
            <a:r>
              <a:rPr lang="fr-FR" sz="1800" b="1" dirty="0">
                <a:latin typeface="Calibri" panose="020F0502020204030204" pitchFamily="34" charset="0"/>
                <a:cs typeface="Calibri" panose="020F0502020204030204" pitchFamily="34" charset="0"/>
              </a:rPr>
              <a:t>.</a:t>
            </a:r>
          </a:p>
          <a:p>
            <a:pPr marL="0" lvl="2" indent="0">
              <a:spcBef>
                <a:spcPts val="600"/>
              </a:spcBef>
              <a:buNone/>
            </a:pPr>
            <a:r>
              <a:rPr lang="fr-FR" sz="1800" dirty="0">
                <a:latin typeface="Calibri" panose="020F0502020204030204" pitchFamily="34" charset="0"/>
                <a:cs typeface="Calibri" panose="020F0502020204030204" pitchFamily="34" charset="0"/>
              </a:rPr>
              <a:t>For </a:t>
            </a:r>
            <a:r>
              <a:rPr lang="fr-FR" sz="1800" dirty="0" err="1">
                <a:latin typeface="Calibri" panose="020F0502020204030204" pitchFamily="34" charset="0"/>
                <a:cs typeface="Calibri" panose="020F0502020204030204" pitchFamily="34" charset="0"/>
              </a:rPr>
              <a:t>biopesticide-based</a:t>
            </a:r>
            <a:r>
              <a:rPr lang="fr-FR" sz="1800" dirty="0">
                <a:latin typeface="Calibri" panose="020F0502020204030204" pitchFamily="34" charset="0"/>
                <a:cs typeface="Calibri" panose="020F0502020204030204" pitchFamily="34" charset="0"/>
              </a:rPr>
              <a:t> preparations, handling and spraying should always be carried out with care and body protection.</a:t>
            </a:r>
            <a:r>
              <a:rPr lang="fr-FR" sz="1800" b="1" dirty="0">
                <a:latin typeface="Calibri" panose="020F0502020204030204" pitchFamily="34" charset="0"/>
                <a:cs typeface="Calibri" panose="020F0502020204030204" pitchFamily="34" charset="0"/>
              </a:rPr>
              <a:t> This is all too rarely the case!</a:t>
            </a:r>
            <a:endParaRPr lang="fr-FR" sz="1800" b="1" dirty="0">
              <a:latin typeface="Geomanist-Regular"/>
            </a:endParaRPr>
          </a:p>
          <a:p>
            <a:pPr marL="0" indent="0" algn="l">
              <a:buNone/>
            </a:pPr>
            <a:endParaRPr lang="fr-FR" sz="1800" dirty="0">
              <a:latin typeface="Geomanist-Regular"/>
            </a:endParaRPr>
          </a:p>
          <a:p>
            <a:pPr marL="0" lvl="2" indent="0">
              <a:buNone/>
            </a:pPr>
            <a:endParaRPr lang="fr-FR" sz="1800" dirty="0">
              <a:latin typeface="Geomanist-Regular"/>
            </a:endParaRPr>
          </a:p>
        </p:txBody>
      </p:sp>
      <p:pic>
        <p:nvPicPr>
          <p:cNvPr id="9" name="Image 8">
            <a:extLst>
              <a:ext uri="{FF2B5EF4-FFF2-40B4-BE49-F238E27FC236}">
                <a16:creationId xmlns:a16="http://schemas.microsoft.com/office/drawing/2014/main" id="{D88E0ECA-CCDB-4E46-8A2C-AAA801C86CCF}"/>
              </a:ext>
            </a:extLst>
          </p:cNvPr>
          <p:cNvPicPr>
            <a:picLocks noChangeAspect="1"/>
          </p:cNvPicPr>
          <p:nvPr/>
        </p:nvPicPr>
        <p:blipFill>
          <a:blip r:embed="rId2"/>
          <a:stretch>
            <a:fillRect/>
          </a:stretch>
        </p:blipFill>
        <p:spPr>
          <a:xfrm>
            <a:off x="395536" y="4293096"/>
            <a:ext cx="1135237" cy="1015288"/>
          </a:xfrm>
          <a:prstGeom prst="rect">
            <a:avLst/>
          </a:prstGeom>
        </p:spPr>
      </p:pic>
      <p:sp>
        <p:nvSpPr>
          <p:cNvPr id="10" name="Titre 1">
            <a:extLst>
              <a:ext uri="{FF2B5EF4-FFF2-40B4-BE49-F238E27FC236}">
                <a16:creationId xmlns:a16="http://schemas.microsoft.com/office/drawing/2014/main" id="{EA9A6D8D-C2C6-47C0-AEE3-D3A7906680B9}"/>
              </a:ext>
            </a:extLst>
          </p:cNvPr>
          <p:cNvSpPr txBox="1">
            <a:spLocks/>
          </p:cNvSpPr>
          <p:nvPr/>
        </p:nvSpPr>
        <p:spPr>
          <a:xfrm>
            <a:off x="107504" y="44623"/>
            <a:ext cx="9036496" cy="484163"/>
          </a:xfrm>
          <a:prstGeom prst="rect">
            <a:avLst/>
          </a:prstGeom>
          <a:solidFill>
            <a:schemeClr val="accent3">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a:t>Module 3: Alternatives to pesticides </a:t>
            </a:r>
            <a:endParaRPr lang="fr-FR" sz="1800" dirty="0"/>
          </a:p>
        </p:txBody>
      </p:sp>
      <p:pic>
        <p:nvPicPr>
          <p:cNvPr id="4" name="Image 3" descr="Une image contenant nourriture, plat, personne, bol&#10;&#10;Le contenu généré par l’IA peut être incorrect.">
            <a:extLst>
              <a:ext uri="{FF2B5EF4-FFF2-40B4-BE49-F238E27FC236}">
                <a16:creationId xmlns:a16="http://schemas.microsoft.com/office/drawing/2014/main" id="{A5E153CB-79DD-845B-95C6-D9DCAB0AED4A}"/>
              </a:ext>
            </a:extLst>
          </p:cNvPr>
          <p:cNvPicPr>
            <a:picLocks noChangeAspect="1"/>
          </p:cNvPicPr>
          <p:nvPr/>
        </p:nvPicPr>
        <p:blipFill>
          <a:blip r:embed="rId3"/>
          <a:stretch>
            <a:fillRect/>
          </a:stretch>
        </p:blipFill>
        <p:spPr>
          <a:xfrm>
            <a:off x="2445038" y="3771571"/>
            <a:ext cx="5677192" cy="3041806"/>
          </a:xfrm>
          <a:prstGeom prst="rect">
            <a:avLst/>
          </a:prstGeom>
        </p:spPr>
      </p:pic>
    </p:spTree>
    <p:extLst>
      <p:ext uri="{BB962C8B-B14F-4D97-AF65-F5344CB8AC3E}">
        <p14:creationId xmlns:p14="http://schemas.microsoft.com/office/powerpoint/2010/main" val="89781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17</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Theme 5</a:t>
            </a:r>
            <a:r>
              <a:rPr lang="fr-FR" sz="1800" b="0" i="0" u="none" strike="noStrike" baseline="0" dirty="0">
                <a:latin typeface="Geomanist-Medium"/>
              </a:rPr>
              <a:t>: </a:t>
            </a:r>
            <a:r>
              <a:rPr lang="fr-FR" sz="1800" b="0" i="0" u="none" strike="noStrike" baseline="0" dirty="0">
                <a:latin typeface="Geomanist-Regular"/>
              </a:rPr>
              <a:t>Improve and increase local production of biopesticides and natural preparations of low </a:t>
            </a:r>
            <a:r>
              <a:rPr lang="fr-FR" sz="1800" b="0" i="0" u="none" strike="noStrike" baseline="0" dirty="0" err="1">
                <a:latin typeface="Geomanist-Regular"/>
              </a:rPr>
              <a:t>concern</a:t>
            </a:r>
            <a:r>
              <a:rPr lang="fr-FR" sz="1800" b="0" i="0" u="none" strike="noStrike" baseline="0" dirty="0">
                <a:latin typeface="Geomanist-Regular"/>
              </a:rPr>
              <a:t> (NPLC).</a:t>
            </a:r>
            <a:endParaRPr lang="fr-FR" sz="2000" dirty="0">
              <a:solidFill>
                <a:schemeClr val="tx2">
                  <a:lumMod val="75000"/>
                </a:schemeClr>
              </a:solidFill>
            </a:endParaRPr>
          </a:p>
          <a:p>
            <a:pPr indent="-257175">
              <a:spcBef>
                <a:spcPts val="1200"/>
              </a:spcBef>
            </a:pPr>
            <a:r>
              <a:rPr lang="fr-FR" sz="1800" dirty="0">
                <a:latin typeface="Calibri" panose="020F0502020204030204" pitchFamily="34" charset="0"/>
                <a:cs typeface="Calibri" panose="020F0502020204030204" pitchFamily="34" charset="0"/>
              </a:rPr>
              <a:t>Biopesticides and </a:t>
            </a:r>
            <a:r>
              <a:rPr lang="fr-FR" sz="1800" dirty="0" err="1">
                <a:latin typeface="Calibri" panose="020F0502020204030204" pitchFamily="34" charset="0"/>
                <a:cs typeface="Calibri" panose="020F0502020204030204" pitchFamily="34" charset="0"/>
              </a:rPr>
              <a:t>NPLCs</a:t>
            </a:r>
            <a:r>
              <a:rPr lang="fr-FR" sz="1800" dirty="0">
                <a:latin typeface="Calibri" panose="020F0502020204030204" pitchFamily="34" charset="0"/>
                <a:cs typeface="Calibri" panose="020F0502020204030204" pitchFamily="34" charset="0"/>
              </a:rPr>
              <a:t> must be prepared taking into account the raw materials available locally, the working time required, the cost of preparation </a:t>
            </a:r>
            <a:r>
              <a:rPr lang="fr-FR" sz="1800" i="1" dirty="0">
                <a:latin typeface="Calibri" panose="020F0502020204030204" pitchFamily="34" charset="0"/>
                <a:cs typeface="Calibri" panose="020F0502020204030204" pitchFamily="34" charset="0"/>
              </a:rPr>
              <a:t>(with and without family labour) </a:t>
            </a:r>
            <a:r>
              <a:rPr lang="fr-FR" sz="1800" dirty="0">
                <a:latin typeface="Calibri" panose="020F0502020204030204" pitchFamily="34" charset="0"/>
                <a:cs typeface="Calibri" panose="020F0502020204030204" pitchFamily="34" charset="0"/>
              </a:rPr>
              <a:t>and the practical methods of application.</a:t>
            </a:r>
          </a:p>
          <a:p>
            <a:pPr indent="-257175">
              <a:spcBef>
                <a:spcPts val="1200"/>
              </a:spcBef>
            </a:pPr>
            <a:r>
              <a:rPr lang="fr-FR" sz="1800" dirty="0">
                <a:latin typeface="Calibri" panose="020F0502020204030204" pitchFamily="34" charset="0"/>
                <a:cs typeface="Calibri" panose="020F0502020204030204" pitchFamily="34" charset="0"/>
              </a:rPr>
              <a:t>There is no single recipe that works for all pests, on all crops and in all regions.</a:t>
            </a:r>
          </a:p>
          <a:p>
            <a:pPr indent="-257175">
              <a:spcBef>
                <a:spcPts val="1200"/>
              </a:spcBef>
            </a:pPr>
            <a:r>
              <a:rPr lang="fr-FR" sz="1800" dirty="0">
                <a:latin typeface="Calibri" panose="020F0502020204030204" pitchFamily="34" charset="0"/>
                <a:cs typeface="Calibri" panose="020F0502020204030204" pitchFamily="34" charset="0"/>
              </a:rPr>
              <a:t>In partnership with farmers' groups, local knowledge and readily available plants and natural products should therefore be used, followed by simple but rigorous tests of their effectiveness.</a:t>
            </a:r>
          </a:p>
          <a:p>
            <a:pPr marL="704850">
              <a:spcBef>
                <a:spcPts val="1200"/>
              </a:spcBef>
              <a:buFont typeface="Symbol"/>
              <a:buChar char="Þ"/>
            </a:pPr>
            <a:r>
              <a:rPr lang="fr-FR" sz="1800" b="1" dirty="0">
                <a:solidFill>
                  <a:schemeClr val="tx2">
                    <a:lumMod val="75000"/>
                  </a:schemeClr>
                </a:solidFill>
                <a:latin typeface="Calibri" panose="020F0502020204030204" pitchFamily="34" charset="0"/>
                <a:cs typeface="Calibri" panose="020F0502020204030204" pitchFamily="34" charset="0"/>
              </a:rPr>
              <a:t>In partnership with the NGO </a:t>
            </a:r>
            <a:r>
              <a:rPr lang="fr-FR" sz="1800" b="1" dirty="0" err="1">
                <a:solidFill>
                  <a:schemeClr val="tx2">
                    <a:lumMod val="75000"/>
                  </a:schemeClr>
                </a:solidFill>
                <a:latin typeface="Calibri" panose="020F0502020204030204" pitchFamily="34" charset="0"/>
                <a:cs typeface="Calibri" panose="020F0502020204030204" pitchFamily="34" charset="0"/>
              </a:rPr>
              <a:t>Rafia</a:t>
            </a:r>
            <a:r>
              <a:rPr lang="fr-FR" sz="1800" b="1" dirty="0">
                <a:solidFill>
                  <a:schemeClr val="tx2">
                    <a:lumMod val="75000"/>
                  </a:schemeClr>
                </a:solidFill>
                <a:latin typeface="Calibri" panose="020F0502020204030204" pitchFamily="34" charset="0"/>
                <a:cs typeface="Calibri" panose="020F0502020204030204" pitchFamily="34" charset="0"/>
              </a:rPr>
              <a:t> and a </a:t>
            </a:r>
            <a:r>
              <a:rPr lang="fr-FR" sz="1800" b="1" dirty="0" err="1">
                <a:solidFill>
                  <a:schemeClr val="tx2">
                    <a:lumMod val="75000"/>
                  </a:schemeClr>
                </a:solidFill>
                <a:latin typeface="Calibri" panose="020F0502020204030204" pitchFamily="34" charset="0"/>
                <a:cs typeface="Calibri" panose="020F0502020204030204" pitchFamily="34" charset="0"/>
              </a:rPr>
              <a:t>regional</a:t>
            </a:r>
            <a:r>
              <a:rPr lang="fr-FR" sz="1800" b="1" dirty="0">
                <a:solidFill>
                  <a:schemeClr val="tx2">
                    <a:lumMod val="75000"/>
                  </a:schemeClr>
                </a:solidFill>
                <a:latin typeface="Calibri" panose="020F0502020204030204" pitchFamily="34" charset="0"/>
                <a:cs typeface="Calibri" panose="020F0502020204030204" pitchFamily="34" charset="0"/>
              </a:rPr>
              <a:t> FO, the </a:t>
            </a:r>
            <a:r>
              <a:rPr lang="fr-FR" sz="1800" b="1" dirty="0" err="1">
                <a:solidFill>
                  <a:schemeClr val="tx2">
                    <a:lumMod val="75000"/>
                  </a:schemeClr>
                </a:solidFill>
                <a:latin typeface="Calibri" panose="020F0502020204030204" pitchFamily="34" charset="0"/>
                <a:cs typeface="Calibri" panose="020F0502020204030204" pitchFamily="34" charset="0"/>
              </a:rPr>
              <a:t>Avsf</a:t>
            </a:r>
            <a:r>
              <a:rPr lang="fr-FR" sz="1800" b="1" dirty="0">
                <a:solidFill>
                  <a:schemeClr val="tx2">
                    <a:lumMod val="75000"/>
                  </a:schemeClr>
                </a:solidFill>
                <a:latin typeface="Calibri" panose="020F0502020204030204" pitchFamily="34" charset="0"/>
                <a:cs typeface="Calibri" panose="020F0502020204030204" pitchFamily="34" charset="0"/>
              </a:rPr>
              <a:t> teams in northern Togo have built up references in these areas.</a:t>
            </a:r>
          </a:p>
          <a:p>
            <a:pPr marL="704850">
              <a:spcBef>
                <a:spcPts val="1200"/>
              </a:spcBef>
              <a:buFont typeface="Symbol"/>
              <a:buChar char="Þ"/>
            </a:pPr>
            <a:r>
              <a:rPr lang="fr-FR" sz="1800" b="1" dirty="0">
                <a:solidFill>
                  <a:schemeClr val="tx2">
                    <a:lumMod val="75000"/>
                  </a:schemeClr>
                </a:solidFill>
                <a:latin typeface="Calibri" panose="020F0502020204030204" pitchFamily="34" charset="0"/>
                <a:cs typeface="Calibri" panose="020F0502020204030204" pitchFamily="34" charset="0"/>
              </a:rPr>
              <a:t>The same goes for Kita's </a:t>
            </a:r>
            <a:r>
              <a:rPr lang="fr-FR" sz="1800" b="1" dirty="0" err="1">
                <a:solidFill>
                  <a:schemeClr val="tx2">
                    <a:lumMod val="75000"/>
                  </a:schemeClr>
                </a:solidFill>
                <a:latin typeface="Calibri" panose="020F0502020204030204" pitchFamily="34" charset="0"/>
                <a:cs typeface="Calibri" panose="020F0502020204030204" pitchFamily="34" charset="0"/>
              </a:rPr>
              <a:t>Avsf </a:t>
            </a:r>
            <a:r>
              <a:rPr lang="fr-FR" sz="1800" b="1" dirty="0">
                <a:solidFill>
                  <a:schemeClr val="tx2">
                    <a:lumMod val="75000"/>
                  </a:schemeClr>
                </a:solidFill>
                <a:latin typeface="Calibri" panose="020F0502020204030204" pitchFamily="34" charset="0"/>
                <a:cs typeface="Calibri" panose="020F0502020204030204" pitchFamily="34" charset="0"/>
              </a:rPr>
              <a:t>team and UR-CUMA, although the tests could be more rigorous.</a:t>
            </a:r>
          </a:p>
        </p:txBody>
      </p:sp>
      <p:sp>
        <p:nvSpPr>
          <p:cNvPr id="8" name="Titre 1">
            <a:extLst>
              <a:ext uri="{FF2B5EF4-FFF2-40B4-BE49-F238E27FC236}">
                <a16:creationId xmlns:a16="http://schemas.microsoft.com/office/drawing/2014/main" id="{62553728-362B-4D0D-B415-A5520D925994}"/>
              </a:ext>
            </a:extLst>
          </p:cNvPr>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Tree>
    <p:extLst>
      <p:ext uri="{BB962C8B-B14F-4D97-AF65-F5344CB8AC3E}">
        <p14:creationId xmlns:p14="http://schemas.microsoft.com/office/powerpoint/2010/main" val="179226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Le contenu généré par l’IA peut être incorrect.">
            <a:extLst>
              <a:ext uri="{FF2B5EF4-FFF2-40B4-BE49-F238E27FC236}">
                <a16:creationId xmlns:a16="http://schemas.microsoft.com/office/drawing/2014/main" id="{674BE068-E135-92EE-F1E3-A331EB79F764}"/>
              </a:ext>
            </a:extLst>
          </p:cNvPr>
          <p:cNvPicPr>
            <a:picLocks noChangeAspect="1"/>
          </p:cNvPicPr>
          <p:nvPr/>
        </p:nvPicPr>
        <p:blipFill>
          <a:blip r:embed="rId2"/>
          <a:stretch>
            <a:fillRect/>
          </a:stretch>
        </p:blipFill>
        <p:spPr>
          <a:xfrm>
            <a:off x="4701394" y="2677888"/>
            <a:ext cx="3985406" cy="4180112"/>
          </a:xfrm>
          <a:prstGeom prst="rect">
            <a:avLst/>
          </a:prstGeom>
        </p:spPr>
      </p:pic>
      <p:pic>
        <p:nvPicPr>
          <p:cNvPr id="11" name="Image 10" descr="Une image contenant texte, capture d’écran, Police&#10;&#10;Le contenu généré par l’IA peut être incorrect.">
            <a:extLst>
              <a:ext uri="{FF2B5EF4-FFF2-40B4-BE49-F238E27FC236}">
                <a16:creationId xmlns:a16="http://schemas.microsoft.com/office/drawing/2014/main" id="{09C29F30-6A7B-D0C3-24A6-78C489131CD6}"/>
              </a:ext>
            </a:extLst>
          </p:cNvPr>
          <p:cNvPicPr>
            <a:picLocks noChangeAspect="1"/>
          </p:cNvPicPr>
          <p:nvPr/>
        </p:nvPicPr>
        <p:blipFill>
          <a:blip r:embed="rId3"/>
          <a:stretch>
            <a:fillRect/>
          </a:stretch>
        </p:blipFill>
        <p:spPr>
          <a:xfrm>
            <a:off x="323528" y="2060848"/>
            <a:ext cx="3990812" cy="4002743"/>
          </a:xfrm>
          <a:prstGeom prst="rect">
            <a:avLst/>
          </a:prstGeom>
        </p:spPr>
      </p:pic>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18</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37456" y="665312"/>
            <a:ext cx="8899040"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Theme 5</a:t>
            </a:r>
            <a:r>
              <a:rPr lang="fr-FR" sz="1800" b="0" i="0" u="none" strike="noStrike" baseline="0" dirty="0">
                <a:latin typeface="Geomanist-Medium"/>
              </a:rPr>
              <a:t>: </a:t>
            </a:r>
            <a:r>
              <a:rPr lang="fr-FR" sz="1800" b="0" i="0" u="none" strike="noStrike" baseline="0" dirty="0">
                <a:latin typeface="Geomanist-Regular"/>
              </a:rPr>
              <a:t>Improve and increase local production of </a:t>
            </a:r>
            <a:r>
              <a:rPr lang="fr-FR" sz="1800" b="1" i="0" u="none" strike="noStrike" baseline="0" dirty="0">
                <a:latin typeface="Geomanist-Regular"/>
              </a:rPr>
              <a:t>biopesticides </a:t>
            </a:r>
            <a:r>
              <a:rPr lang="fr-FR" sz="1800" b="0" i="0" u="none" strike="noStrike" baseline="0" dirty="0">
                <a:latin typeface="Geomanist-Regular"/>
              </a:rPr>
              <a:t>and </a:t>
            </a:r>
            <a:r>
              <a:rPr lang="fr-FR" sz="1800" b="1" i="0" u="none" strike="noStrike" baseline="0" dirty="0">
                <a:latin typeface="Geomanist-Regular"/>
              </a:rPr>
              <a:t>natural preparations of low concern </a:t>
            </a:r>
            <a:r>
              <a:rPr lang="fr-FR" sz="1800" b="0" i="0" u="none" strike="noStrike" baseline="0" dirty="0">
                <a:latin typeface="Geomanist-Regular"/>
              </a:rPr>
              <a:t>(PNPP).</a:t>
            </a:r>
          </a:p>
          <a:p>
            <a:pPr marL="0" indent="0">
              <a:spcBef>
                <a:spcPts val="1200"/>
              </a:spcBef>
              <a:buNone/>
            </a:pPr>
            <a:r>
              <a:rPr lang="fr-FR" sz="2000" b="1" dirty="0">
                <a:solidFill>
                  <a:schemeClr val="tx2">
                    <a:lumMod val="75000"/>
                  </a:schemeClr>
                </a:solidFill>
              </a:rPr>
              <a:t>Before proposing new natural preparations, make an inventory of existing farming practices and knowledge in the region </a:t>
            </a:r>
            <a:r>
              <a:rPr lang="fr-FR" sz="1800" b="1" dirty="0">
                <a:solidFill>
                  <a:schemeClr val="tx2">
                    <a:lumMod val="75000"/>
                  </a:schemeClr>
                </a:solidFill>
              </a:rPr>
              <a:t>=&gt; </a:t>
            </a:r>
            <a:r>
              <a:rPr lang="fr-FR" sz="1800" b="1" dirty="0">
                <a:solidFill>
                  <a:schemeClr val="accent6">
                    <a:lumMod val="50000"/>
                  </a:schemeClr>
                </a:solidFill>
              </a:rPr>
              <a:t>See appendices 4 and 10 of the guide below.</a:t>
            </a:r>
          </a:p>
          <a:p>
            <a:pPr marL="0" indent="0">
              <a:buNone/>
            </a:pPr>
            <a:endParaRPr lang="fr-FR" sz="1800" b="1" dirty="0">
              <a:solidFill>
                <a:schemeClr val="accent6">
                  <a:lumMod val="50000"/>
                </a:schemeClr>
              </a:solidFill>
            </a:endParaRPr>
          </a:p>
        </p:txBody>
      </p:sp>
      <p:sp>
        <p:nvSpPr>
          <p:cNvPr id="10" name="Titre 1">
            <a:extLst>
              <a:ext uri="{FF2B5EF4-FFF2-40B4-BE49-F238E27FC236}">
                <a16:creationId xmlns:a16="http://schemas.microsoft.com/office/drawing/2014/main" id="{DCD91977-AA23-49AC-9B51-CE5209EEA899}"/>
              </a:ext>
            </a:extLst>
          </p:cNvPr>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Tree>
    <p:extLst>
      <p:ext uri="{BB962C8B-B14F-4D97-AF65-F5344CB8AC3E}">
        <p14:creationId xmlns:p14="http://schemas.microsoft.com/office/powerpoint/2010/main" val="3015534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382"/>
            <a:ext cx="9036496" cy="527298"/>
          </a:xfrm>
          <a:solidFill>
            <a:schemeClr val="accent3">
              <a:lumMod val="40000"/>
              <a:lumOff val="60000"/>
            </a:schemeClr>
          </a:solidFill>
        </p:spPr>
        <p:txBody>
          <a:bodyPr>
            <a:normAutofit/>
          </a:bodyPr>
          <a:lstStyle/>
          <a:p>
            <a:r>
              <a:rPr lang="fr-FR" sz="2000" b="1" dirty="0">
                <a:latin typeface="BarlowSemiCondensed-SemiBold"/>
              </a:rPr>
              <a:t>MODULE 3: PROMOTING ALTERNATIVES TO PESTICIDES</a:t>
            </a:r>
            <a:endParaRPr lang="fr-FR" sz="2000" dirty="0">
              <a:latin typeface="+mn-lt"/>
            </a:endParaRPr>
          </a:p>
        </p:txBody>
      </p:sp>
      <p:sp>
        <p:nvSpPr>
          <p:cNvPr id="3" name="Espace réservé du contenu 2"/>
          <p:cNvSpPr>
            <a:spLocks noGrp="1"/>
          </p:cNvSpPr>
          <p:nvPr>
            <p:ph idx="1"/>
          </p:nvPr>
        </p:nvSpPr>
        <p:spPr>
          <a:xfrm>
            <a:off x="179512" y="692696"/>
            <a:ext cx="8856984" cy="6309320"/>
          </a:xfrm>
        </p:spPr>
        <p:txBody>
          <a:bodyPr>
            <a:normAutofit/>
          </a:bodyPr>
          <a:lstStyle/>
          <a:p>
            <a:pPr marL="0" indent="0">
              <a:spcBef>
                <a:spcPts val="1200"/>
              </a:spcBef>
              <a:buNone/>
            </a:pPr>
            <a:r>
              <a:rPr lang="fr-FR" sz="2000" b="1" dirty="0"/>
              <a:t>Educational aim: </a:t>
            </a:r>
            <a:r>
              <a:rPr lang="fr-FR" sz="2000" b="1" dirty="0">
                <a:solidFill>
                  <a:srgbClr val="002060"/>
                </a:solidFill>
              </a:rPr>
              <a:t>Learn how to identify insects and diseases, better prevent their development and propose alternatives to pesticides that are less harmful to humans and the environment.</a:t>
            </a:r>
          </a:p>
          <a:p>
            <a:pPr>
              <a:spcBef>
                <a:spcPts val="1200"/>
              </a:spcBef>
            </a:pPr>
            <a:r>
              <a:rPr lang="fr-FR" sz="2000" b="1" i="0" u="none" strike="noStrike" baseline="0" dirty="0"/>
              <a:t>Theme </a:t>
            </a:r>
            <a:r>
              <a:rPr lang="fr-FR" sz="2000" b="0" i="0" u="none" strike="noStrike" baseline="0" dirty="0"/>
              <a:t>1: Identifying concrete examples in village areas of the negative impact of pesticides on cultivated and non-cultivated biodiversity</a:t>
            </a:r>
          </a:p>
          <a:p>
            <a:pPr>
              <a:spcBef>
                <a:spcPts val="1200"/>
              </a:spcBef>
            </a:pPr>
            <a:r>
              <a:rPr lang="fr-FR" sz="2000" b="1" i="0" u="none" strike="noStrike" baseline="0" dirty="0"/>
              <a:t>Theme 2</a:t>
            </a:r>
            <a:r>
              <a:rPr lang="fr-FR" sz="2000" i="0" u="none" strike="noStrike" baseline="0" dirty="0"/>
              <a:t>: </a:t>
            </a:r>
            <a:r>
              <a:rPr lang="fr-FR" sz="2000" dirty="0"/>
              <a:t>Working with participants in their village areas to identify the crop pests causing the problems mentioned in the surveys carried out in Module 1, as well as the auxiliaries and endogenous solutions that can help solve these problems.</a:t>
            </a:r>
          </a:p>
          <a:p>
            <a:pPr>
              <a:spcBef>
                <a:spcPts val="1200"/>
              </a:spcBef>
            </a:pPr>
            <a:r>
              <a:rPr lang="fr-FR" sz="2000" b="1" i="0" u="none" strike="noStrike" baseline="0" dirty="0"/>
              <a:t>Theme 3</a:t>
            </a:r>
            <a:r>
              <a:rPr lang="fr-FR" sz="2000" b="0" i="0" u="none" strike="noStrike" baseline="0" dirty="0"/>
              <a:t>: Identify and implement ecological transitions to minimise the use of pesticides. </a:t>
            </a:r>
          </a:p>
          <a:p>
            <a:pPr algn="l">
              <a:spcBef>
                <a:spcPts val="1200"/>
              </a:spcBef>
            </a:pPr>
            <a:r>
              <a:rPr lang="fr-FR" sz="2000" b="1" i="0" u="none" strike="noStrike" baseline="0" dirty="0"/>
              <a:t>Theme 4</a:t>
            </a:r>
            <a:r>
              <a:rPr lang="fr-FR" sz="2000" b="0" i="0" u="none" strike="noStrike" baseline="0" dirty="0"/>
              <a:t>: Identifying and promoting biological control methods that can be used by farmers in Africa and other tropical countries (11 examples).</a:t>
            </a:r>
          </a:p>
          <a:p>
            <a:pPr algn="l">
              <a:spcBef>
                <a:spcPts val="1200"/>
              </a:spcBef>
            </a:pPr>
            <a:r>
              <a:rPr lang="fr-FR" sz="2000" b="1" i="0" u="none" strike="noStrike" baseline="0" dirty="0"/>
              <a:t>Theme 5</a:t>
            </a:r>
            <a:r>
              <a:rPr lang="fr-FR" sz="2000" b="0" i="0" u="none" strike="noStrike" baseline="0" dirty="0"/>
              <a:t>: Improve and increase local production of biopesticides and natural preparations of low concern (PNPP).</a:t>
            </a:r>
            <a:endParaRPr lang="fr-FR" sz="2000" dirty="0">
              <a:solidFill>
                <a:schemeClr val="tx2">
                  <a:lumMod val="75000"/>
                </a:schemeClr>
              </a:solidFill>
            </a:endParaRPr>
          </a:p>
          <a:p>
            <a:pPr marL="0" indent="0" algn="r">
              <a:buNone/>
            </a:pPr>
            <a:endParaRPr lang="fr-FR" sz="2000" dirty="0">
              <a:solidFill>
                <a:schemeClr val="tx2">
                  <a:lumMod val="75000"/>
                </a:schemeClr>
              </a:solidFill>
            </a:endParaRPr>
          </a:p>
          <a:p>
            <a:pPr marL="0" indent="0">
              <a:buNone/>
            </a:pPr>
            <a:endParaRPr lang="fr-FR" sz="2000" dirty="0"/>
          </a:p>
          <a:p>
            <a:pPr marL="0" indent="0">
              <a:buNone/>
            </a:pPr>
            <a:endParaRPr lang="fr-FR" sz="2000" dirty="0"/>
          </a:p>
        </p:txBody>
      </p:sp>
      <p:sp>
        <p:nvSpPr>
          <p:cNvPr id="6" name="Espace réservé du numéro de diapositive 5"/>
          <p:cNvSpPr>
            <a:spLocks noGrp="1"/>
          </p:cNvSpPr>
          <p:nvPr>
            <p:ph type="sldNum" sz="quarter" idx="12"/>
          </p:nvPr>
        </p:nvSpPr>
        <p:spPr>
          <a:xfrm>
            <a:off x="7010400" y="6381328"/>
            <a:ext cx="2133600" cy="365125"/>
          </a:xfrm>
        </p:spPr>
        <p:txBody>
          <a:bodyPr/>
          <a:lstStyle/>
          <a:p>
            <a:fld id="{535494B1-7A68-40FB-9B94-6A609DDD9922}" type="slidenum">
              <a:rPr lang="fr-FR" smtClean="0"/>
              <a:t>3</a:t>
            </a:fld>
            <a:endParaRPr lang="fr-FR" dirty="0"/>
          </a:p>
        </p:txBody>
      </p:sp>
    </p:spTree>
    <p:extLst>
      <p:ext uri="{BB962C8B-B14F-4D97-AF65-F5344CB8AC3E}">
        <p14:creationId xmlns:p14="http://schemas.microsoft.com/office/powerpoint/2010/main" val="401953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A80BA3D6-545F-2AF6-99E7-8FE766560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15" y="917466"/>
            <a:ext cx="5948494" cy="5349465"/>
          </a:xfrm>
          <a:prstGeom prst="rect">
            <a:avLst/>
          </a:prstGeom>
        </p:spPr>
      </p:pic>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marL="0" indent="0">
              <a:buNone/>
            </a:pPr>
            <a:r>
              <a:rPr lang="fr-FR" sz="1800" b="1" dirty="0"/>
              <a:t>The basic principles : </a:t>
            </a:r>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4</a:t>
            </a:fld>
            <a:endParaRPr lang="fr-FR"/>
          </a:p>
        </p:txBody>
      </p:sp>
      <p:sp>
        <p:nvSpPr>
          <p:cNvPr id="7" name="Flèche : droite 6">
            <a:extLst>
              <a:ext uri="{FF2B5EF4-FFF2-40B4-BE49-F238E27FC236}">
                <a16:creationId xmlns:a16="http://schemas.microsoft.com/office/drawing/2014/main" id="{655C6F00-51FF-4A3E-867F-E65E0A3A90C6}"/>
              </a:ext>
            </a:extLst>
          </p:cNvPr>
          <p:cNvSpPr/>
          <p:nvPr/>
        </p:nvSpPr>
        <p:spPr>
          <a:xfrm>
            <a:off x="6097209" y="5447648"/>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C61483A8-388B-4B7B-AD91-204BB8A62858}"/>
              </a:ext>
            </a:extLst>
          </p:cNvPr>
          <p:cNvSpPr txBox="1"/>
          <p:nvPr/>
        </p:nvSpPr>
        <p:spPr>
          <a:xfrm>
            <a:off x="7203620" y="5332205"/>
            <a:ext cx="1690801" cy="646331"/>
          </a:xfrm>
          <a:prstGeom prst="rect">
            <a:avLst/>
          </a:prstGeom>
          <a:noFill/>
        </p:spPr>
        <p:txBody>
          <a:bodyPr wrap="square" rtlCol="0">
            <a:spAutoFit/>
          </a:bodyPr>
          <a:lstStyle/>
          <a:p>
            <a:r>
              <a:rPr lang="fr-FR" dirty="0"/>
              <a:t>Avoidance strategy</a:t>
            </a:r>
          </a:p>
        </p:txBody>
      </p:sp>
      <p:sp>
        <p:nvSpPr>
          <p:cNvPr id="9" name="Flèche : droite 8">
            <a:extLst>
              <a:ext uri="{FF2B5EF4-FFF2-40B4-BE49-F238E27FC236}">
                <a16:creationId xmlns:a16="http://schemas.microsoft.com/office/drawing/2014/main" id="{A02DDE2C-86A2-44F7-8B9C-41D9F0C1BDF4}"/>
              </a:ext>
            </a:extLst>
          </p:cNvPr>
          <p:cNvSpPr/>
          <p:nvPr/>
        </p:nvSpPr>
        <p:spPr>
          <a:xfrm>
            <a:off x="5593153" y="4333075"/>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41CABE75-F875-4E97-A0A6-CCEFEB7DCD29}"/>
              </a:ext>
            </a:extLst>
          </p:cNvPr>
          <p:cNvSpPr txBox="1"/>
          <p:nvPr/>
        </p:nvSpPr>
        <p:spPr>
          <a:xfrm>
            <a:off x="6774599" y="4306875"/>
            <a:ext cx="1690801" cy="369332"/>
          </a:xfrm>
          <a:prstGeom prst="rect">
            <a:avLst/>
          </a:prstGeom>
          <a:noFill/>
        </p:spPr>
        <p:txBody>
          <a:bodyPr wrap="square" rtlCol="0">
            <a:spAutoFit/>
          </a:bodyPr>
          <a:lstStyle/>
          <a:p>
            <a:r>
              <a:rPr lang="fr-FR" dirty="0"/>
              <a:t>Diagnosis</a:t>
            </a:r>
          </a:p>
        </p:txBody>
      </p:sp>
      <p:sp>
        <p:nvSpPr>
          <p:cNvPr id="11" name="Flèche : droite 10">
            <a:extLst>
              <a:ext uri="{FF2B5EF4-FFF2-40B4-BE49-F238E27FC236}">
                <a16:creationId xmlns:a16="http://schemas.microsoft.com/office/drawing/2014/main" id="{E5DB39E8-DCAC-4EE4-BDC1-7B6A559B5916}"/>
              </a:ext>
            </a:extLst>
          </p:cNvPr>
          <p:cNvSpPr/>
          <p:nvPr/>
        </p:nvSpPr>
        <p:spPr>
          <a:xfrm>
            <a:off x="5114313" y="2780928"/>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A7AFB3E8-CA35-41F4-BDE9-05995F8055A1}"/>
              </a:ext>
            </a:extLst>
          </p:cNvPr>
          <p:cNvSpPr txBox="1"/>
          <p:nvPr/>
        </p:nvSpPr>
        <p:spPr>
          <a:xfrm>
            <a:off x="6237840" y="2668869"/>
            <a:ext cx="2906160" cy="923330"/>
          </a:xfrm>
          <a:prstGeom prst="rect">
            <a:avLst/>
          </a:prstGeom>
          <a:noFill/>
        </p:spPr>
        <p:txBody>
          <a:bodyPr wrap="square" rtlCol="0">
            <a:spAutoFit/>
          </a:bodyPr>
          <a:lstStyle/>
          <a:p>
            <a:r>
              <a:rPr lang="fr-FR" dirty="0"/>
              <a:t>Decision to intervene directly by natural leverage on a target</a:t>
            </a:r>
          </a:p>
        </p:txBody>
      </p:sp>
      <p:sp>
        <p:nvSpPr>
          <p:cNvPr id="13" name="Flèche : droite 12">
            <a:extLst>
              <a:ext uri="{FF2B5EF4-FFF2-40B4-BE49-F238E27FC236}">
                <a16:creationId xmlns:a16="http://schemas.microsoft.com/office/drawing/2014/main" id="{006E6EC6-7AA5-4AF4-8DB6-860925E007AA}"/>
              </a:ext>
            </a:extLst>
          </p:cNvPr>
          <p:cNvSpPr/>
          <p:nvPr/>
        </p:nvSpPr>
        <p:spPr>
          <a:xfrm>
            <a:off x="5089097" y="1268760"/>
            <a:ext cx="1008112"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D2D51BD-D95F-446E-89CD-77B64AC0D33A}"/>
              </a:ext>
            </a:extLst>
          </p:cNvPr>
          <p:cNvSpPr txBox="1"/>
          <p:nvPr/>
        </p:nvSpPr>
        <p:spPr>
          <a:xfrm>
            <a:off x="6198073" y="912172"/>
            <a:ext cx="2945927" cy="1200329"/>
          </a:xfrm>
          <a:prstGeom prst="rect">
            <a:avLst/>
          </a:prstGeom>
          <a:noFill/>
        </p:spPr>
        <p:txBody>
          <a:bodyPr wrap="square" rtlCol="0">
            <a:spAutoFit/>
          </a:bodyPr>
          <a:lstStyle/>
          <a:p>
            <a:r>
              <a:rPr lang="fr-FR" dirty="0"/>
              <a:t>As a last resort and with all necessary precautions: chemical intervention</a:t>
            </a:r>
          </a:p>
        </p:txBody>
      </p:sp>
    </p:spTree>
    <p:extLst>
      <p:ext uri="{BB962C8B-B14F-4D97-AF65-F5344CB8AC3E}">
        <p14:creationId xmlns:p14="http://schemas.microsoft.com/office/powerpoint/2010/main" val="292040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5</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latin typeface="Geomanist-Medium"/>
              </a:rPr>
              <a:t>Theme </a:t>
            </a:r>
            <a:r>
              <a:rPr lang="fr-FR" sz="1800" b="1" dirty="0">
                <a:latin typeface="Geomanist-Medium"/>
              </a:rPr>
              <a:t>1</a:t>
            </a:r>
            <a:r>
              <a:rPr lang="fr-FR" sz="1800" b="0" i="0" u="none" strike="noStrike" baseline="0" dirty="0">
                <a:latin typeface="Geomanist-Medium"/>
              </a:rPr>
              <a:t>: </a:t>
            </a:r>
            <a:r>
              <a:rPr lang="fr-FR" sz="1800" b="0" i="0" u="none" strike="noStrike" baseline="0" dirty="0">
                <a:latin typeface="Geomanist-Regular"/>
              </a:rPr>
              <a:t>Identifying concrete examples in village areas of the negative impact of pesticides on cultivated and non-cultivated biodiversity</a:t>
            </a:r>
          </a:p>
          <a:p>
            <a:pPr algn="l"/>
            <a:endParaRPr lang="fr-FR" sz="1800" dirty="0">
              <a:latin typeface="Geomanist-Regular"/>
            </a:endParaRPr>
          </a:p>
          <a:p>
            <a:pPr marL="0" indent="0" algn="l">
              <a:buNone/>
            </a:pPr>
            <a:r>
              <a:rPr lang="fr-FR" sz="1800" b="0" i="0" u="none" strike="noStrike" baseline="0" dirty="0">
                <a:latin typeface="Geomanist-Regular"/>
              </a:rPr>
              <a:t>Pesticides can be very effective against a pest or disease. On the other hand, it is essential to stress the negative impacts of pesticide use. These can be at different levels:</a:t>
            </a:r>
          </a:p>
          <a:p>
            <a:pPr indent="-257175" algn="l">
              <a:buFontTx/>
              <a:buChar char="-"/>
            </a:pPr>
            <a:r>
              <a:rPr lang="fr-FR" sz="1800" dirty="0"/>
              <a:t>Health problems: nausea during treatment, illness and sometimes fatal accidents</a:t>
            </a:r>
          </a:p>
          <a:p>
            <a:pPr indent="-257175" algn="l">
              <a:buFontTx/>
              <a:buChar char="-"/>
            </a:pPr>
            <a:r>
              <a:rPr lang="fr-FR" sz="1800" b="0" i="0" u="none" strike="noStrike" baseline="0" dirty="0"/>
              <a:t>Animal health problems (water or feed poisoning)</a:t>
            </a:r>
          </a:p>
          <a:p>
            <a:pPr indent="-257175" algn="l">
              <a:buFontTx/>
              <a:buChar char="-"/>
            </a:pPr>
            <a:r>
              <a:rPr lang="fr-FR" sz="1800" dirty="0"/>
              <a:t>Problems with crops</a:t>
            </a:r>
          </a:p>
          <a:p>
            <a:pPr indent="-257175" algn="l">
              <a:buFontTx/>
              <a:buChar char="-"/>
            </a:pPr>
            <a:r>
              <a:rPr lang="fr-FR" sz="1800" b="0" i="0" u="none" strike="noStrike" baseline="0" dirty="0"/>
              <a:t>Mortality of bees and other pollinating insects </a:t>
            </a:r>
            <a:r>
              <a:rPr lang="fr-FR" sz="1800" b="0" i="0" u="none" strike="noStrike" baseline="0" dirty="0">
                <a:sym typeface="Wingdings" panose="05000000000000000000" pitchFamily="2" charset="2"/>
              </a:rPr>
              <a:t> beekeepers' comments and/or size and shape of fruit harvested</a:t>
            </a:r>
            <a:endParaRPr lang="fr-FR" sz="2000" dirty="0">
              <a:solidFill>
                <a:schemeClr val="tx2">
                  <a:lumMod val="75000"/>
                </a:schemeClr>
              </a:solidFill>
            </a:endParaRPr>
          </a:p>
          <a:p>
            <a:pPr marL="0" indent="0">
              <a:buFont typeface="Arial" panose="020B0604020202020204" pitchFamily="34" charset="0"/>
              <a:buNone/>
            </a:pPr>
            <a:endParaRPr lang="fr-FR" sz="2000" dirty="0">
              <a:solidFill>
                <a:schemeClr val="tx2">
                  <a:lumMod val="75000"/>
                </a:schemeClr>
              </a:solidFill>
            </a:endParaRPr>
          </a:p>
        </p:txBody>
      </p:sp>
      <p:pic>
        <p:nvPicPr>
          <p:cNvPr id="8" name="Image 7" descr="Une image contenant baie, texte, Fraises, fruit&#10;&#10;Le contenu généré par l’IA peut être incorrect.">
            <a:extLst>
              <a:ext uri="{FF2B5EF4-FFF2-40B4-BE49-F238E27FC236}">
                <a16:creationId xmlns:a16="http://schemas.microsoft.com/office/drawing/2014/main" id="{69255382-00CE-4E29-64A1-DB0DA8F0A782}"/>
              </a:ext>
            </a:extLst>
          </p:cNvPr>
          <p:cNvPicPr>
            <a:picLocks noChangeAspect="1"/>
          </p:cNvPicPr>
          <p:nvPr/>
        </p:nvPicPr>
        <p:blipFill>
          <a:blip r:embed="rId2"/>
          <a:stretch>
            <a:fillRect/>
          </a:stretch>
        </p:blipFill>
        <p:spPr>
          <a:xfrm>
            <a:off x="1475656" y="4221088"/>
            <a:ext cx="6601606" cy="2376264"/>
          </a:xfrm>
          <a:prstGeom prst="rect">
            <a:avLst/>
          </a:prstGeom>
        </p:spPr>
      </p:pic>
    </p:spTree>
    <p:extLst>
      <p:ext uri="{BB962C8B-B14F-4D97-AF65-F5344CB8AC3E}">
        <p14:creationId xmlns:p14="http://schemas.microsoft.com/office/powerpoint/2010/main" val="295358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6</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6722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i="0" u="none" strike="noStrike" baseline="0" dirty="0">
                <a:latin typeface="Geomanist-Medium"/>
              </a:rPr>
              <a:t>Theme 2</a:t>
            </a:r>
            <a:r>
              <a:rPr lang="fr-FR" sz="1800" b="0" i="0" u="none" strike="noStrike" baseline="0" dirty="0">
                <a:solidFill>
                  <a:srgbClr val="002060"/>
                </a:solidFill>
                <a:latin typeface="Geomanist-Medium"/>
              </a:rPr>
              <a:t>: </a:t>
            </a:r>
            <a:r>
              <a:rPr lang="fr-FR" sz="1800" b="1" dirty="0">
                <a:solidFill>
                  <a:srgbClr val="002060"/>
                </a:solidFill>
              </a:rPr>
              <a:t>Working with participants in their village areas to identify the crop pests causing the problems mentioned in the surveys carried out in Module 1, as well as the auxiliaries and endogenous solutions that can help solve these problems.</a:t>
            </a:r>
            <a:endParaRPr lang="fr-FR" sz="1800" b="1" dirty="0">
              <a:solidFill>
                <a:srgbClr val="002060"/>
              </a:solidFill>
              <a:latin typeface="Geomanist-Regular"/>
            </a:endParaRPr>
          </a:p>
          <a:p>
            <a:pPr algn="l">
              <a:buFont typeface="Wingdings" panose="05000000000000000000" pitchFamily="2" charset="2"/>
              <a:buChar char="à"/>
            </a:pPr>
            <a:r>
              <a:rPr lang="fr-FR" sz="1800" b="0" i="0" u="none" strike="noStrike" baseline="0" dirty="0">
                <a:latin typeface="Geomanist-Regular"/>
                <a:sym typeface="Wingdings" panose="05000000000000000000" pitchFamily="2" charset="2"/>
              </a:rPr>
              <a:t>Knowledge of pests and diseases to arrive at the right diagnosis</a:t>
            </a:r>
            <a:endParaRPr lang="fr-FR" sz="1800" b="0" i="0" u="none" strike="noStrike" baseline="0" dirty="0">
              <a:latin typeface="Geomanist-Regular"/>
            </a:endParaRPr>
          </a:p>
          <a:p>
            <a:pPr marL="0" indent="0" algn="l">
              <a:buNone/>
            </a:pPr>
            <a:r>
              <a:rPr lang="fr-FR" sz="1800" b="1" dirty="0">
                <a:latin typeface="Geomanist-Regular"/>
              </a:rPr>
              <a:t>You need to identify the pests to be able to deal with them.</a:t>
            </a:r>
          </a:p>
          <a:p>
            <a:pPr marL="0" indent="0" algn="l">
              <a:buNone/>
            </a:pPr>
            <a:r>
              <a:rPr lang="fr-FR" sz="1800" dirty="0">
                <a:latin typeface="Geomanist-Regular"/>
              </a:rPr>
              <a:t>1- Identification</a:t>
            </a:r>
          </a:p>
          <a:p>
            <a:pPr marL="0" indent="0" algn="l">
              <a:buNone/>
            </a:pPr>
            <a:r>
              <a:rPr lang="fr-FR" sz="1800" dirty="0">
                <a:latin typeface="Geomanist-Regular"/>
              </a:rPr>
              <a:t>2- Knowledge</a:t>
            </a:r>
          </a:p>
          <a:p>
            <a:pPr marL="0" indent="0" algn="l">
              <a:buNone/>
            </a:pPr>
            <a:r>
              <a:rPr lang="fr-FR" sz="1800" dirty="0">
                <a:latin typeface="Geomanist-Regular"/>
              </a:rPr>
              <a:t>3- Action levers</a:t>
            </a:r>
          </a:p>
          <a:p>
            <a:pPr marL="0" indent="0" algn="l">
              <a:buNone/>
            </a:pPr>
            <a:endParaRPr lang="fr-FR" sz="1800" dirty="0">
              <a:latin typeface="Geomanist-Regular"/>
            </a:endParaRPr>
          </a:p>
          <a:p>
            <a:pPr marL="0" indent="0" algn="l">
              <a:buNone/>
            </a:pPr>
            <a:r>
              <a:rPr lang="fr-FR" sz="1800" dirty="0">
                <a:latin typeface="Geomanist-Regular"/>
              </a:rPr>
              <a:t>For identification purposes, systematically taking photos of the insects encountered is a good habit. Farmers and technicians can also set up a </a:t>
            </a:r>
            <a:r>
              <a:rPr lang="fr-FR" sz="1800" dirty="0" err="1">
                <a:latin typeface="Geomanist-Regular"/>
              </a:rPr>
              <a:t>WhatsApp </a:t>
            </a:r>
            <a:r>
              <a:rPr lang="fr-FR" sz="1800" dirty="0">
                <a:latin typeface="Geomanist-Regular"/>
              </a:rPr>
              <a:t>feed or a </a:t>
            </a:r>
            <a:r>
              <a:rPr lang="fr-FR" sz="1800" dirty="0" err="1">
                <a:latin typeface="Geomanist-Regular"/>
              </a:rPr>
              <a:t>Facebook </a:t>
            </a:r>
            <a:r>
              <a:rPr lang="fr-FR" sz="1800" dirty="0">
                <a:latin typeface="Geomanist-Regular"/>
              </a:rPr>
              <a:t>page on which they can post photos. The host can help with identification by giving the name and classifying the insect as a pest or a beneficial insect.</a:t>
            </a:r>
          </a:p>
          <a:p>
            <a:pPr marL="0" indent="0" algn="l">
              <a:buNone/>
            </a:pPr>
            <a:endParaRPr lang="fr-FR" sz="1800" dirty="0">
              <a:latin typeface="Geomanist-Regular"/>
            </a:endParaRPr>
          </a:p>
          <a:p>
            <a:pPr marL="0" indent="0" algn="l">
              <a:buNone/>
            </a:pPr>
            <a:r>
              <a:rPr lang="fr-FR" sz="1800" dirty="0">
                <a:latin typeface="Geomanist-Regular"/>
              </a:rPr>
              <a:t>How do you identify an insect? You don't need to be an entomologist</a:t>
            </a:r>
          </a:p>
          <a:p>
            <a:pPr marL="0" indent="0" algn="l">
              <a:buNone/>
            </a:pPr>
            <a:r>
              <a:rPr lang="fr-FR" sz="1800" dirty="0">
                <a:latin typeface="Geomanist-Regular"/>
              </a:rPr>
              <a:t>Internet, books, social networks, apps: use them all.</a:t>
            </a:r>
          </a:p>
          <a:p>
            <a:pPr marL="0" indent="0">
              <a:buFont typeface="Arial" panose="020B0604020202020204" pitchFamily="34" charset="0"/>
              <a:buNone/>
            </a:pPr>
            <a:r>
              <a:rPr lang="fr-FR" sz="2000" dirty="0">
                <a:solidFill>
                  <a:schemeClr val="tx2">
                    <a:lumMod val="75000"/>
                  </a:schemeClr>
                </a:solidFill>
              </a:rPr>
              <a:t>Example: </a:t>
            </a:r>
            <a:r>
              <a:rPr lang="fr-FR" sz="1800" dirty="0">
                <a:latin typeface="Geomanist-Regular"/>
              </a:rPr>
              <a:t>What is this animal.com</a:t>
            </a:r>
          </a:p>
        </p:txBody>
      </p:sp>
    </p:spTree>
    <p:extLst>
      <p:ext uri="{BB962C8B-B14F-4D97-AF65-F5344CB8AC3E}">
        <p14:creationId xmlns:p14="http://schemas.microsoft.com/office/powerpoint/2010/main" val="306474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7</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128486" y="647031"/>
            <a:ext cx="8836001" cy="52302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i="0" u="none" strike="noStrike" baseline="0" dirty="0">
                <a:latin typeface="Geomanist-Medium"/>
              </a:rPr>
              <a:t>Theme 2</a:t>
            </a:r>
            <a:r>
              <a:rPr lang="fr-FR" sz="1800" b="0" i="0" u="none" strike="noStrike" baseline="0" dirty="0">
                <a:latin typeface="Geomanist-Medium"/>
              </a:rPr>
              <a:t>: </a:t>
            </a:r>
            <a:r>
              <a:rPr lang="fr-FR" sz="1600" b="1" dirty="0">
                <a:solidFill>
                  <a:srgbClr val="002060"/>
                </a:solidFill>
              </a:rPr>
              <a:t>Working with participants to identify crop pests in their village, ....</a:t>
            </a:r>
            <a:endParaRPr lang="fr-FR" sz="2000" dirty="0">
              <a:solidFill>
                <a:schemeClr val="tx2">
                  <a:lumMod val="75000"/>
                </a:schemeClr>
              </a:solidFill>
            </a:endParaRP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r>
              <a:rPr lang="fr-FR" sz="1600" b="1" dirty="0">
                <a:solidFill>
                  <a:schemeClr val="tx2">
                    <a:lumMod val="75000"/>
                  </a:schemeClr>
                </a:solidFill>
              </a:rPr>
              <a:t>Example: </a:t>
            </a:r>
            <a:r>
              <a:rPr lang="fr-FR" sz="1600" b="1" dirty="0">
                <a:latin typeface="Geomanist-Regular"/>
              </a:rPr>
              <a:t>What is this animal.com</a:t>
            </a: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r>
              <a:rPr lang="fr-FR" sz="1800" dirty="0">
                <a:latin typeface="Geomanist-Regular"/>
              </a:rPr>
              <a:t>Example: </a:t>
            </a:r>
            <a:r>
              <a:rPr lang="fr-FR" sz="1800" dirty="0" err="1">
                <a:latin typeface="Geomanist-Regular"/>
              </a:rPr>
              <a:t>Facebook </a:t>
            </a:r>
            <a:r>
              <a:rPr lang="fr-FR" sz="1800" dirty="0">
                <a:latin typeface="Geomanist-Regular"/>
              </a:rPr>
              <a:t>group "What is this insect? 33k members. Be careful to respect the group's rules and to find a group that deals with insects in the countries in question.</a:t>
            </a: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r>
              <a:rPr lang="fr-FR" sz="1800" dirty="0">
                <a:latin typeface="Geomanist-Regular"/>
              </a:rPr>
              <a:t>You can also set up your own Facebook page with local insect experts.</a:t>
            </a:r>
          </a:p>
        </p:txBody>
      </p:sp>
      <p:pic>
        <p:nvPicPr>
          <p:cNvPr id="8" name="Image 7">
            <a:extLst>
              <a:ext uri="{FF2B5EF4-FFF2-40B4-BE49-F238E27FC236}">
                <a16:creationId xmlns:a16="http://schemas.microsoft.com/office/drawing/2014/main" id="{74FBC1DC-4CBF-40C3-B3D5-AA9290B817EF}"/>
              </a:ext>
            </a:extLst>
          </p:cNvPr>
          <p:cNvPicPr>
            <a:picLocks noChangeAspect="1"/>
          </p:cNvPicPr>
          <p:nvPr/>
        </p:nvPicPr>
        <p:blipFill>
          <a:blip r:embed="rId2"/>
          <a:stretch>
            <a:fillRect/>
          </a:stretch>
        </p:blipFill>
        <p:spPr>
          <a:xfrm>
            <a:off x="3773028" y="1454947"/>
            <a:ext cx="5091544" cy="3260092"/>
          </a:xfrm>
          <a:prstGeom prst="rect">
            <a:avLst/>
          </a:prstGeom>
        </p:spPr>
      </p:pic>
      <p:pic>
        <p:nvPicPr>
          <p:cNvPr id="7" name="Image 6">
            <a:extLst>
              <a:ext uri="{FF2B5EF4-FFF2-40B4-BE49-F238E27FC236}">
                <a16:creationId xmlns:a16="http://schemas.microsoft.com/office/drawing/2014/main" id="{CD2BD0F8-4F83-4F7D-9C2A-5A2CF3173051}"/>
              </a:ext>
            </a:extLst>
          </p:cNvPr>
          <p:cNvPicPr>
            <a:picLocks noChangeAspect="1"/>
          </p:cNvPicPr>
          <p:nvPr/>
        </p:nvPicPr>
        <p:blipFill>
          <a:blip r:embed="rId3"/>
          <a:stretch>
            <a:fillRect/>
          </a:stretch>
        </p:blipFill>
        <p:spPr>
          <a:xfrm>
            <a:off x="215008" y="3084993"/>
            <a:ext cx="3493600" cy="1763507"/>
          </a:xfrm>
          <a:prstGeom prst="rect">
            <a:avLst/>
          </a:prstGeom>
        </p:spPr>
      </p:pic>
    </p:spTree>
    <p:extLst>
      <p:ext uri="{BB962C8B-B14F-4D97-AF65-F5344CB8AC3E}">
        <p14:creationId xmlns:p14="http://schemas.microsoft.com/office/powerpoint/2010/main" val="288993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a:xfrm>
            <a:off x="6553200" y="6644382"/>
            <a:ext cx="2133600" cy="365125"/>
          </a:xfrm>
        </p:spPr>
        <p:txBody>
          <a:bodyPr/>
          <a:lstStyle/>
          <a:p>
            <a:fld id="{535494B1-7A68-40FB-9B94-6A609DDD9922}" type="slidenum">
              <a:rPr lang="fr-FR" smtClean="0"/>
              <a:t>8</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665312"/>
            <a:ext cx="8712968" cy="5395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b="1" i="0" u="none" strike="noStrike" baseline="0" dirty="0">
                <a:latin typeface="Geomanist-Medium"/>
              </a:rPr>
              <a:t>Theme 2</a:t>
            </a:r>
            <a:r>
              <a:rPr lang="fr-FR" sz="1800" b="0" i="0" u="none" strike="noStrike" baseline="0" dirty="0">
                <a:solidFill>
                  <a:srgbClr val="002060"/>
                </a:solidFill>
                <a:latin typeface="Geomanist-Medium"/>
              </a:rPr>
              <a:t>: </a:t>
            </a:r>
            <a:r>
              <a:rPr lang="fr-FR" sz="1800" b="1" dirty="0">
                <a:solidFill>
                  <a:srgbClr val="002060"/>
                </a:solidFill>
              </a:rPr>
              <a:t>Working with participants in their village areas to identify the crop pests causing the problems mentioned in the surveys carried out in Module 1, as well as the auxiliaries and endogenous solutions that can help solve these </a:t>
            </a:r>
            <a:r>
              <a:rPr lang="fr-FR" sz="1800" b="1" dirty="0" err="1">
                <a:solidFill>
                  <a:srgbClr val="002060"/>
                </a:solidFill>
              </a:rPr>
              <a:t>problems</a:t>
            </a:r>
            <a:r>
              <a:rPr lang="fr-FR" sz="1800" b="1" dirty="0">
                <a:solidFill>
                  <a:srgbClr val="002060"/>
                </a:solidFill>
              </a:rPr>
              <a:t>.</a:t>
            </a:r>
          </a:p>
          <a:p>
            <a:pPr marL="0" indent="0">
              <a:buNone/>
            </a:pPr>
            <a:endParaRPr lang="fr-FR" sz="2000" dirty="0">
              <a:solidFill>
                <a:schemeClr val="tx2">
                  <a:lumMod val="75000"/>
                </a:schemeClr>
              </a:solidFill>
            </a:endParaRPr>
          </a:p>
          <a:p>
            <a:pPr marL="0" indent="0">
              <a:buFont typeface="Arial" panose="020B0604020202020204" pitchFamily="34" charset="0"/>
              <a:buNone/>
            </a:pPr>
            <a:r>
              <a:rPr lang="fr-FR" sz="1800" dirty="0">
                <a:latin typeface="Geomanist-Regular"/>
              </a:rPr>
              <a:t>Once you know the main pests and auxiliaries, you can find out about their life cycle and observe the impact of tests and actions implemented on the balance of populations.</a:t>
            </a:r>
          </a:p>
          <a:p>
            <a:pPr marL="0" indent="0">
              <a:buFont typeface="Arial" panose="020B0604020202020204" pitchFamily="34" charset="0"/>
              <a:buNone/>
            </a:pPr>
            <a:r>
              <a:rPr lang="fr-FR" sz="1800" dirty="0">
                <a:latin typeface="Geomanist-Regular"/>
              </a:rPr>
              <a:t>Possible actions - in brief :</a:t>
            </a: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a:p>
            <a:pPr marL="0" indent="0">
              <a:buFont typeface="Arial" panose="020B0604020202020204" pitchFamily="34" charset="0"/>
              <a:buNone/>
            </a:pPr>
            <a:endParaRPr lang="fr-FR" sz="1800" dirty="0">
              <a:latin typeface="Geomanist-Regular"/>
            </a:endParaRPr>
          </a:p>
        </p:txBody>
      </p:sp>
      <p:sp>
        <p:nvSpPr>
          <p:cNvPr id="4" name="Rectangle 3">
            <a:extLst>
              <a:ext uri="{FF2B5EF4-FFF2-40B4-BE49-F238E27FC236}">
                <a16:creationId xmlns:a16="http://schemas.microsoft.com/office/drawing/2014/main" id="{2E8BA5A5-5E8E-4A48-BD04-0E1CF00CEEFB}"/>
              </a:ext>
            </a:extLst>
          </p:cNvPr>
          <p:cNvSpPr/>
          <p:nvPr/>
        </p:nvSpPr>
        <p:spPr>
          <a:xfrm>
            <a:off x="1475656" y="3429000"/>
            <a:ext cx="252028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Insect pests</a:t>
            </a:r>
          </a:p>
          <a:p>
            <a:pPr algn="ctr"/>
            <a:endParaRPr lang="fr-FR" dirty="0"/>
          </a:p>
          <a:p>
            <a:pPr algn="ctr"/>
            <a:r>
              <a:rPr lang="fr-FR" dirty="0" err="1"/>
              <a:t>Slowing</a:t>
            </a:r>
            <a:r>
              <a:rPr lang="fr-FR" dirty="0"/>
              <a:t> down/reducing populations</a:t>
            </a:r>
          </a:p>
        </p:txBody>
      </p:sp>
      <p:sp>
        <p:nvSpPr>
          <p:cNvPr id="9" name="Rectangle 8">
            <a:extLst>
              <a:ext uri="{FF2B5EF4-FFF2-40B4-BE49-F238E27FC236}">
                <a16:creationId xmlns:a16="http://schemas.microsoft.com/office/drawing/2014/main" id="{E392760E-F2B8-48DD-8B66-996624CC7867}"/>
              </a:ext>
            </a:extLst>
          </p:cNvPr>
          <p:cNvSpPr/>
          <p:nvPr/>
        </p:nvSpPr>
        <p:spPr>
          <a:xfrm>
            <a:off x="5004048" y="3429000"/>
            <a:ext cx="2520280" cy="115212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Auxiliary insects</a:t>
            </a:r>
          </a:p>
          <a:p>
            <a:pPr algn="ctr"/>
            <a:endParaRPr lang="fr-FR" dirty="0"/>
          </a:p>
          <a:p>
            <a:pPr algn="ctr"/>
            <a:r>
              <a:rPr lang="fr-FR" dirty="0"/>
              <a:t>Favouring populations</a:t>
            </a:r>
          </a:p>
        </p:txBody>
      </p:sp>
      <p:sp>
        <p:nvSpPr>
          <p:cNvPr id="10" name="ZoneTexte 9">
            <a:extLst>
              <a:ext uri="{FF2B5EF4-FFF2-40B4-BE49-F238E27FC236}">
                <a16:creationId xmlns:a16="http://schemas.microsoft.com/office/drawing/2014/main" id="{AD71C0EC-D058-4EAC-BC7A-C86EC88ADCD7}"/>
              </a:ext>
            </a:extLst>
          </p:cNvPr>
          <p:cNvSpPr txBox="1"/>
          <p:nvPr/>
        </p:nvSpPr>
        <p:spPr>
          <a:xfrm>
            <a:off x="1475656" y="4941168"/>
            <a:ext cx="6912768" cy="1601849"/>
          </a:xfrm>
          <a:prstGeom prst="rect">
            <a:avLst/>
          </a:prstGeom>
          <a:noFill/>
        </p:spPr>
        <p:txBody>
          <a:bodyPr wrap="square" rtlCol="0">
            <a:spAutoFit/>
          </a:bodyPr>
          <a:lstStyle/>
          <a:p>
            <a:pPr algn="just">
              <a:lnSpc>
                <a:spcPct val="150000"/>
              </a:lnSpc>
              <a:spcBef>
                <a:spcPts val="600"/>
              </a:spcBef>
              <a:spcAft>
                <a:spcPts val="600"/>
              </a:spcAft>
            </a:pPr>
            <a:r>
              <a:rPr lang="fr-FR" dirty="0"/>
              <a:t>Larval stage </a:t>
            </a:r>
            <a:r>
              <a:rPr lang="fr-FR" dirty="0">
                <a:sym typeface="Wingdings" panose="05000000000000000000" pitchFamily="2" charset="2"/>
              </a:rPr>
              <a:t> identify living areas and plants needed for growth</a:t>
            </a:r>
          </a:p>
          <a:p>
            <a:pPr algn="just">
              <a:lnSpc>
                <a:spcPct val="150000"/>
              </a:lnSpc>
              <a:spcBef>
                <a:spcPts val="600"/>
              </a:spcBef>
              <a:spcAft>
                <a:spcPts val="600"/>
              </a:spcAft>
            </a:pPr>
            <a:r>
              <a:rPr lang="fr-FR" dirty="0"/>
              <a:t>Adult stage </a:t>
            </a:r>
            <a:r>
              <a:rPr lang="fr-FR" dirty="0">
                <a:sym typeface="Wingdings" panose="05000000000000000000" pitchFamily="2" charset="2"/>
              </a:rPr>
              <a:t> identify plants eaten, nesting sites, breeding sites</a:t>
            </a:r>
          </a:p>
          <a:p>
            <a:pPr algn="just">
              <a:lnSpc>
                <a:spcPct val="150000"/>
              </a:lnSpc>
              <a:spcBef>
                <a:spcPts val="600"/>
              </a:spcBef>
              <a:spcAft>
                <a:spcPts val="600"/>
              </a:spcAft>
            </a:pPr>
            <a:r>
              <a:rPr lang="fr-FR" dirty="0">
                <a:sym typeface="Wingdings" panose="05000000000000000000" pitchFamily="2" charset="2"/>
              </a:rPr>
              <a:t>Egg </a:t>
            </a:r>
            <a:r>
              <a:rPr lang="fr-FR" dirty="0" err="1">
                <a:sym typeface="Wingdings" panose="05000000000000000000" pitchFamily="2" charset="2"/>
              </a:rPr>
              <a:t>laying</a:t>
            </a:r>
            <a:r>
              <a:rPr lang="fr-FR" dirty="0">
                <a:sym typeface="Wingdings" panose="05000000000000000000" pitchFamily="2" charset="2"/>
              </a:rPr>
              <a:t>  </a:t>
            </a:r>
            <a:r>
              <a:rPr lang="fr-FR" dirty="0" err="1">
                <a:sym typeface="Wingdings" panose="05000000000000000000" pitchFamily="2" charset="2"/>
              </a:rPr>
              <a:t>insect</a:t>
            </a:r>
            <a:r>
              <a:rPr lang="fr-FR" dirty="0">
                <a:sym typeface="Wingdings" panose="05000000000000000000" pitchFamily="2" charset="2"/>
              </a:rPr>
              <a:t> </a:t>
            </a:r>
            <a:r>
              <a:rPr lang="fr-FR" dirty="0" err="1">
                <a:sym typeface="Wingdings" panose="05000000000000000000" pitchFamily="2" charset="2"/>
              </a:rPr>
              <a:t>breeding</a:t>
            </a:r>
            <a:r>
              <a:rPr lang="fr-FR" dirty="0">
                <a:sym typeface="Wingdings" panose="05000000000000000000" pitchFamily="2" charset="2"/>
              </a:rPr>
              <a:t> site</a:t>
            </a:r>
            <a:endParaRPr lang="fr-FR" dirty="0"/>
          </a:p>
        </p:txBody>
      </p:sp>
    </p:spTree>
    <p:extLst>
      <p:ext uri="{BB962C8B-B14F-4D97-AF65-F5344CB8AC3E}">
        <p14:creationId xmlns:p14="http://schemas.microsoft.com/office/powerpoint/2010/main" val="337267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3"/>
            <a:ext cx="9036496" cy="484163"/>
          </a:xfrm>
          <a:solidFill>
            <a:schemeClr val="accent3">
              <a:lumMod val="40000"/>
              <a:lumOff val="60000"/>
            </a:schemeClr>
          </a:solidFill>
        </p:spPr>
        <p:txBody>
          <a:bodyPr>
            <a:noAutofit/>
          </a:bodyPr>
          <a:lstStyle/>
          <a:p>
            <a:r>
              <a:rPr lang="fr-FR" sz="1800" dirty="0"/>
              <a:t>Module 3: Alternatives to pesticides - Theme 3 </a:t>
            </a:r>
          </a:p>
        </p:txBody>
      </p:sp>
      <p:sp>
        <p:nvSpPr>
          <p:cNvPr id="3" name="Espace réservé du contenu 2"/>
          <p:cNvSpPr>
            <a:spLocks noGrp="1"/>
          </p:cNvSpPr>
          <p:nvPr>
            <p:ph idx="1"/>
          </p:nvPr>
        </p:nvSpPr>
        <p:spPr>
          <a:xfrm>
            <a:off x="323528" y="665312"/>
            <a:ext cx="8712968" cy="6192688"/>
          </a:xfrm>
        </p:spPr>
        <p:txBody>
          <a:bodyPr>
            <a:normAutofit/>
          </a:bodyPr>
          <a:lstStyle/>
          <a:p>
            <a:pPr>
              <a:buFontTx/>
              <a:buChar char="-"/>
            </a:pPr>
            <a:endParaRPr lang="fr-FR" sz="1800" b="1" dirty="0"/>
          </a:p>
          <a:p>
            <a:pPr>
              <a:buFontTx/>
              <a:buChar char="-"/>
            </a:pPr>
            <a:endParaRPr lang="fr-FR" sz="2000" dirty="0">
              <a:solidFill>
                <a:schemeClr val="tx2">
                  <a:lumMod val="75000"/>
                </a:schemeClr>
              </a:solidFill>
            </a:endParaRPr>
          </a:p>
          <a:p>
            <a:pPr marL="0" indent="0">
              <a:buNone/>
            </a:pPr>
            <a:endParaRPr lang="fr-FR" sz="2000" dirty="0">
              <a:solidFill>
                <a:schemeClr val="tx2">
                  <a:lumMod val="75000"/>
                </a:schemeClr>
              </a:solidFill>
            </a:endParaRPr>
          </a:p>
        </p:txBody>
      </p:sp>
      <p:sp>
        <p:nvSpPr>
          <p:cNvPr id="6" name="Espace réservé du numéro de diapositive 5"/>
          <p:cNvSpPr>
            <a:spLocks noGrp="1"/>
          </p:cNvSpPr>
          <p:nvPr>
            <p:ph type="sldNum" sz="quarter" idx="12"/>
          </p:nvPr>
        </p:nvSpPr>
        <p:spPr/>
        <p:txBody>
          <a:bodyPr/>
          <a:lstStyle/>
          <a:p>
            <a:fld id="{535494B1-7A68-40FB-9B94-6A609DDD9922}" type="slidenum">
              <a:rPr lang="fr-FR" smtClean="0"/>
              <a:t>9</a:t>
            </a:fld>
            <a:endParaRPr lang="fr-FR"/>
          </a:p>
        </p:txBody>
      </p:sp>
      <p:sp>
        <p:nvSpPr>
          <p:cNvPr id="5" name="Espace réservé du contenu 2">
            <a:extLst>
              <a:ext uri="{FF2B5EF4-FFF2-40B4-BE49-F238E27FC236}">
                <a16:creationId xmlns:a16="http://schemas.microsoft.com/office/drawing/2014/main" id="{3199686C-E8EF-4A3C-BD67-E36151532522}"/>
              </a:ext>
            </a:extLst>
          </p:cNvPr>
          <p:cNvSpPr txBox="1">
            <a:spLocks/>
          </p:cNvSpPr>
          <p:nvPr/>
        </p:nvSpPr>
        <p:spPr>
          <a:xfrm>
            <a:off x="269268" y="548680"/>
            <a:ext cx="8712968" cy="63093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fr-FR" sz="1800" b="1" i="0" u="none" strike="noStrike" baseline="0" dirty="0">
                <a:solidFill>
                  <a:schemeClr val="tx2">
                    <a:lumMod val="75000"/>
                  </a:schemeClr>
                </a:solidFill>
                <a:latin typeface="Geomanist-Medium"/>
              </a:rPr>
              <a:t>Theme 3</a:t>
            </a:r>
            <a:r>
              <a:rPr lang="fr-FR" sz="1800" b="0" i="0" u="none" strike="noStrike" baseline="0" dirty="0">
                <a:solidFill>
                  <a:schemeClr val="tx2">
                    <a:lumMod val="75000"/>
                  </a:schemeClr>
                </a:solidFill>
                <a:latin typeface="Geomanist-Medium"/>
              </a:rPr>
              <a:t>: </a:t>
            </a:r>
            <a:r>
              <a:rPr lang="fr-FR" sz="1800" b="1" i="0" u="none" strike="noStrike" baseline="0" dirty="0">
                <a:solidFill>
                  <a:schemeClr val="tx2">
                    <a:lumMod val="75000"/>
                  </a:schemeClr>
                </a:solidFill>
                <a:latin typeface="Calibri" panose="020F0502020204030204" pitchFamily="34" charset="0"/>
                <a:cs typeface="Calibri" panose="020F0502020204030204" pitchFamily="34" charset="0"/>
              </a:rPr>
              <a:t>Identify and implement ecological transitions to minimise the use of pesticides. </a:t>
            </a:r>
          </a:p>
          <a:p>
            <a:pPr marL="0" indent="0" algn="l">
              <a:buNone/>
            </a:pPr>
            <a:endParaRPr lang="fr-FR" sz="1800" dirty="0">
              <a:latin typeface="Geomanist-Regular"/>
            </a:endParaRPr>
          </a:p>
          <a:p>
            <a:pPr algn="l"/>
            <a:endParaRPr lang="fr-FR" sz="1800" b="0" i="0" u="none" strike="noStrike" baseline="0" dirty="0">
              <a:latin typeface="Geomanist-Regular"/>
            </a:endParaRPr>
          </a:p>
          <a:p>
            <a:pPr marL="0" indent="0">
              <a:buFont typeface="Arial" panose="020B0604020202020204" pitchFamily="34" charset="0"/>
              <a:buNone/>
            </a:pPr>
            <a:endParaRPr lang="fr-FR" sz="2000" dirty="0">
              <a:solidFill>
                <a:schemeClr val="tx2">
                  <a:lumMod val="75000"/>
                </a:schemeClr>
              </a:solidFill>
            </a:endParaRPr>
          </a:p>
          <a:p>
            <a:pPr marL="0" indent="0">
              <a:buFont typeface="Arial" panose="020B0604020202020204" pitchFamily="34" charset="0"/>
              <a:buNone/>
            </a:pPr>
            <a:endParaRPr lang="fr-FR" sz="1800" dirty="0">
              <a:latin typeface="Geomanist-Regular"/>
            </a:endParaRPr>
          </a:p>
        </p:txBody>
      </p:sp>
      <p:pic>
        <p:nvPicPr>
          <p:cNvPr id="7" name="Image 6" descr="Une image contenant texte, capture d’écran, Police&#10;&#10;Le contenu généré par l’IA peut être incorrect.">
            <a:extLst>
              <a:ext uri="{FF2B5EF4-FFF2-40B4-BE49-F238E27FC236}">
                <a16:creationId xmlns:a16="http://schemas.microsoft.com/office/drawing/2014/main" id="{A20DAD37-EC72-4C93-B029-50252106FB53}"/>
              </a:ext>
            </a:extLst>
          </p:cNvPr>
          <p:cNvPicPr>
            <a:picLocks noChangeAspect="1"/>
          </p:cNvPicPr>
          <p:nvPr/>
        </p:nvPicPr>
        <p:blipFill>
          <a:blip r:embed="rId2"/>
          <a:stretch>
            <a:fillRect/>
          </a:stretch>
        </p:blipFill>
        <p:spPr>
          <a:xfrm>
            <a:off x="863588" y="947869"/>
            <a:ext cx="7128792" cy="5147143"/>
          </a:xfrm>
          <a:prstGeom prst="rect">
            <a:avLst/>
          </a:prstGeom>
        </p:spPr>
      </p:pic>
      <p:sp>
        <p:nvSpPr>
          <p:cNvPr id="9" name="ZoneTexte 8">
            <a:extLst>
              <a:ext uri="{FF2B5EF4-FFF2-40B4-BE49-F238E27FC236}">
                <a16:creationId xmlns:a16="http://schemas.microsoft.com/office/drawing/2014/main" id="{ECE752B1-FB1C-77E1-71D3-73596CC29331}"/>
              </a:ext>
            </a:extLst>
          </p:cNvPr>
          <p:cNvSpPr txBox="1"/>
          <p:nvPr/>
        </p:nvSpPr>
        <p:spPr>
          <a:xfrm>
            <a:off x="611560" y="6153328"/>
            <a:ext cx="7632848" cy="338554"/>
          </a:xfrm>
          <a:prstGeom prst="rect">
            <a:avLst/>
          </a:prstGeom>
          <a:noFill/>
        </p:spPr>
        <p:txBody>
          <a:bodyPr wrap="square">
            <a:spAutoFit/>
          </a:bodyPr>
          <a:lstStyle/>
          <a:p>
            <a:pPr algn="l"/>
            <a:r>
              <a:rPr lang="en-US" sz="1600" dirty="0">
                <a:latin typeface="Geomanist-Regular" panose="02000503000000020004" pitchFamily="50" charset="0"/>
              </a:rPr>
              <a:t>Source: the functioning of agroecological systems, (</a:t>
            </a:r>
            <a:r>
              <a:rPr lang="da-DK" sz="1600" dirty="0">
                <a:latin typeface="Geomanist-Regular" panose="02000503000000020004" pitchFamily="50" charset="0"/>
              </a:rPr>
              <a:t>Altieri </a:t>
            </a:r>
            <a:r>
              <a:rPr lang="da-DK" sz="1600" b="0" i="0" u="none" strike="noStrike" baseline="0" dirty="0">
                <a:latin typeface="Geomanist-Regular" panose="02000503000000020004" pitchFamily="50" charset="0"/>
              </a:rPr>
              <a:t>&amp; Gliessman)</a:t>
            </a:r>
            <a:endParaRPr lang="fr-FR" sz="1600" dirty="0"/>
          </a:p>
        </p:txBody>
      </p:sp>
    </p:spTree>
    <p:extLst>
      <p:ext uri="{BB962C8B-B14F-4D97-AF65-F5344CB8AC3E}">
        <p14:creationId xmlns:p14="http://schemas.microsoft.com/office/powerpoint/2010/main" val="327538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620688"/>
            <a:ext cx="8856984" cy="6624736"/>
          </a:xfrm>
        </p:spPr>
        <p:txBody>
          <a:bodyPr>
            <a:normAutofit fontScale="55000" lnSpcReduction="20000"/>
          </a:bodyPr>
          <a:lstStyle/>
          <a:p>
            <a:pPr marL="0" indent="0">
              <a:buNone/>
            </a:pPr>
            <a:r>
              <a:rPr lang="fr-FR" sz="3600" b="1" dirty="0">
                <a:solidFill>
                  <a:schemeClr val="tx2">
                    <a:lumMod val="75000"/>
                  </a:schemeClr>
                </a:solidFill>
              </a:rPr>
              <a:t>Theme 3: </a:t>
            </a:r>
            <a:r>
              <a:rPr lang="fr-FR" sz="3300" b="1" dirty="0">
                <a:solidFill>
                  <a:schemeClr val="tx2">
                    <a:lumMod val="75000"/>
                  </a:schemeClr>
                </a:solidFill>
              </a:rPr>
              <a:t>Identifying and implementing ecological transitions (continued)</a:t>
            </a:r>
          </a:p>
          <a:p>
            <a:pPr marL="0" indent="0">
              <a:buNone/>
            </a:pPr>
            <a:endParaRPr lang="fr-FR" sz="2900" b="1" dirty="0">
              <a:solidFill>
                <a:schemeClr val="tx2">
                  <a:lumMod val="75000"/>
                </a:schemeClr>
              </a:solidFill>
            </a:endParaRPr>
          </a:p>
          <a:p>
            <a:pPr marL="0" indent="0">
              <a:buNone/>
            </a:pPr>
            <a:r>
              <a:rPr lang="fr-FR" sz="3600" b="1" dirty="0"/>
              <a:t>Preliminary and preventive measures to </a:t>
            </a:r>
            <a:r>
              <a:rPr lang="fr-FR" sz="3600" b="1" dirty="0" err="1"/>
              <a:t>reduce</a:t>
            </a:r>
            <a:r>
              <a:rPr lang="fr-FR" sz="3600" b="1" dirty="0"/>
              <a:t> </a:t>
            </a:r>
            <a:r>
              <a:rPr lang="fr-FR" sz="3600" b="1" dirty="0" err="1"/>
              <a:t>risks</a:t>
            </a:r>
            <a:r>
              <a:rPr lang="fr-FR" sz="3600" b="1" dirty="0"/>
              <a:t> of attack </a:t>
            </a:r>
            <a:r>
              <a:rPr lang="fr-FR" sz="3600" b="1" i="1" dirty="0"/>
              <a:t>(diseases, pests) :</a:t>
            </a:r>
            <a:endParaRPr lang="fr-FR" sz="3600" dirty="0"/>
          </a:p>
          <a:p>
            <a:pPr lvl="0">
              <a:lnSpc>
                <a:spcPct val="120000"/>
              </a:lnSpc>
              <a:spcBef>
                <a:spcPts val="1200"/>
              </a:spcBef>
            </a:pPr>
            <a:r>
              <a:rPr lang="fr-FR" sz="3300" dirty="0"/>
              <a:t>Avoid </a:t>
            </a:r>
            <a:r>
              <a:rPr lang="fr-FR" sz="3300" b="1" dirty="0"/>
              <a:t>monocultures </a:t>
            </a:r>
            <a:r>
              <a:rPr lang="fr-FR" sz="3300" i="1" dirty="0"/>
              <a:t>(long rotations of different species).</a:t>
            </a:r>
            <a:endParaRPr lang="fr-FR" sz="3300" dirty="0"/>
          </a:p>
          <a:p>
            <a:pPr lvl="0">
              <a:lnSpc>
                <a:spcPct val="120000"/>
              </a:lnSpc>
              <a:spcBef>
                <a:spcPts val="1200"/>
              </a:spcBef>
            </a:pPr>
            <a:r>
              <a:rPr lang="fr-FR" sz="3300" dirty="0"/>
              <a:t>Favour </a:t>
            </a:r>
            <a:r>
              <a:rPr lang="fr-FR" sz="3300" b="1" dirty="0"/>
              <a:t>varieties that are tolerant </a:t>
            </a:r>
            <a:r>
              <a:rPr lang="fr-FR" sz="3300" dirty="0"/>
              <a:t>to pests and diseases.</a:t>
            </a:r>
          </a:p>
          <a:p>
            <a:pPr lvl="0">
              <a:lnSpc>
                <a:spcPct val="120000"/>
              </a:lnSpc>
              <a:spcBef>
                <a:spcPts val="1200"/>
              </a:spcBef>
            </a:pPr>
            <a:r>
              <a:rPr lang="fr-FR" sz="3300" dirty="0"/>
              <a:t>Grow </a:t>
            </a:r>
            <a:r>
              <a:rPr lang="fr-FR" sz="3300" b="1" dirty="0"/>
              <a:t>mixtures of varieties </a:t>
            </a:r>
            <a:r>
              <a:rPr lang="fr-FR" sz="3300" dirty="0"/>
              <a:t>or </a:t>
            </a:r>
            <a:r>
              <a:rPr lang="fr-FR" sz="3300" b="1" dirty="0"/>
              <a:t>mixtures of species with different tolerances to diseases or pests. </a:t>
            </a:r>
          </a:p>
          <a:p>
            <a:pPr lvl="0">
              <a:lnSpc>
                <a:spcPct val="120000"/>
              </a:lnSpc>
              <a:spcBef>
                <a:spcPts val="1200"/>
              </a:spcBef>
            </a:pPr>
            <a:r>
              <a:rPr lang="fr-FR" sz="3300" b="1" dirty="0"/>
              <a:t>Do not sow contaminated seeds or plants - Disinfect </a:t>
            </a:r>
            <a:r>
              <a:rPr lang="fr-FR" sz="3300" dirty="0"/>
              <a:t>crop storage areas and seeds using natural, low-toxicity products </a:t>
            </a:r>
            <a:r>
              <a:rPr lang="fr-FR" sz="3300" i="1" dirty="0"/>
              <a:t>(role of ash and certain plants).</a:t>
            </a:r>
            <a:endParaRPr lang="fr-FR" sz="3300" dirty="0"/>
          </a:p>
          <a:p>
            <a:pPr lvl="0">
              <a:lnSpc>
                <a:spcPct val="120000"/>
              </a:lnSpc>
              <a:spcBef>
                <a:spcPts val="1200"/>
              </a:spcBef>
            </a:pPr>
            <a:r>
              <a:rPr lang="fr-FR" sz="3300" b="1" dirty="0"/>
              <a:t>To preserve cowpeas, which are attacked by many insects, use triple-bottomed bags. </a:t>
            </a:r>
            <a:endParaRPr lang="fr-FR" sz="3300" dirty="0"/>
          </a:p>
          <a:p>
            <a:pPr lvl="0">
              <a:lnSpc>
                <a:spcPct val="120000"/>
              </a:lnSpc>
              <a:spcBef>
                <a:spcPts val="1200"/>
              </a:spcBef>
            </a:pPr>
            <a:r>
              <a:rPr lang="fr-FR" sz="3300" b="1" dirty="0"/>
              <a:t>Encourage areas of refuge and reproduction for birds and beneficial insects and preserve them in the plots</a:t>
            </a:r>
            <a:r>
              <a:rPr lang="fr-FR" sz="3300" i="1" dirty="0"/>
              <a:t>.</a:t>
            </a:r>
            <a:endParaRPr lang="fr-FR" sz="3300" dirty="0"/>
          </a:p>
          <a:p>
            <a:pPr lvl="0">
              <a:lnSpc>
                <a:spcPct val="120000"/>
              </a:lnSpc>
              <a:spcBef>
                <a:spcPts val="1200"/>
              </a:spcBef>
            </a:pPr>
            <a:r>
              <a:rPr lang="fr-FR" sz="3300" dirty="0"/>
              <a:t>Remove </a:t>
            </a:r>
            <a:r>
              <a:rPr lang="fr-FR" sz="3300" b="1" dirty="0"/>
              <a:t>crop residues </a:t>
            </a:r>
            <a:r>
              <a:rPr lang="fr-FR" sz="3300" dirty="0"/>
              <a:t>from the plot that could contaminate subsequent crops. </a:t>
            </a:r>
          </a:p>
          <a:p>
            <a:pPr lvl="0">
              <a:lnSpc>
                <a:spcPct val="120000"/>
              </a:lnSpc>
              <a:spcBef>
                <a:spcPts val="1200"/>
              </a:spcBef>
            </a:pPr>
            <a:r>
              <a:rPr lang="fr-FR" sz="3300" dirty="0"/>
              <a:t>Grow </a:t>
            </a:r>
            <a:r>
              <a:rPr lang="fr-FR" sz="3300" b="1" dirty="0"/>
              <a:t>trap plants </a:t>
            </a:r>
            <a:r>
              <a:rPr lang="fr-FR" sz="3300" dirty="0"/>
              <a:t>in or around the plot to repel or attract certain pests.</a:t>
            </a:r>
          </a:p>
        </p:txBody>
      </p:sp>
      <p:sp>
        <p:nvSpPr>
          <p:cNvPr id="4" name="Espace réservé du numéro de diapositive 3"/>
          <p:cNvSpPr>
            <a:spLocks noGrp="1"/>
          </p:cNvSpPr>
          <p:nvPr>
            <p:ph type="sldNum" sz="quarter" idx="12"/>
          </p:nvPr>
        </p:nvSpPr>
        <p:spPr/>
        <p:txBody>
          <a:bodyPr/>
          <a:lstStyle/>
          <a:p>
            <a:fld id="{535494B1-7A68-40FB-9B94-6A609DDD9922}" type="slidenum">
              <a:rPr lang="fr-FR" smtClean="0"/>
              <a:t>10</a:t>
            </a:fld>
            <a:endParaRPr lang="fr-FR"/>
          </a:p>
        </p:txBody>
      </p:sp>
      <p:sp>
        <p:nvSpPr>
          <p:cNvPr id="7" name="Titre 1">
            <a:extLst>
              <a:ext uri="{FF2B5EF4-FFF2-40B4-BE49-F238E27FC236}">
                <a16:creationId xmlns:a16="http://schemas.microsoft.com/office/drawing/2014/main" id="{3F2AE226-9A4C-4076-A891-C2FF5ED0148F}"/>
              </a:ext>
            </a:extLst>
          </p:cNvPr>
          <p:cNvSpPr txBox="1">
            <a:spLocks/>
          </p:cNvSpPr>
          <p:nvPr/>
        </p:nvSpPr>
        <p:spPr>
          <a:xfrm>
            <a:off x="107504" y="44623"/>
            <a:ext cx="9036496" cy="484163"/>
          </a:xfrm>
          <a:prstGeom prst="rect">
            <a:avLst/>
          </a:prstGeom>
          <a:solidFill>
            <a:schemeClr val="accent3">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a:t>Module 3: Alternatives to pesticides - Theme 3 </a:t>
            </a:r>
            <a:endParaRPr lang="fr-FR" sz="1800" dirty="0"/>
          </a:p>
        </p:txBody>
      </p:sp>
    </p:spTree>
    <p:extLst>
      <p:ext uri="{BB962C8B-B14F-4D97-AF65-F5344CB8AC3E}">
        <p14:creationId xmlns:p14="http://schemas.microsoft.com/office/powerpoint/2010/main" val="28725775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484348-9108-425a-8368-2f497e68a38e" xsi:nil="true"/>
    <lcf76f155ced4ddcb4097134ff3c332f xmlns="f09b6fa0-22b4-47db-938f-b015a4652d4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3E6CA3794FAF43A1B1B2F3C9FF0252" ma:contentTypeVersion="14" ma:contentTypeDescription="Crée un document." ma:contentTypeScope="" ma:versionID="168ac6fe49f00d4cc95461653c22d64d">
  <xsd:schema xmlns:xsd="http://www.w3.org/2001/XMLSchema" xmlns:xs="http://www.w3.org/2001/XMLSchema" xmlns:p="http://schemas.microsoft.com/office/2006/metadata/properties" xmlns:ns2="f09b6fa0-22b4-47db-938f-b015a4652d4e" xmlns:ns3="b5484348-9108-425a-8368-2f497e68a38e" targetNamespace="http://schemas.microsoft.com/office/2006/metadata/properties" ma:root="true" ma:fieldsID="8f6c2df7fff0b32d9b0d2dc47ca55630" ns2:_="" ns3:_="">
    <xsd:import namespace="f09b6fa0-22b4-47db-938f-b015a4652d4e"/>
    <xsd:import namespace="b5484348-9108-425a-8368-2f497e68a3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6fa0-22b4-47db-938f-b015a46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484348-9108-425a-8368-2f497e68a3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bd61a5-97c0-42a7-a255-f8bbfe10cc00}" ma:internalName="TaxCatchAll" ma:showField="CatchAllData" ma:web="b5484348-9108-425a-8368-2f497e68a3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1B2A05-ADFE-4C1F-AD89-67B29645412D}">
  <ds:schemaRefs>
    <ds:schemaRef ds:uri="http://schemas.microsoft.com/sharepoint/v3/contenttype/forms"/>
  </ds:schemaRefs>
</ds:datastoreItem>
</file>

<file path=customXml/itemProps2.xml><?xml version="1.0" encoding="utf-8"?>
<ds:datastoreItem xmlns:ds="http://schemas.openxmlformats.org/officeDocument/2006/customXml" ds:itemID="{C149812C-8A28-47A0-900E-DA1F1220790C}">
  <ds:schemaRefs>
    <ds:schemaRef ds:uri="http://schemas.microsoft.com/office/2006/metadata/properties"/>
    <ds:schemaRef ds:uri="http://schemas.microsoft.com/office/infopath/2007/PartnerControls"/>
    <ds:schemaRef ds:uri="b5484348-9108-425a-8368-2f497e68a38e"/>
    <ds:schemaRef ds:uri="f09b6fa0-22b4-47db-938f-b015a4652d4e"/>
  </ds:schemaRefs>
</ds:datastoreItem>
</file>

<file path=customXml/itemProps3.xml><?xml version="1.0" encoding="utf-8"?>
<ds:datastoreItem xmlns:ds="http://schemas.openxmlformats.org/officeDocument/2006/customXml" ds:itemID="{2B33558D-5083-43B6-95BB-1783F4993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b6fa0-22b4-47db-938f-b015a4652d4e"/>
    <ds:schemaRef ds:uri="b5484348-9108-425a-8368-2f497e68a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602</TotalTime>
  <Words>1741</Words>
  <Application>Microsoft Office PowerPoint</Application>
  <PresentationFormat>Affichage à l'écran (4:3)</PresentationFormat>
  <Paragraphs>198</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BarlowSemiCondensed-SemiBold</vt:lpstr>
      <vt:lpstr>Calibri</vt:lpstr>
      <vt:lpstr>Geomanist-Medium</vt:lpstr>
      <vt:lpstr>Geomanist-Regular</vt:lpstr>
      <vt:lpstr>Symbol</vt:lpstr>
      <vt:lpstr>Wingdings</vt:lpstr>
      <vt:lpstr>Thème Office</vt:lpstr>
      <vt:lpstr>Module 3:  Alternatives to pesticides</vt:lpstr>
      <vt:lpstr>MODULE 3: PROMOTING ALTERNATIVES TO PESTICIDES</vt:lpstr>
      <vt:lpstr>Module 3: Alternatives to pesticides </vt:lpstr>
      <vt:lpstr>Module 3: Alternatives to pesticides </vt:lpstr>
      <vt:lpstr>Module 3: Alternatives to pesticides </vt:lpstr>
      <vt:lpstr>Module 3: Alternatives to pesticides </vt:lpstr>
      <vt:lpstr>Module 3: Alternatives to pesticides </vt:lpstr>
      <vt:lpstr>Module 3: Alternatives to pesticides - Theme 3 </vt:lpstr>
      <vt:lpstr>Présentation PowerPoint</vt:lpstr>
      <vt:lpstr>Module 3: Alternatives to pesticides - Theme 3 </vt:lpstr>
      <vt:lpstr>Module 3: Alternatives to pesticides - Theme 3 </vt:lpstr>
      <vt:lpstr>Module 3: Alternatives to pesticides </vt:lpstr>
      <vt:lpstr>Module 3: Alternatives to pesticides </vt:lpstr>
      <vt:lpstr>Module 3: Alternatives to pesticides </vt:lpstr>
      <vt:lpstr>Présentation PowerPoint</vt:lpstr>
      <vt:lpstr>Module 3: Alternatives to pesticides </vt:lpstr>
      <vt:lpstr>Module 3: Alternatives to pesticides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  Prévention des risques des pesticides</dc:title>
  <dc:creator>UTILISATEUR</dc:creator>
  <cp:keywords>, docId:EDC85023AF3F2723583213F1330F6523</cp:keywords>
  <cp:lastModifiedBy>Bertrand MATHIEU</cp:lastModifiedBy>
  <cp:revision>55</cp:revision>
  <dcterms:created xsi:type="dcterms:W3CDTF">2020-11-24T09:09:25Z</dcterms:created>
  <dcterms:modified xsi:type="dcterms:W3CDTF">2026-02-05T09:27:09Z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0x010100EA3E6CA3794FAF43A1B1B2F3C9FF0252</vt:lpwstr>
  </property>
  <property fmtid="{D5CDD505-2E9C-101B-9397-08002B2CF9AE}" pid="3" name="MediaServiceImageTags">
    <vt:lpwstr/>
  </property>
</Properties>
</file>