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handoutMasterIdLst>
    <p:handoutMasterId r:id="rId27"/>
  </p:handoutMasterIdLst>
  <p:sldIdLst>
    <p:sldId id="256" r:id="rId5"/>
    <p:sldId id="257" r:id="rId6"/>
    <p:sldId id="258" r:id="rId7"/>
    <p:sldId id="259" r:id="rId8"/>
    <p:sldId id="279" r:id="rId9"/>
    <p:sldId id="260" r:id="rId10"/>
    <p:sldId id="275" r:id="rId11"/>
    <p:sldId id="276" r:id="rId12"/>
    <p:sldId id="261" r:id="rId13"/>
    <p:sldId id="273" r:id="rId14"/>
    <p:sldId id="272" r:id="rId15"/>
    <p:sldId id="263" r:id="rId16"/>
    <p:sldId id="268" r:id="rId17"/>
    <p:sldId id="280" r:id="rId18"/>
    <p:sldId id="274" r:id="rId19"/>
    <p:sldId id="282" r:id="rId20"/>
    <p:sldId id="267" r:id="rId21"/>
    <p:sldId id="269" r:id="rId22"/>
    <p:sldId id="277" r:id="rId23"/>
    <p:sldId id="278" r:id="rId24"/>
    <p:sldId id="271" r:id="rId25"/>
  </p:sldIdLst>
  <p:sldSz cx="9144000" cy="6858000" type="screen4x3"/>
  <p:notesSz cx="9926638" cy="67976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28C837-7423-4727-87C9-03A8A831EED6}" v="3" dt="2026-02-05T10:22:39.62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47" autoAdjust="0"/>
  </p:normalViewPr>
  <p:slideViewPr>
    <p:cSldViewPr>
      <p:cViewPr>
        <p:scale>
          <a:sx n="50" d="100"/>
          <a:sy n="50" d="100"/>
        </p:scale>
        <p:origin x="1740" y="2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trand MATHIEU" userId="3ad2500c-3c0e-43eb-b227-135d3a4c1d08" providerId="ADAL" clId="{03EC9F85-D77C-42CE-AB1F-EDF105C78B01}"/>
    <pc:docChg chg="undo custSel modSld">
      <pc:chgData name="Bertrand MATHIEU" userId="3ad2500c-3c0e-43eb-b227-135d3a4c1d08" providerId="ADAL" clId="{03EC9F85-D77C-42CE-AB1F-EDF105C78B01}" dt="2026-02-05T11:06:33.280" v="150" actId="1076"/>
      <pc:docMkLst>
        <pc:docMk/>
      </pc:docMkLst>
      <pc:sldChg chg="modSp mod">
        <pc:chgData name="Bertrand MATHIEU" userId="3ad2500c-3c0e-43eb-b227-135d3a4c1d08" providerId="ADAL" clId="{03EC9F85-D77C-42CE-AB1F-EDF105C78B01}" dt="2026-02-05T10:17:44.353" v="48"/>
        <pc:sldMkLst>
          <pc:docMk/>
          <pc:sldMk cId="667438319" sldId="257"/>
        </pc:sldMkLst>
        <pc:spChg chg="mod">
          <ac:chgData name="Bertrand MATHIEU" userId="3ad2500c-3c0e-43eb-b227-135d3a4c1d08" providerId="ADAL" clId="{03EC9F85-D77C-42CE-AB1F-EDF105C78B01}" dt="2026-02-05T10:17:44.353" v="48"/>
          <ac:spMkLst>
            <pc:docMk/>
            <pc:sldMk cId="667438319" sldId="257"/>
            <ac:spMk id="3" creationId="{00000000-0000-0000-0000-000000000000}"/>
          </ac:spMkLst>
        </pc:spChg>
      </pc:sldChg>
      <pc:sldChg chg="modSp mod">
        <pc:chgData name="Bertrand MATHIEU" userId="3ad2500c-3c0e-43eb-b227-135d3a4c1d08" providerId="ADAL" clId="{03EC9F85-D77C-42CE-AB1F-EDF105C78B01}" dt="2026-02-05T09:59:43.812" v="27" actId="20577"/>
        <pc:sldMkLst>
          <pc:docMk/>
          <pc:sldMk cId="2861043186" sldId="258"/>
        </pc:sldMkLst>
        <pc:spChg chg="mod">
          <ac:chgData name="Bertrand MATHIEU" userId="3ad2500c-3c0e-43eb-b227-135d3a4c1d08" providerId="ADAL" clId="{03EC9F85-D77C-42CE-AB1F-EDF105C78B01}" dt="2026-02-05T09:59:43.812" v="27" actId="20577"/>
          <ac:spMkLst>
            <pc:docMk/>
            <pc:sldMk cId="2861043186" sldId="258"/>
            <ac:spMk id="3" creationId="{00000000-0000-0000-0000-000000000000}"/>
          </ac:spMkLst>
        </pc:spChg>
      </pc:sldChg>
      <pc:sldChg chg="modSp mod">
        <pc:chgData name="Bertrand MATHIEU" userId="3ad2500c-3c0e-43eb-b227-135d3a4c1d08" providerId="ADAL" clId="{03EC9F85-D77C-42CE-AB1F-EDF105C78B01}" dt="2026-02-05T10:01:07.599" v="30" actId="20577"/>
        <pc:sldMkLst>
          <pc:docMk/>
          <pc:sldMk cId="2861043186" sldId="259"/>
        </pc:sldMkLst>
        <pc:spChg chg="mod">
          <ac:chgData name="Bertrand MATHIEU" userId="3ad2500c-3c0e-43eb-b227-135d3a4c1d08" providerId="ADAL" clId="{03EC9F85-D77C-42CE-AB1F-EDF105C78B01}" dt="2026-02-05T10:01:07.599" v="30" actId="20577"/>
          <ac:spMkLst>
            <pc:docMk/>
            <pc:sldMk cId="2861043186" sldId="259"/>
            <ac:spMk id="2" creationId="{00000000-0000-0000-0000-000000000000}"/>
          </ac:spMkLst>
        </pc:spChg>
      </pc:sldChg>
      <pc:sldChg chg="modSp mod">
        <pc:chgData name="Bertrand MATHIEU" userId="3ad2500c-3c0e-43eb-b227-135d3a4c1d08" providerId="ADAL" clId="{03EC9F85-D77C-42CE-AB1F-EDF105C78B01}" dt="2026-02-05T10:27:56.414" v="72" actId="20577"/>
        <pc:sldMkLst>
          <pc:docMk/>
          <pc:sldMk cId="2861043186" sldId="261"/>
        </pc:sldMkLst>
        <pc:spChg chg="mod">
          <ac:chgData name="Bertrand MATHIEU" userId="3ad2500c-3c0e-43eb-b227-135d3a4c1d08" providerId="ADAL" clId="{03EC9F85-D77C-42CE-AB1F-EDF105C78B01}" dt="2026-02-05T10:25:56.202" v="67" actId="20577"/>
          <ac:spMkLst>
            <pc:docMk/>
            <pc:sldMk cId="2861043186" sldId="261"/>
            <ac:spMk id="2" creationId="{00000000-0000-0000-0000-000000000000}"/>
          </ac:spMkLst>
        </pc:spChg>
        <pc:spChg chg="mod">
          <ac:chgData name="Bertrand MATHIEU" userId="3ad2500c-3c0e-43eb-b227-135d3a4c1d08" providerId="ADAL" clId="{03EC9F85-D77C-42CE-AB1F-EDF105C78B01}" dt="2026-02-05T10:27:56.414" v="72" actId="20577"/>
          <ac:spMkLst>
            <pc:docMk/>
            <pc:sldMk cId="2861043186" sldId="261"/>
            <ac:spMk id="3" creationId="{00000000-0000-0000-0000-000000000000}"/>
          </ac:spMkLst>
        </pc:spChg>
      </pc:sldChg>
      <pc:sldChg chg="modSp mod">
        <pc:chgData name="Bertrand MATHIEU" userId="3ad2500c-3c0e-43eb-b227-135d3a4c1d08" providerId="ADAL" clId="{03EC9F85-D77C-42CE-AB1F-EDF105C78B01}" dt="2026-02-05T10:31:13.507" v="92" actId="20577"/>
        <pc:sldMkLst>
          <pc:docMk/>
          <pc:sldMk cId="2861043186" sldId="263"/>
        </pc:sldMkLst>
        <pc:spChg chg="mod">
          <ac:chgData name="Bertrand MATHIEU" userId="3ad2500c-3c0e-43eb-b227-135d3a4c1d08" providerId="ADAL" clId="{03EC9F85-D77C-42CE-AB1F-EDF105C78B01}" dt="2026-02-05T10:31:13.507" v="92" actId="20577"/>
          <ac:spMkLst>
            <pc:docMk/>
            <pc:sldMk cId="2861043186" sldId="263"/>
            <ac:spMk id="3" creationId="{00000000-0000-0000-0000-000000000000}"/>
          </ac:spMkLst>
        </pc:spChg>
      </pc:sldChg>
      <pc:sldChg chg="modSp mod">
        <pc:chgData name="Bertrand MATHIEU" userId="3ad2500c-3c0e-43eb-b227-135d3a4c1d08" providerId="ADAL" clId="{03EC9F85-D77C-42CE-AB1F-EDF105C78B01}" dt="2026-02-05T10:54:16.004" v="142" actId="14100"/>
        <pc:sldMkLst>
          <pc:docMk/>
          <pc:sldMk cId="2861043186" sldId="267"/>
        </pc:sldMkLst>
        <pc:spChg chg="mod">
          <ac:chgData name="Bertrand MATHIEU" userId="3ad2500c-3c0e-43eb-b227-135d3a4c1d08" providerId="ADAL" clId="{03EC9F85-D77C-42CE-AB1F-EDF105C78B01}" dt="2026-02-05T10:53:04.523" v="138" actId="20577"/>
          <ac:spMkLst>
            <pc:docMk/>
            <pc:sldMk cId="2861043186" sldId="267"/>
            <ac:spMk id="3" creationId="{00000000-0000-0000-0000-000000000000}"/>
          </ac:spMkLst>
        </pc:spChg>
        <pc:picChg chg="mod">
          <ac:chgData name="Bertrand MATHIEU" userId="3ad2500c-3c0e-43eb-b227-135d3a4c1d08" providerId="ADAL" clId="{03EC9F85-D77C-42CE-AB1F-EDF105C78B01}" dt="2026-02-05T10:54:16.004" v="142" actId="14100"/>
          <ac:picMkLst>
            <pc:docMk/>
            <pc:sldMk cId="2861043186" sldId="267"/>
            <ac:picMk id="6" creationId="{00000000-0000-0000-0000-000000000000}"/>
          </ac:picMkLst>
        </pc:picChg>
      </pc:sldChg>
      <pc:sldChg chg="modSp mod">
        <pc:chgData name="Bertrand MATHIEU" userId="3ad2500c-3c0e-43eb-b227-135d3a4c1d08" providerId="ADAL" clId="{03EC9F85-D77C-42CE-AB1F-EDF105C78B01}" dt="2026-02-05T10:32:54.066" v="95" actId="20577"/>
        <pc:sldMkLst>
          <pc:docMk/>
          <pc:sldMk cId="2861043186" sldId="268"/>
        </pc:sldMkLst>
        <pc:spChg chg="mod">
          <ac:chgData name="Bertrand MATHIEU" userId="3ad2500c-3c0e-43eb-b227-135d3a4c1d08" providerId="ADAL" clId="{03EC9F85-D77C-42CE-AB1F-EDF105C78B01}" dt="2026-02-05T10:32:54.066" v="95" actId="20577"/>
          <ac:spMkLst>
            <pc:docMk/>
            <pc:sldMk cId="2861043186" sldId="268"/>
            <ac:spMk id="3" creationId="{00000000-0000-0000-0000-000000000000}"/>
          </ac:spMkLst>
        </pc:spChg>
      </pc:sldChg>
      <pc:sldChg chg="addSp delSp modSp mod">
        <pc:chgData name="Bertrand MATHIEU" userId="3ad2500c-3c0e-43eb-b227-135d3a4c1d08" providerId="ADAL" clId="{03EC9F85-D77C-42CE-AB1F-EDF105C78B01}" dt="2026-02-05T11:06:33.280" v="150" actId="1076"/>
        <pc:sldMkLst>
          <pc:docMk/>
          <pc:sldMk cId="2861043186" sldId="271"/>
        </pc:sldMkLst>
        <pc:spChg chg="add del mod">
          <ac:chgData name="Bertrand MATHIEU" userId="3ad2500c-3c0e-43eb-b227-135d3a4c1d08" providerId="ADAL" clId="{03EC9F85-D77C-42CE-AB1F-EDF105C78B01}" dt="2026-02-05T11:01:52.388" v="144" actId="478"/>
          <ac:spMkLst>
            <pc:docMk/>
            <pc:sldMk cId="2861043186" sldId="271"/>
            <ac:spMk id="7" creationId="{6B55B978-95EC-6A64-896C-03D521BD6241}"/>
          </ac:spMkLst>
        </pc:spChg>
        <pc:picChg chg="del">
          <ac:chgData name="Bertrand MATHIEU" userId="3ad2500c-3c0e-43eb-b227-135d3a4c1d08" providerId="ADAL" clId="{03EC9F85-D77C-42CE-AB1F-EDF105C78B01}" dt="2026-02-05T11:01:49.080" v="143" actId="478"/>
          <ac:picMkLst>
            <pc:docMk/>
            <pc:sldMk cId="2861043186" sldId="271"/>
            <ac:picMk id="5" creationId="{00000000-0000-0000-0000-000000000000}"/>
          </ac:picMkLst>
        </pc:picChg>
        <pc:picChg chg="add mod">
          <ac:chgData name="Bertrand MATHIEU" userId="3ad2500c-3c0e-43eb-b227-135d3a4c1d08" providerId="ADAL" clId="{03EC9F85-D77C-42CE-AB1F-EDF105C78B01}" dt="2026-02-05T11:06:33.280" v="150" actId="1076"/>
          <ac:picMkLst>
            <pc:docMk/>
            <pc:sldMk cId="2861043186" sldId="271"/>
            <ac:picMk id="9" creationId="{436D8F52-4466-4AF2-9E47-AA22FC607673}"/>
          </ac:picMkLst>
        </pc:picChg>
      </pc:sldChg>
      <pc:sldChg chg="modSp mod">
        <pc:chgData name="Bertrand MATHIEU" userId="3ad2500c-3c0e-43eb-b227-135d3a4c1d08" providerId="ADAL" clId="{03EC9F85-D77C-42CE-AB1F-EDF105C78B01}" dt="2026-02-05T10:30:32.636" v="87" actId="27636"/>
        <pc:sldMkLst>
          <pc:docMk/>
          <pc:sldMk cId="2394548870" sldId="272"/>
        </pc:sldMkLst>
        <pc:spChg chg="mod">
          <ac:chgData name="Bertrand MATHIEU" userId="3ad2500c-3c0e-43eb-b227-135d3a4c1d08" providerId="ADAL" clId="{03EC9F85-D77C-42CE-AB1F-EDF105C78B01}" dt="2026-02-05T10:30:32.636" v="87" actId="27636"/>
          <ac:spMkLst>
            <pc:docMk/>
            <pc:sldMk cId="2394548870" sldId="272"/>
            <ac:spMk id="3" creationId="{00000000-0000-0000-0000-000000000000}"/>
          </ac:spMkLst>
        </pc:spChg>
      </pc:sldChg>
      <pc:sldChg chg="modSp mod">
        <pc:chgData name="Bertrand MATHIEU" userId="3ad2500c-3c0e-43eb-b227-135d3a4c1d08" providerId="ADAL" clId="{03EC9F85-D77C-42CE-AB1F-EDF105C78B01}" dt="2026-02-05T10:28:28.574" v="74" actId="20577"/>
        <pc:sldMkLst>
          <pc:docMk/>
          <pc:sldMk cId="2576676422" sldId="273"/>
        </pc:sldMkLst>
        <pc:spChg chg="mod">
          <ac:chgData name="Bertrand MATHIEU" userId="3ad2500c-3c0e-43eb-b227-135d3a4c1d08" providerId="ADAL" clId="{03EC9F85-D77C-42CE-AB1F-EDF105C78B01}" dt="2026-02-05T10:28:28.574" v="74" actId="20577"/>
          <ac:spMkLst>
            <pc:docMk/>
            <pc:sldMk cId="2576676422" sldId="273"/>
            <ac:spMk id="3" creationId="{00000000-0000-0000-0000-000000000000}"/>
          </ac:spMkLst>
        </pc:spChg>
      </pc:sldChg>
      <pc:sldChg chg="modSp mod modNotesTx">
        <pc:chgData name="Bertrand MATHIEU" userId="3ad2500c-3c0e-43eb-b227-135d3a4c1d08" providerId="ADAL" clId="{03EC9F85-D77C-42CE-AB1F-EDF105C78B01}" dt="2026-02-05T10:18:28.813" v="50" actId="20577"/>
        <pc:sldMkLst>
          <pc:docMk/>
          <pc:sldMk cId="1878441675" sldId="275"/>
        </pc:sldMkLst>
        <pc:spChg chg="mod">
          <ac:chgData name="Bertrand MATHIEU" userId="3ad2500c-3c0e-43eb-b227-135d3a4c1d08" providerId="ADAL" clId="{03EC9F85-D77C-42CE-AB1F-EDF105C78B01}" dt="2026-02-05T10:17:25.218" v="46" actId="20577"/>
          <ac:spMkLst>
            <pc:docMk/>
            <pc:sldMk cId="1878441675" sldId="275"/>
            <ac:spMk id="3" creationId="{00000000-0000-0000-0000-000000000000}"/>
          </ac:spMkLst>
        </pc:spChg>
      </pc:sldChg>
      <pc:sldChg chg="modSp mod">
        <pc:chgData name="Bertrand MATHIEU" userId="3ad2500c-3c0e-43eb-b227-135d3a4c1d08" providerId="ADAL" clId="{03EC9F85-D77C-42CE-AB1F-EDF105C78B01}" dt="2026-02-05T10:25:29.088" v="65" actId="20577"/>
        <pc:sldMkLst>
          <pc:docMk/>
          <pc:sldMk cId="1207855364" sldId="276"/>
        </pc:sldMkLst>
        <pc:spChg chg="mod">
          <ac:chgData name="Bertrand MATHIEU" userId="3ad2500c-3c0e-43eb-b227-135d3a4c1d08" providerId="ADAL" clId="{03EC9F85-D77C-42CE-AB1F-EDF105C78B01}" dt="2026-02-05T10:25:29.088" v="65" actId="20577"/>
          <ac:spMkLst>
            <pc:docMk/>
            <pc:sldMk cId="1207855364" sldId="276"/>
            <ac:spMk id="3" creationId="{00000000-0000-0000-0000-000000000000}"/>
          </ac:spMkLst>
        </pc:spChg>
      </pc:sldChg>
      <pc:sldChg chg="modSp mod">
        <pc:chgData name="Bertrand MATHIEU" userId="3ad2500c-3c0e-43eb-b227-135d3a4c1d08" providerId="ADAL" clId="{03EC9F85-D77C-42CE-AB1F-EDF105C78B01}" dt="2026-02-05T10:02:13.212" v="32" actId="20577"/>
        <pc:sldMkLst>
          <pc:docMk/>
          <pc:sldMk cId="2856582316" sldId="279"/>
        </pc:sldMkLst>
        <pc:spChg chg="mod">
          <ac:chgData name="Bertrand MATHIEU" userId="3ad2500c-3c0e-43eb-b227-135d3a4c1d08" providerId="ADAL" clId="{03EC9F85-D77C-42CE-AB1F-EDF105C78B01}" dt="2026-02-05T10:02:13.212" v="32" actId="20577"/>
          <ac:spMkLst>
            <pc:docMk/>
            <pc:sldMk cId="2856582316" sldId="279"/>
            <ac:spMk id="3" creationId="{00000000-0000-0000-0000-000000000000}"/>
          </ac:spMkLst>
        </pc:spChg>
      </pc:sldChg>
      <pc:sldChg chg="modSp mod">
        <pc:chgData name="Bertrand MATHIEU" userId="3ad2500c-3c0e-43eb-b227-135d3a4c1d08" providerId="ADAL" clId="{03EC9F85-D77C-42CE-AB1F-EDF105C78B01}" dt="2026-02-05T10:51:27.464" v="135" actId="1076"/>
        <pc:sldMkLst>
          <pc:docMk/>
          <pc:sldMk cId="1911003191" sldId="282"/>
        </pc:sldMkLst>
        <pc:spChg chg="mod">
          <ac:chgData name="Bertrand MATHIEU" userId="3ad2500c-3c0e-43eb-b227-135d3a4c1d08" providerId="ADAL" clId="{03EC9F85-D77C-42CE-AB1F-EDF105C78B01}" dt="2026-02-05T10:48:32.099" v="114" actId="20577"/>
          <ac:spMkLst>
            <pc:docMk/>
            <pc:sldMk cId="1911003191" sldId="282"/>
            <ac:spMk id="2" creationId="{00000000-0000-0000-0000-000000000000}"/>
          </ac:spMkLst>
        </pc:spChg>
        <pc:spChg chg="mod">
          <ac:chgData name="Bertrand MATHIEU" userId="3ad2500c-3c0e-43eb-b227-135d3a4c1d08" providerId="ADAL" clId="{03EC9F85-D77C-42CE-AB1F-EDF105C78B01}" dt="2026-02-05T10:51:27.464" v="135" actId="1076"/>
          <ac:spMkLst>
            <pc:docMk/>
            <pc:sldMk cId="1911003191" sldId="282"/>
            <ac:spMk id="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fld id="{1A097478-B09A-43DF-BF78-6506006528C4}" type="datetimeFigureOut">
              <a:rPr lang="fr-FR" smtClean="0"/>
              <a:t>05/02/2026</a:t>
            </a:fld>
            <a:endParaRPr lang="fr-FR"/>
          </a:p>
        </p:txBody>
      </p:sp>
      <p:sp>
        <p:nvSpPr>
          <p:cNvPr id="4" name="Espace réservé du pied de page 3"/>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219E5B9F-0BC0-43C2-98FC-3B6BC21AB624}" type="slidenum">
              <a:rPr lang="fr-FR" smtClean="0"/>
              <a:t>‹N°›</a:t>
            </a:fld>
            <a:endParaRPr lang="fr-FR"/>
          </a:p>
        </p:txBody>
      </p:sp>
    </p:spTree>
    <p:extLst>
      <p:ext uri="{BB962C8B-B14F-4D97-AF65-F5344CB8AC3E}">
        <p14:creationId xmlns:p14="http://schemas.microsoft.com/office/powerpoint/2010/main" val="2571102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8228F035-97BD-4547-AFFE-6381F6149A0F}" type="datetimeFigureOut">
              <a:rPr lang="fr-FR" smtClean="0"/>
              <a:t>05/02/2026</a:t>
            </a:fld>
            <a:endParaRPr lang="fr-FR"/>
          </a:p>
        </p:txBody>
      </p:sp>
      <p:sp>
        <p:nvSpPr>
          <p:cNvPr id="4" name="Espace réservé de l'image des diapositives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rPr lang="fr-FR"/>
              <a:t>Modify the mask text styles</a:t>
            </a:r>
          </a:p>
          <a:p>
            <a:pPr lvl="1"/>
            <a:r>
              <a:rPr lang="fr-FR"/>
              <a:t>Second level</a:t>
            </a:r>
          </a:p>
          <a:p>
            <a:pPr lvl="2"/>
            <a:r>
              <a:rPr lang="fr-FR"/>
              <a:t>Third level</a:t>
            </a:r>
          </a:p>
          <a:p>
            <a:pPr lvl="3"/>
            <a:r>
              <a:rPr lang="fr-FR"/>
              <a:t>Fourth level</a:t>
            </a:r>
          </a:p>
          <a:p>
            <a:pPr lvl="4"/>
            <a:r>
              <a:rPr lang="fr-FR"/>
              <a:t>Fifth level</a:t>
            </a:r>
          </a:p>
        </p:txBody>
      </p:sp>
      <p:sp>
        <p:nvSpPr>
          <p:cNvPr id="6" name="Espace réservé du pied de page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7291092A-23FB-4724-94EC-28DF911D19CB}" type="slidenum">
              <a:rPr lang="fr-FR" smtClean="0"/>
              <a:t>‹N°›</a:t>
            </a:fld>
            <a:endParaRPr lang="fr-FR"/>
          </a:p>
        </p:txBody>
      </p:sp>
    </p:spTree>
    <p:extLst>
      <p:ext uri="{BB962C8B-B14F-4D97-AF65-F5344CB8AC3E}">
        <p14:creationId xmlns:p14="http://schemas.microsoft.com/office/powerpoint/2010/main" val="966969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sz="1200" dirty="0"/>
              <a:t>In North Cameroon, SODECOTON has observed that cotton planting competes with the sowing and weeding of food crops </a:t>
            </a:r>
            <a:r>
              <a:rPr lang="fr-FR" sz="1200" i="1" dirty="0"/>
              <a:t>(maize, sorghum, etc.). </a:t>
            </a:r>
          </a:p>
          <a:p>
            <a:pPr marL="0" indent="0">
              <a:buNone/>
            </a:pPr>
            <a:r>
              <a:rPr lang="fr-FR" sz="1200" b="1" dirty="0"/>
              <a:t>Given the lack of AT equipment for most farmers, crop preparation and maintenance operations are carried out late and weediness can affect yields</a:t>
            </a:r>
            <a:r>
              <a:rPr lang="fr-FR" sz="1200" dirty="0"/>
              <a:t>.  This explains the attraction of herbicides for both SODECOTON and farmers.</a:t>
            </a:r>
          </a:p>
          <a:p>
            <a:pPr marL="0" indent="0">
              <a:buNone/>
            </a:pPr>
            <a:r>
              <a:rPr lang="fr-FR" sz="1200" dirty="0"/>
              <a:t>Since prices fell when a number of herbicides, including </a:t>
            </a:r>
            <a:r>
              <a:rPr lang="fr-FR" sz="1200" dirty="0">
                <a:solidFill>
                  <a:srgbClr val="C00000"/>
                </a:solidFill>
              </a:rPr>
              <a:t>glyphosate, paraquat, atrazine and diuron</a:t>
            </a:r>
            <a:r>
              <a:rPr lang="fr-FR" sz="1200" dirty="0"/>
              <a:t>, entered the public domain, the area </a:t>
            </a:r>
            <a:r>
              <a:rPr lang="fr-FR" sz="1200" dirty="0" err="1"/>
              <a:t>under herbicide </a:t>
            </a:r>
            <a:r>
              <a:rPr lang="fr-FR" sz="1200" dirty="0"/>
              <a:t>has increased </a:t>
            </a:r>
            <a:r>
              <a:rPr lang="fr-FR" sz="1200" i="1" dirty="0"/>
              <a:t>(currently some tens of thousands of hectares). </a:t>
            </a:r>
          </a:p>
          <a:p>
            <a:pPr marL="0" indent="0">
              <a:buNone/>
            </a:pPr>
            <a:r>
              <a:rPr lang="fr-FR" sz="1200" dirty="0"/>
              <a:t>The most common itinerary is "</a:t>
            </a:r>
            <a:r>
              <a:rPr lang="fr-FR" sz="1200" b="1" dirty="0"/>
              <a:t>chemical ploughing</a:t>
            </a:r>
            <a:r>
              <a:rPr lang="fr-FR" sz="1200" dirty="0"/>
              <a:t>" </a:t>
            </a:r>
            <a:r>
              <a:rPr lang="fr-FR" sz="1200" i="1" dirty="0"/>
              <a:t>(an application of glyphosate replacing ploughing) </a:t>
            </a:r>
            <a:r>
              <a:rPr lang="fr-FR" sz="1200" dirty="0"/>
              <a:t>followed by </a:t>
            </a:r>
            <a:r>
              <a:rPr lang="fr-FR" sz="1200" b="1" dirty="0"/>
              <a:t>direct sowing </a:t>
            </a:r>
            <a:r>
              <a:rPr lang="fr-FR" sz="1200" dirty="0"/>
              <a:t>in dead grass.</a:t>
            </a:r>
          </a:p>
          <a:p>
            <a:pPr marL="0" indent="0">
              <a:buNone/>
            </a:pPr>
            <a:r>
              <a:rPr lang="fr-FR" sz="1200" dirty="0"/>
              <a:t>In the short term, this technique offers undeniable economic advantages:</a:t>
            </a:r>
          </a:p>
          <a:p>
            <a:pPr lvl="0">
              <a:spcBef>
                <a:spcPts val="600"/>
              </a:spcBef>
            </a:pPr>
            <a:r>
              <a:rPr lang="fr-FR" sz="1200" dirty="0"/>
              <a:t>A </a:t>
            </a:r>
            <a:r>
              <a:rPr lang="fr-FR" sz="1200" b="1" dirty="0"/>
              <a:t>reduction in crop establishment time </a:t>
            </a:r>
            <a:r>
              <a:rPr lang="fr-FR" sz="1200" dirty="0"/>
              <a:t>compared with ploughing, which improves labour productivity </a:t>
            </a:r>
            <a:r>
              <a:rPr lang="fr-FR" sz="1200" b="1" i="1" dirty="0">
                <a:solidFill>
                  <a:srgbClr val="0070C0"/>
                </a:solidFill>
              </a:rPr>
              <a:t>(0.9 days/ha compared with 3 to 4 days/ha for ploughing). </a:t>
            </a:r>
          </a:p>
          <a:p>
            <a:pPr lvl="0">
              <a:spcBef>
                <a:spcPts val="600"/>
              </a:spcBef>
            </a:pPr>
            <a:r>
              <a:rPr lang="fr-FR" sz="1200" dirty="0"/>
              <a:t>Control of perennial weeds thanks to </a:t>
            </a:r>
            <a:r>
              <a:rPr lang="fr-FR" sz="1200" b="1" dirty="0"/>
              <a:t>glyphosate's systemic mode of action </a:t>
            </a:r>
            <a:r>
              <a:rPr lang="fr-FR" sz="1200" i="1" dirty="0"/>
              <a:t>(their elimination would require deep tillage and/or repeated weeding).</a:t>
            </a:r>
          </a:p>
          <a:p>
            <a:pPr>
              <a:spcBef>
                <a:spcPts val="600"/>
              </a:spcBef>
            </a:pPr>
            <a:r>
              <a:rPr lang="fr-FR" sz="1200" b="1" dirty="0"/>
              <a:t>On certain types of soil, reducing the risk of erosion</a:t>
            </a:r>
            <a:r>
              <a:rPr lang="fr-FR" sz="1200" dirty="0"/>
              <a:t>.</a:t>
            </a:r>
          </a:p>
          <a:p>
            <a:pPr marL="0" indent="0">
              <a:spcBef>
                <a:spcPts val="600"/>
              </a:spcBef>
              <a:buNone/>
            </a:pPr>
            <a:r>
              <a:rPr lang="fr-FR" sz="1200" dirty="0"/>
              <a:t>This technique is </a:t>
            </a:r>
            <a:r>
              <a:rPr lang="fr-FR" sz="1200" dirty="0" err="1"/>
              <a:t>often </a:t>
            </a:r>
            <a:r>
              <a:rPr lang="fr-FR" sz="1200" b="1" dirty="0"/>
              <a:t>combined with the use of selective herbicides such as atrazine and diuron </a:t>
            </a:r>
            <a:r>
              <a:rPr lang="fr-FR" sz="1200" dirty="0"/>
              <a:t>and/or animal-drawn implements for weeding and ridging. </a:t>
            </a:r>
          </a:p>
          <a:p>
            <a:endParaRPr lang="fr-FR" dirty="0"/>
          </a:p>
        </p:txBody>
      </p:sp>
      <p:sp>
        <p:nvSpPr>
          <p:cNvPr id="4" name="Espace réservé du numéro de diapositive 3"/>
          <p:cNvSpPr>
            <a:spLocks noGrp="1"/>
          </p:cNvSpPr>
          <p:nvPr>
            <p:ph type="sldNum" sz="quarter" idx="5"/>
          </p:nvPr>
        </p:nvSpPr>
        <p:spPr/>
        <p:txBody>
          <a:bodyPr/>
          <a:lstStyle/>
          <a:p>
            <a:fld id="{7291092A-23FB-4724-94EC-28DF911D19CB}" type="slidenum">
              <a:rPr lang="fr-FR" smtClean="0"/>
              <a:t>7</a:t>
            </a:fld>
            <a:endParaRPr lang="fr-FR"/>
          </a:p>
        </p:txBody>
      </p:sp>
    </p:spTree>
    <p:extLst>
      <p:ext uri="{BB962C8B-B14F-4D97-AF65-F5344CB8AC3E}">
        <p14:creationId xmlns:p14="http://schemas.microsoft.com/office/powerpoint/2010/main" val="520615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indent="0" algn="ctr">
              <a:buNone/>
            </a:pPr>
            <a:r>
              <a:rPr lang="fr-FR" sz="1400" b="1" dirty="0"/>
              <a:t>Why do farmers in northern Cameroon use so many herbicides?</a:t>
            </a:r>
          </a:p>
          <a:p>
            <a:pPr marL="0" indent="0">
              <a:buNone/>
            </a:pPr>
            <a:r>
              <a:rPr lang="fr-FR" sz="1200" dirty="0"/>
              <a:t>Farmers with little animal traction </a:t>
            </a:r>
            <a:r>
              <a:rPr lang="fr-FR" sz="1200" i="1" dirty="0"/>
              <a:t>(which is common in North Cameroon) </a:t>
            </a:r>
            <a:r>
              <a:rPr lang="fr-FR" sz="1200" dirty="0"/>
              <a:t>say that these </a:t>
            </a:r>
            <a:r>
              <a:rPr lang="fr-FR" sz="1200" b="1" dirty="0"/>
              <a:t>herbicides are the "oxen of the poor", as they enable them to get the work done on time and cultivate larger areas</a:t>
            </a:r>
            <a:r>
              <a:rPr lang="fr-FR" sz="1200" dirty="0"/>
              <a:t>. </a:t>
            </a:r>
          </a:p>
          <a:p>
            <a:pPr marL="0" indent="0">
              <a:buNone/>
            </a:pPr>
            <a:r>
              <a:rPr lang="fr-FR" sz="1200" dirty="0"/>
              <a:t>Given the low cost of generic active ingredients, </a:t>
            </a:r>
            <a:r>
              <a:rPr lang="fr-FR" sz="1200" b="1" dirty="0"/>
              <a:t>their use costs much less per hectare than hiring a team </a:t>
            </a:r>
            <a:r>
              <a:rPr lang="fr-FR" sz="1200" i="1" dirty="0"/>
              <a:t>(probably </a:t>
            </a:r>
            <a:r>
              <a:rPr lang="fr-FR" sz="1200" b="1" i="1" dirty="0"/>
              <a:t>a third of the cost</a:t>
            </a:r>
            <a:r>
              <a:rPr lang="fr-FR" sz="1200" i="1" dirty="0"/>
              <a:t>, which is very important for those who do not have a complete chain of animal traction).</a:t>
            </a:r>
          </a:p>
          <a:p>
            <a:pPr marL="0" indent="0">
              <a:buNone/>
            </a:pPr>
            <a:endParaRPr lang="fr-FR" sz="500" i="1" dirty="0"/>
          </a:p>
          <a:p>
            <a:pPr marL="0" indent="0">
              <a:buNone/>
            </a:pPr>
            <a:r>
              <a:rPr lang="fr-FR" sz="1200" dirty="0"/>
              <a:t>However, according to several surveys </a:t>
            </a:r>
            <a:r>
              <a:rPr lang="fr-FR" sz="1200" i="1" dirty="0"/>
              <a:t>(</a:t>
            </a:r>
            <a:r>
              <a:rPr lang="fr-FR" sz="1200" i="1" dirty="0" err="1"/>
              <a:t>Olina Bassala </a:t>
            </a:r>
            <a:r>
              <a:rPr lang="fr-FR" sz="1200" i="1" dirty="0"/>
              <a:t>et al., 2010 and 2015), </a:t>
            </a:r>
            <a:r>
              <a:rPr lang="fr-FR" sz="1200" b="1" dirty="0"/>
              <a:t>the vast majority of farmers are aware of the risks associated with the use of herbicides:</a:t>
            </a:r>
          </a:p>
          <a:p>
            <a:pPr indent="-257175">
              <a:buFont typeface="Arial" charset="0"/>
              <a:buChar char="•"/>
            </a:pPr>
            <a:r>
              <a:rPr lang="fr-FR" sz="1200" b="1" dirty="0">
                <a:solidFill>
                  <a:schemeClr val="tx2"/>
                </a:solidFill>
              </a:rPr>
              <a:t>They know how harmful they are to humans</a:t>
            </a:r>
            <a:r>
              <a:rPr lang="fr-FR" sz="1200" dirty="0">
                <a:solidFill>
                  <a:schemeClr val="tx2"/>
                </a:solidFill>
              </a:rPr>
              <a:t>.</a:t>
            </a:r>
          </a:p>
          <a:p>
            <a:pPr indent="-257175">
              <a:buFont typeface="Arial" charset="0"/>
              <a:buChar char="•"/>
            </a:pPr>
            <a:r>
              <a:rPr lang="fr-FR" sz="1200" b="1" dirty="0">
                <a:solidFill>
                  <a:schemeClr val="tx2"/>
                </a:solidFill>
              </a:rPr>
              <a:t>They also mention their harmfulness to ruminants </a:t>
            </a:r>
            <a:r>
              <a:rPr lang="fr-FR" sz="1200" dirty="0">
                <a:solidFill>
                  <a:schemeClr val="tx2"/>
                </a:solidFill>
              </a:rPr>
              <a:t>when they graze on freshly </a:t>
            </a:r>
            <a:r>
              <a:rPr lang="fr-FR" sz="1200" dirty="0" err="1">
                <a:solidFill>
                  <a:schemeClr val="tx2"/>
                </a:solidFill>
              </a:rPr>
              <a:t>herbicided </a:t>
            </a:r>
            <a:r>
              <a:rPr lang="fr-FR" sz="1200" dirty="0">
                <a:solidFill>
                  <a:schemeClr val="tx2"/>
                </a:solidFill>
              </a:rPr>
              <a:t>plots </a:t>
            </a:r>
            <a:r>
              <a:rPr lang="fr-FR" sz="1200" i="1" dirty="0">
                <a:solidFill>
                  <a:schemeClr val="tx2"/>
                </a:solidFill>
              </a:rPr>
              <a:t>(link with grazing).</a:t>
            </a:r>
          </a:p>
          <a:p>
            <a:pPr indent="-257175">
              <a:buFont typeface="Arial" charset="0"/>
              <a:buChar char="•"/>
            </a:pPr>
            <a:r>
              <a:rPr lang="fr-FR" sz="1200" dirty="0">
                <a:solidFill>
                  <a:schemeClr val="tx2"/>
                </a:solidFill>
              </a:rPr>
              <a:t>Many mentioned their negative impact on </a:t>
            </a:r>
            <a:r>
              <a:rPr lang="fr-FR" sz="1200" b="1" dirty="0">
                <a:solidFill>
                  <a:schemeClr val="tx2"/>
                </a:solidFill>
              </a:rPr>
              <a:t>the fertility and flora of the plots </a:t>
            </a:r>
            <a:r>
              <a:rPr lang="fr-FR" sz="1200" i="1" dirty="0">
                <a:solidFill>
                  <a:schemeClr val="tx2"/>
                </a:solidFill>
              </a:rPr>
              <a:t>("herbicides impoverish the soil, making it sandy, and resistant weeds such as </a:t>
            </a:r>
            <a:r>
              <a:rPr lang="fr-FR" sz="1200" i="1" dirty="0" err="1">
                <a:solidFill>
                  <a:schemeClr val="tx2"/>
                </a:solidFill>
              </a:rPr>
              <a:t>Bulbostylis sp.</a:t>
            </a:r>
            <a:r>
              <a:rPr lang="fr-FR" sz="1200" i="1" dirty="0">
                <a:solidFill>
                  <a:schemeClr val="tx2"/>
                </a:solidFill>
              </a:rPr>
              <a:t>, Cyperus </a:t>
            </a:r>
            <a:r>
              <a:rPr lang="fr-FR" sz="1200" i="1" dirty="0" err="1">
                <a:solidFill>
                  <a:schemeClr val="tx2"/>
                </a:solidFill>
              </a:rPr>
              <a:t>rotundus</a:t>
            </a:r>
            <a:r>
              <a:rPr lang="fr-FR" sz="1200" i="1" dirty="0">
                <a:solidFill>
                  <a:schemeClr val="tx2"/>
                </a:solidFill>
              </a:rPr>
              <a:t>, </a:t>
            </a:r>
            <a:r>
              <a:rPr lang="fr-FR" sz="1200" i="1" dirty="0" err="1">
                <a:solidFill>
                  <a:schemeClr val="tx2"/>
                </a:solidFill>
              </a:rPr>
              <a:t>Commelina forskalaei </a:t>
            </a:r>
            <a:r>
              <a:rPr lang="fr-FR" sz="1200" i="1" dirty="0">
                <a:solidFill>
                  <a:schemeClr val="tx2"/>
                </a:solidFill>
              </a:rPr>
              <a:t>appear").</a:t>
            </a:r>
          </a:p>
          <a:p>
            <a:endParaRPr lang="fr-FR" dirty="0"/>
          </a:p>
        </p:txBody>
      </p:sp>
      <p:sp>
        <p:nvSpPr>
          <p:cNvPr id="4" name="Espace réservé du numéro de diapositive 3"/>
          <p:cNvSpPr>
            <a:spLocks noGrp="1"/>
          </p:cNvSpPr>
          <p:nvPr>
            <p:ph type="sldNum" sz="quarter" idx="5"/>
          </p:nvPr>
        </p:nvSpPr>
        <p:spPr/>
        <p:txBody>
          <a:bodyPr/>
          <a:lstStyle/>
          <a:p>
            <a:fld id="{7291092A-23FB-4724-94EC-28DF911D19CB}" type="slidenum">
              <a:rPr lang="fr-FR" smtClean="0"/>
              <a:t>8</a:t>
            </a:fld>
            <a:endParaRPr lang="fr-FR"/>
          </a:p>
        </p:txBody>
      </p:sp>
    </p:spTree>
    <p:extLst>
      <p:ext uri="{BB962C8B-B14F-4D97-AF65-F5344CB8AC3E}">
        <p14:creationId xmlns:p14="http://schemas.microsoft.com/office/powerpoint/2010/main" val="2288611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indent="0">
              <a:buNone/>
            </a:pPr>
            <a:r>
              <a:rPr lang="fr-FR" sz="1200" dirty="0"/>
              <a:t>In the context of northern Cameroon, as summarised in slides 7 and 8, </a:t>
            </a:r>
            <a:r>
              <a:rPr lang="fr-FR" sz="1200" b="1" dirty="0"/>
              <a:t>herbicide use can only be reduced in stages, </a:t>
            </a:r>
            <a:r>
              <a:rPr lang="fr-FR" sz="1200" dirty="0"/>
              <a:t>as part of a transition process and by seeking compromises, particularly between soil conservation issues and the negative impact on human health and the reduction in biodiversity:</a:t>
            </a:r>
          </a:p>
          <a:p>
            <a:pPr marL="171450" lvl="0" indent="-171450">
              <a:spcBef>
                <a:spcPts val="1200"/>
              </a:spcBef>
              <a:buFont typeface="Arial" panose="020B0604020202020204" pitchFamily="34" charset="0"/>
              <a:buChar char="•"/>
            </a:pPr>
            <a:r>
              <a:rPr lang="fr-FR" sz="1200" dirty="0"/>
              <a:t>Report </a:t>
            </a:r>
            <a:r>
              <a:rPr lang="fr-FR" sz="1200" b="1" dirty="0"/>
              <a:t>accidents and chronic health problems</a:t>
            </a:r>
            <a:r>
              <a:rPr lang="fr-FR" sz="1200" dirty="0"/>
              <a:t>, and better document problems of </a:t>
            </a:r>
            <a:r>
              <a:rPr lang="fr-FR" sz="1200" b="1" dirty="0"/>
              <a:t>water pollution </a:t>
            </a:r>
            <a:r>
              <a:rPr lang="fr-FR" sz="1200" dirty="0"/>
              <a:t>caused by the spread of herbicide residues, in order to encourage farmers to take greater account of the risks associated with the </a:t>
            </a:r>
            <a:r>
              <a:rPr lang="fr-FR" sz="1200" b="1" dirty="0"/>
              <a:t>widespread use of herbicides which, given their high toxicity, are no longer authorised in most developed countries</a:t>
            </a:r>
            <a:r>
              <a:rPr lang="fr-FR" sz="1200" dirty="0"/>
              <a:t>.</a:t>
            </a:r>
          </a:p>
          <a:p>
            <a:pPr marL="171450" lvl="0" indent="-171450">
              <a:spcBef>
                <a:spcPts val="1200"/>
              </a:spcBef>
              <a:buFont typeface="Arial" panose="020B0604020202020204" pitchFamily="34" charset="0"/>
              <a:buChar char="•"/>
            </a:pPr>
            <a:r>
              <a:rPr lang="fr-FR" sz="1200" b="1" dirty="0"/>
              <a:t>Offer farmers much less toxic active ingredients </a:t>
            </a:r>
            <a:r>
              <a:rPr lang="fr-FR" sz="1200" dirty="0"/>
              <a:t>and encourage them to pay closer attention to the hazard warnings on the labels of commercial glyphosate-based products </a:t>
            </a:r>
            <a:r>
              <a:rPr lang="fr-FR" sz="1200" i="1" dirty="0"/>
              <a:t>(watch out for </a:t>
            </a:r>
            <a:r>
              <a:rPr lang="fr-FR" sz="1200" i="1" dirty="0" err="1"/>
              <a:t>co-formulants</a:t>
            </a:r>
            <a:r>
              <a:rPr lang="fr-FR" sz="1200" i="1" dirty="0"/>
              <a:t>!)</a:t>
            </a:r>
            <a:r>
              <a:rPr lang="fr-FR" sz="1200" b="1" i="1" dirty="0"/>
              <a:t>.</a:t>
            </a:r>
            <a:endParaRPr lang="fr-FR" sz="1200" i="1" dirty="0"/>
          </a:p>
          <a:p>
            <a:pPr marL="171450" lvl="0" indent="-171450">
              <a:spcBef>
                <a:spcPts val="1200"/>
              </a:spcBef>
              <a:buFont typeface="Arial" panose="020B0604020202020204" pitchFamily="34" charset="0"/>
              <a:buChar char="•"/>
            </a:pPr>
            <a:r>
              <a:rPr lang="fr-FR" sz="1200" b="1" dirty="0">
                <a:solidFill>
                  <a:srgbClr val="FF0000"/>
                </a:solidFill>
              </a:rPr>
              <a:t>To provide financial assistance to farmers for the purchase of tractor-assisted cultivation equipment </a:t>
            </a:r>
            <a:r>
              <a:rPr lang="fr-FR" sz="1200" i="1" dirty="0">
                <a:solidFill>
                  <a:srgbClr val="FF0000"/>
                </a:solidFill>
              </a:rPr>
              <a:t>(weeders and stubbers) </a:t>
            </a:r>
            <a:r>
              <a:rPr lang="fr-FR" sz="1200" dirty="0">
                <a:solidFill>
                  <a:srgbClr val="FF0000"/>
                </a:solidFill>
              </a:rPr>
              <a:t>to reduce the use of specific herbicides </a:t>
            </a:r>
            <a:r>
              <a:rPr lang="fr-FR" sz="1200" b="1" i="1" dirty="0">
                <a:solidFill>
                  <a:srgbClr val="FF0000"/>
                </a:solidFill>
              </a:rPr>
              <a:t>(see following slides).</a:t>
            </a:r>
          </a:p>
          <a:p>
            <a:pPr marL="171450" indent="-171450">
              <a:spcBef>
                <a:spcPts val="1200"/>
              </a:spcBef>
              <a:buFont typeface="Arial" panose="020B0604020202020204" pitchFamily="34" charset="0"/>
              <a:buChar char="•"/>
            </a:pPr>
            <a:r>
              <a:rPr lang="fr-FR" sz="1200" dirty="0"/>
              <a:t>Promote </a:t>
            </a:r>
            <a:r>
              <a:rPr lang="fr-FR" sz="1200" b="1" dirty="0"/>
              <a:t>cover crop systems </a:t>
            </a:r>
            <a:r>
              <a:rPr lang="fr-FR" sz="1200" b="1" i="1" dirty="0">
                <a:solidFill>
                  <a:schemeClr val="tx2">
                    <a:lumMod val="75000"/>
                  </a:schemeClr>
                </a:solidFill>
              </a:rPr>
              <a:t>(e.g. </a:t>
            </a:r>
            <a:r>
              <a:rPr lang="fr-FR" sz="1200" b="1" i="1" dirty="0" err="1">
                <a:solidFill>
                  <a:schemeClr val="tx2">
                    <a:lumMod val="75000"/>
                  </a:schemeClr>
                </a:solidFill>
              </a:rPr>
              <a:t>mucuna</a:t>
            </a:r>
            <a:r>
              <a:rPr lang="fr-FR" sz="1200" b="1" i="1" dirty="0">
                <a:solidFill>
                  <a:schemeClr val="tx2">
                    <a:lumMod val="75000"/>
                  </a:schemeClr>
                </a:solidFill>
              </a:rPr>
              <a:t>, creeping forage cowpea) </a:t>
            </a:r>
            <a:r>
              <a:rPr lang="fr-FR" sz="1200" i="1" dirty="0">
                <a:solidFill>
                  <a:schemeClr val="tx2">
                    <a:lumMod val="75000"/>
                  </a:schemeClr>
                </a:solidFill>
              </a:rPr>
              <a:t>that </a:t>
            </a:r>
            <a:r>
              <a:rPr lang="fr-FR" sz="1200" dirty="0"/>
              <a:t>are easier to control with little or no herbicide, provided that </a:t>
            </a:r>
            <a:r>
              <a:rPr lang="fr-FR" sz="1200" b="1" dirty="0"/>
              <a:t>land tenure and land management are </a:t>
            </a:r>
            <a:r>
              <a:rPr lang="fr-FR" sz="1200" dirty="0"/>
              <a:t>also promoted to regulate grazing rights for agro-pastoralists.</a:t>
            </a:r>
          </a:p>
          <a:p>
            <a:endParaRPr lang="fr-FR" dirty="0"/>
          </a:p>
        </p:txBody>
      </p:sp>
      <p:sp>
        <p:nvSpPr>
          <p:cNvPr id="4" name="Espace réservé du numéro de diapositive 3"/>
          <p:cNvSpPr>
            <a:spLocks noGrp="1"/>
          </p:cNvSpPr>
          <p:nvPr>
            <p:ph type="sldNum" sz="quarter" idx="5"/>
          </p:nvPr>
        </p:nvSpPr>
        <p:spPr/>
        <p:txBody>
          <a:bodyPr/>
          <a:lstStyle/>
          <a:p>
            <a:fld id="{7291092A-23FB-4724-94EC-28DF911D19CB}" type="slidenum">
              <a:rPr lang="fr-FR" smtClean="0"/>
              <a:t>15</a:t>
            </a:fld>
            <a:endParaRPr lang="fr-FR"/>
          </a:p>
        </p:txBody>
      </p:sp>
    </p:spTree>
    <p:extLst>
      <p:ext uri="{BB962C8B-B14F-4D97-AF65-F5344CB8AC3E}">
        <p14:creationId xmlns:p14="http://schemas.microsoft.com/office/powerpoint/2010/main" val="2143000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291092A-23FB-4724-94EC-28DF911D19CB}" type="slidenum">
              <a:rPr lang="fr-FR" smtClean="0"/>
              <a:t>16</a:t>
            </a:fld>
            <a:endParaRPr lang="fr-FR"/>
          </a:p>
        </p:txBody>
      </p:sp>
    </p:spTree>
    <p:extLst>
      <p:ext uri="{BB962C8B-B14F-4D97-AF65-F5344CB8AC3E}">
        <p14:creationId xmlns:p14="http://schemas.microsoft.com/office/powerpoint/2010/main" val="492269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F19ED00A-8DE1-40B2-88B1-E1978CD053EF}" type="datetime1">
              <a:rPr lang="fr-FR" smtClean="0"/>
              <a:t>05/02/2026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ABFAA6-E7A3-49D0-B000-4F6F964686B8}" type="slidenum">
              <a:rPr lang="fr-FR" smtClean="0"/>
              <a:t>‹N°›</a:t>
            </a:fld>
            <a:endParaRPr lang="fr-FR"/>
          </a:p>
        </p:txBody>
      </p:sp>
    </p:spTree>
    <p:extLst>
      <p:ext uri="{BB962C8B-B14F-4D97-AF65-F5344CB8AC3E}">
        <p14:creationId xmlns:p14="http://schemas.microsoft.com/office/powerpoint/2010/main" val="2572117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1A4B348-8570-4391-B138-1AEA239CE02A}" type="datetime1">
              <a:rPr lang="fr-FR" smtClean="0"/>
              <a:t>05/02/2026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ABFAA6-E7A3-49D0-B000-4F6F964686B8}" type="slidenum">
              <a:rPr lang="fr-FR" smtClean="0"/>
              <a:t>‹N°›</a:t>
            </a:fld>
            <a:endParaRPr lang="fr-FR"/>
          </a:p>
        </p:txBody>
      </p:sp>
    </p:spTree>
    <p:extLst>
      <p:ext uri="{BB962C8B-B14F-4D97-AF65-F5344CB8AC3E}">
        <p14:creationId xmlns:p14="http://schemas.microsoft.com/office/powerpoint/2010/main" val="227797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C3C4A71-3B85-4A2A-8F60-F842F6E114CC}" type="datetime1">
              <a:rPr lang="fr-FR" smtClean="0"/>
              <a:t>05/02/2026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ABFAA6-E7A3-49D0-B000-4F6F964686B8}" type="slidenum">
              <a:rPr lang="fr-FR" smtClean="0"/>
              <a:t>‹N°›</a:t>
            </a:fld>
            <a:endParaRPr lang="fr-FR"/>
          </a:p>
        </p:txBody>
      </p:sp>
    </p:spTree>
    <p:extLst>
      <p:ext uri="{BB962C8B-B14F-4D97-AF65-F5344CB8AC3E}">
        <p14:creationId xmlns:p14="http://schemas.microsoft.com/office/powerpoint/2010/main" val="3622935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F9B4FA2-BEDC-44B2-86E8-6767BCAEA3C1}" type="datetime1">
              <a:rPr lang="fr-FR" smtClean="0"/>
              <a:t>05/02/2026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ABFAA6-E7A3-49D0-B000-4F6F964686B8}" type="slidenum">
              <a:rPr lang="fr-FR" smtClean="0"/>
              <a:t>‹N°›</a:t>
            </a:fld>
            <a:endParaRPr lang="fr-FR"/>
          </a:p>
        </p:txBody>
      </p:sp>
    </p:spTree>
    <p:extLst>
      <p:ext uri="{BB962C8B-B14F-4D97-AF65-F5344CB8AC3E}">
        <p14:creationId xmlns:p14="http://schemas.microsoft.com/office/powerpoint/2010/main" val="4213223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A946B361-FD7F-47A6-9925-B9680209C029}" type="datetime1">
              <a:rPr lang="fr-FR" smtClean="0"/>
              <a:t>05/02/2026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ABFAA6-E7A3-49D0-B000-4F6F964686B8}" type="slidenum">
              <a:rPr lang="fr-FR" smtClean="0"/>
              <a:t>‹N°›</a:t>
            </a:fld>
            <a:endParaRPr lang="fr-FR"/>
          </a:p>
        </p:txBody>
      </p:sp>
    </p:spTree>
    <p:extLst>
      <p:ext uri="{BB962C8B-B14F-4D97-AF65-F5344CB8AC3E}">
        <p14:creationId xmlns:p14="http://schemas.microsoft.com/office/powerpoint/2010/main" val="2240305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5300CFD-7500-404C-AD52-E9B42797E5FD}" type="datetime1">
              <a:rPr lang="fr-FR" smtClean="0"/>
              <a:t>05/02/2026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CABFAA6-E7A3-49D0-B000-4F6F964686B8}" type="slidenum">
              <a:rPr lang="fr-FR" smtClean="0"/>
              <a:t>‹N°›</a:t>
            </a:fld>
            <a:endParaRPr lang="fr-FR"/>
          </a:p>
        </p:txBody>
      </p:sp>
    </p:spTree>
    <p:extLst>
      <p:ext uri="{BB962C8B-B14F-4D97-AF65-F5344CB8AC3E}">
        <p14:creationId xmlns:p14="http://schemas.microsoft.com/office/powerpoint/2010/main" val="1432879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AA7057C-17E3-4C1C-A2C4-6A5BFC906A99}" type="datetime1">
              <a:rPr lang="fr-FR" smtClean="0"/>
              <a:t>05/02/2026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CABFAA6-E7A3-49D0-B000-4F6F964686B8}" type="slidenum">
              <a:rPr lang="fr-FR" smtClean="0"/>
              <a:t>‹N°›</a:t>
            </a:fld>
            <a:endParaRPr lang="fr-FR"/>
          </a:p>
        </p:txBody>
      </p:sp>
    </p:spTree>
    <p:extLst>
      <p:ext uri="{BB962C8B-B14F-4D97-AF65-F5344CB8AC3E}">
        <p14:creationId xmlns:p14="http://schemas.microsoft.com/office/powerpoint/2010/main" val="137054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3E54BBF0-0595-4B2E-829E-6F722EB48E83}" type="datetime1">
              <a:rPr lang="fr-FR" smtClean="0"/>
              <a:t>05/02/2026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CABFAA6-E7A3-49D0-B000-4F6F964686B8}" type="slidenum">
              <a:rPr lang="fr-FR" smtClean="0"/>
              <a:t>‹N°›</a:t>
            </a:fld>
            <a:endParaRPr lang="fr-FR"/>
          </a:p>
        </p:txBody>
      </p:sp>
    </p:spTree>
    <p:extLst>
      <p:ext uri="{BB962C8B-B14F-4D97-AF65-F5344CB8AC3E}">
        <p14:creationId xmlns:p14="http://schemas.microsoft.com/office/powerpoint/2010/main" val="2322552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B46DB83-2727-40E3-96A5-7F0EEED6FAC4}" type="datetime1">
              <a:rPr lang="fr-FR" smtClean="0"/>
              <a:t>05/02/2026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CABFAA6-E7A3-49D0-B000-4F6F964686B8}" type="slidenum">
              <a:rPr lang="fr-FR" smtClean="0"/>
              <a:t>‹N°›</a:t>
            </a:fld>
            <a:endParaRPr lang="fr-FR"/>
          </a:p>
        </p:txBody>
      </p:sp>
    </p:spTree>
    <p:extLst>
      <p:ext uri="{BB962C8B-B14F-4D97-AF65-F5344CB8AC3E}">
        <p14:creationId xmlns:p14="http://schemas.microsoft.com/office/powerpoint/2010/main" val="40891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791B9B1-372D-4F06-859F-2CF91CEBABF5}" type="datetime1">
              <a:rPr lang="fr-FR" smtClean="0"/>
              <a:t>05/02/2026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CABFAA6-E7A3-49D0-B000-4F6F964686B8}" type="slidenum">
              <a:rPr lang="fr-FR" smtClean="0"/>
              <a:t>‹N°›</a:t>
            </a:fld>
            <a:endParaRPr lang="fr-FR"/>
          </a:p>
        </p:txBody>
      </p:sp>
    </p:spTree>
    <p:extLst>
      <p:ext uri="{BB962C8B-B14F-4D97-AF65-F5344CB8AC3E}">
        <p14:creationId xmlns:p14="http://schemas.microsoft.com/office/powerpoint/2010/main" val="254322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DDB336E-D414-41FB-971D-65997409DBD9}" type="datetime1">
              <a:rPr lang="fr-FR" smtClean="0"/>
              <a:t>05/02/2026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CABFAA6-E7A3-49D0-B000-4F6F964686B8}" type="slidenum">
              <a:rPr lang="fr-FR" smtClean="0"/>
              <a:t>‹N°›</a:t>
            </a:fld>
            <a:endParaRPr lang="fr-FR"/>
          </a:p>
        </p:txBody>
      </p:sp>
    </p:spTree>
    <p:extLst>
      <p:ext uri="{BB962C8B-B14F-4D97-AF65-F5344CB8AC3E}">
        <p14:creationId xmlns:p14="http://schemas.microsoft.com/office/powerpoint/2010/main" val="3207747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Change the style of the title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Modify the mask text styles</a:t>
            </a:r>
          </a:p>
          <a:p>
            <a:pPr lvl="1"/>
            <a:r>
              <a:rPr lang="fr-FR"/>
              <a:t>Second level</a:t>
            </a:r>
          </a:p>
          <a:p>
            <a:pPr lvl="2"/>
            <a:r>
              <a:rPr lang="fr-FR"/>
              <a:t>Third level</a:t>
            </a:r>
          </a:p>
          <a:p>
            <a:pPr lvl="3"/>
            <a:r>
              <a:rPr lang="fr-FR"/>
              <a:t>Fourth level</a:t>
            </a:r>
          </a:p>
          <a:p>
            <a:pPr lvl="4"/>
            <a:r>
              <a:rPr lang="fr-FR"/>
              <a:t>Fifth level</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67014-A91C-4B96-8FDC-F773942ED4A6}" type="datetime1">
              <a:rPr lang="fr-FR" smtClean="0"/>
              <a:t>05/02/2026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ABFAA6-E7A3-49D0-B000-4F6F964686B8}" type="slidenum">
              <a:rPr lang="fr-FR" smtClean="0"/>
              <a:t>‹N°›</a:t>
            </a:fld>
            <a:endParaRPr lang="fr-FR"/>
          </a:p>
        </p:txBody>
      </p:sp>
    </p:spTree>
    <p:extLst>
      <p:ext uri="{BB962C8B-B14F-4D97-AF65-F5344CB8AC3E}">
        <p14:creationId xmlns:p14="http://schemas.microsoft.com/office/powerpoint/2010/main" val="2181801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67079" y="2276872"/>
            <a:ext cx="6048672" cy="1542033"/>
          </a:xfrm>
          <a:solidFill>
            <a:srgbClr val="92D050"/>
          </a:solidFill>
        </p:spPr>
        <p:txBody>
          <a:bodyPr>
            <a:normAutofit/>
          </a:bodyPr>
          <a:lstStyle/>
          <a:p>
            <a:r>
              <a:rPr lang="fr-FR" sz="3600" b="1" dirty="0"/>
              <a:t>Module 4: Reducing the use of herbicides </a:t>
            </a:r>
            <a:br>
              <a:rPr lang="fr-FR" sz="3600" b="1"/>
            </a:br>
            <a:endParaRPr lang="fr-FR" sz="2000" b="1" dirty="0"/>
          </a:p>
        </p:txBody>
      </p:sp>
      <p:pic>
        <p:nvPicPr>
          <p:cNvPr id="7" name="Image 6" descr="Image associée"/>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51920" y="-20875"/>
            <a:ext cx="2195736" cy="2160000"/>
          </a:xfrm>
          <a:prstGeom prst="rect">
            <a:avLst/>
          </a:prstGeom>
          <a:noFill/>
          <a:ln>
            <a:noFill/>
          </a:ln>
        </p:spPr>
      </p:pic>
      <p:pic>
        <p:nvPicPr>
          <p:cNvPr id="8" name="Image 7" descr="C:\Users\UTILIS~1\AppData\Local\Temp\Herbicide glyphosate6.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72001" y="-18845"/>
            <a:ext cx="1976120" cy="2160000"/>
          </a:xfrm>
          <a:prstGeom prst="rect">
            <a:avLst/>
          </a:prstGeom>
          <a:noFill/>
          <a:ln>
            <a:noFill/>
          </a:ln>
        </p:spPr>
      </p:pic>
      <p:pic>
        <p:nvPicPr>
          <p:cNvPr id="9" name="Image 8" descr="C:\Users\UTILIS~1\AppData\Local\Temp\Herbicide glyphosate5.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1976120" cy="2160000"/>
          </a:xfrm>
          <a:prstGeom prst="rect">
            <a:avLst/>
          </a:prstGeom>
          <a:noFill/>
          <a:ln>
            <a:noFill/>
          </a:ln>
        </p:spPr>
      </p:pic>
      <p:pic>
        <p:nvPicPr>
          <p:cNvPr id="10" name="Image 9" descr="C:\Users\UTILIS~1\AppData\Local\Temp\Herbicide Glyphosate1 Adwuma.jpg"/>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15751" y="-13693"/>
            <a:ext cx="1417955" cy="2160000"/>
          </a:xfrm>
          <a:prstGeom prst="rect">
            <a:avLst/>
          </a:prstGeom>
          <a:noFill/>
          <a:ln>
            <a:noFill/>
          </a:ln>
        </p:spPr>
      </p:pic>
      <p:pic>
        <p:nvPicPr>
          <p:cNvPr id="11" name="Image 10" descr="C:\Users\UTILIS~1\AppData\Local\Temp\Herbicide glyphosate2.jpg"/>
          <p:cNvPicPr/>
          <p:nvPr/>
        </p:nvPicPr>
        <p:blipFill>
          <a:blip r:embed="rId6" cstate="screen">
            <a:extLst>
              <a:ext uri="{28A0092B-C50C-407E-A947-70E740481C1C}">
                <a14:useLocalDpi xmlns:a14="http://schemas.microsoft.com/office/drawing/2010/main"/>
              </a:ext>
            </a:extLst>
          </a:blip>
          <a:srcRect/>
          <a:stretch>
            <a:fillRect/>
          </a:stretch>
        </p:blipFill>
        <p:spPr bwMode="auto">
          <a:xfrm>
            <a:off x="1976120" y="-17860"/>
            <a:ext cx="1976120" cy="2160000"/>
          </a:xfrm>
          <a:prstGeom prst="rect">
            <a:avLst/>
          </a:prstGeom>
          <a:noFill/>
          <a:ln>
            <a:noFill/>
          </a:ln>
        </p:spPr>
      </p:pic>
      <p:pic>
        <p:nvPicPr>
          <p:cNvPr id="1026"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7504" y="4122926"/>
            <a:ext cx="2069824" cy="27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Image 11" descr="C:\Users\UTILISATEUR\Desktop\Nord Togo glyphosate.jpg"/>
          <p:cNvPicPr/>
          <p:nvPr/>
        </p:nvPicPr>
        <p:blipFill>
          <a:blip r:embed="rId8" cstate="screen">
            <a:extLst>
              <a:ext uri="{28A0092B-C50C-407E-A947-70E740481C1C}">
                <a14:useLocalDpi xmlns:a14="http://schemas.microsoft.com/office/drawing/2010/main"/>
              </a:ext>
            </a:extLst>
          </a:blip>
          <a:srcRect/>
          <a:stretch>
            <a:fillRect/>
          </a:stretch>
        </p:blipFill>
        <p:spPr bwMode="auto">
          <a:xfrm>
            <a:off x="7059295" y="4069700"/>
            <a:ext cx="2065655" cy="2753226"/>
          </a:xfrm>
          <a:prstGeom prst="rect">
            <a:avLst/>
          </a:prstGeom>
          <a:noFill/>
          <a:ln>
            <a:noFill/>
          </a:ln>
        </p:spPr>
      </p:pic>
    </p:spTree>
    <p:extLst>
      <p:ext uri="{BB962C8B-B14F-4D97-AF65-F5344CB8AC3E}">
        <p14:creationId xmlns:p14="http://schemas.microsoft.com/office/powerpoint/2010/main" val="312518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08504" cy="360041"/>
          </a:xfrm>
          <a:solidFill>
            <a:srgbClr val="92D050"/>
          </a:solidFill>
        </p:spPr>
        <p:txBody>
          <a:bodyPr>
            <a:noAutofit/>
          </a:bodyPr>
          <a:lstStyle/>
          <a:p>
            <a:r>
              <a:rPr lang="fr-FR" sz="2000" b="1" dirty="0"/>
              <a:t>Module 4: Reduction of herbicides - Often deplorable state of MT tools</a:t>
            </a:r>
          </a:p>
        </p:txBody>
      </p:sp>
      <p:sp>
        <p:nvSpPr>
          <p:cNvPr id="4" name="Espace réservé du numéro de diapositive 3"/>
          <p:cNvSpPr>
            <a:spLocks noGrp="1"/>
          </p:cNvSpPr>
          <p:nvPr>
            <p:ph type="sldNum" sz="quarter" idx="12"/>
          </p:nvPr>
        </p:nvSpPr>
        <p:spPr/>
        <p:txBody>
          <a:bodyPr/>
          <a:lstStyle/>
          <a:p>
            <a:fld id="{CCABFAA6-E7A3-49D0-B000-4F6F964686B8}" type="slidenum">
              <a:rPr lang="fr-FR" smtClean="0"/>
              <a:t>10</a:t>
            </a:fld>
            <a:endParaRPr lang="fr-FR"/>
          </a:p>
        </p:txBody>
      </p:sp>
      <p:pic>
        <p:nvPicPr>
          <p:cNvPr id="5" name="Espace réservé du contenu 4"/>
          <p:cNvPicPr>
            <a:picLocks noGrp="1"/>
          </p:cNvPicPr>
          <p:nvPr>
            <p:ph idx="1"/>
          </p:nvPr>
        </p:nvPicPr>
        <p:blipFill>
          <a:blip r:embed="rId2"/>
          <a:stretch>
            <a:fillRect/>
          </a:stretch>
        </p:blipFill>
        <p:spPr>
          <a:xfrm>
            <a:off x="0" y="3428521"/>
            <a:ext cx="4572638" cy="3429479"/>
          </a:xfrm>
          <a:prstGeom prst="rect">
            <a:avLst/>
          </a:prstGeom>
        </p:spPr>
      </p:pic>
      <p:pic>
        <p:nvPicPr>
          <p:cNvPr id="6" name="Image 5"/>
          <p:cNvPicPr/>
          <p:nvPr/>
        </p:nvPicPr>
        <p:blipFill>
          <a:blip r:embed="rId3"/>
          <a:stretch>
            <a:fillRect/>
          </a:stretch>
        </p:blipFill>
        <p:spPr>
          <a:xfrm>
            <a:off x="0" y="404664"/>
            <a:ext cx="4499992" cy="3456384"/>
          </a:xfrm>
          <a:prstGeom prst="rect">
            <a:avLst/>
          </a:prstGeom>
        </p:spPr>
      </p:pic>
      <p:sp>
        <p:nvSpPr>
          <p:cNvPr id="3" name="ZoneTexte 2"/>
          <p:cNvSpPr txBox="1"/>
          <p:nvPr/>
        </p:nvSpPr>
        <p:spPr>
          <a:xfrm>
            <a:off x="4722529" y="2070001"/>
            <a:ext cx="3939476" cy="2277547"/>
          </a:xfrm>
          <a:prstGeom prst="rect">
            <a:avLst/>
          </a:prstGeom>
          <a:solidFill>
            <a:schemeClr val="bg1">
              <a:lumMod val="85000"/>
            </a:schemeClr>
          </a:solidFill>
          <a:ln>
            <a:solidFill>
              <a:schemeClr val="tx1"/>
            </a:solidFill>
          </a:ln>
        </p:spPr>
        <p:txBody>
          <a:bodyPr wrap="none" rtlCol="0">
            <a:spAutoFit/>
          </a:bodyPr>
          <a:lstStyle/>
          <a:p>
            <a:r>
              <a:rPr lang="fr-FR" b="1" dirty="0"/>
              <a:t>These 2 photos are from Kita in Mali </a:t>
            </a:r>
          </a:p>
          <a:p>
            <a:r>
              <a:rPr lang="fr-FR" sz="1600" dirty="0"/>
              <a:t>(tine tool for weeding and </a:t>
            </a:r>
            <a:r>
              <a:rPr lang="fr-FR" sz="1600" dirty="0" err="1"/>
              <a:t>single-row </a:t>
            </a:r>
            <a:r>
              <a:rPr lang="fr-FR" sz="1600" dirty="0"/>
              <a:t>seeder)</a:t>
            </a:r>
          </a:p>
          <a:p>
            <a:endParaRPr lang="fr-FR" b="1" dirty="0"/>
          </a:p>
          <a:p>
            <a:r>
              <a:rPr lang="fr-FR" b="1" dirty="0"/>
              <a:t>Is the condition of AT tools comparable </a:t>
            </a:r>
          </a:p>
          <a:p>
            <a:r>
              <a:rPr lang="fr-FR" b="1" dirty="0"/>
              <a:t>in your village or small region?</a:t>
            </a:r>
          </a:p>
          <a:p>
            <a:endParaRPr lang="fr-FR" b="1" dirty="0"/>
          </a:p>
          <a:p>
            <a:r>
              <a:rPr lang="fr-FR" b="1" dirty="0">
                <a:solidFill>
                  <a:srgbClr val="C00000"/>
                </a:solidFill>
              </a:rPr>
              <a:t>Questions suggested in the slide</a:t>
            </a:r>
          </a:p>
          <a:p>
            <a:r>
              <a:rPr lang="fr-FR" b="1" dirty="0">
                <a:solidFill>
                  <a:srgbClr val="C00000"/>
                </a:solidFill>
              </a:rPr>
              <a:t>will be used to stimulate the debate.</a:t>
            </a:r>
          </a:p>
        </p:txBody>
      </p:sp>
    </p:spTree>
    <p:extLst>
      <p:ext uri="{BB962C8B-B14F-4D97-AF65-F5344CB8AC3E}">
        <p14:creationId xmlns:p14="http://schemas.microsoft.com/office/powerpoint/2010/main" val="2576676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08504" cy="360041"/>
          </a:xfrm>
          <a:solidFill>
            <a:srgbClr val="92D050"/>
          </a:solidFill>
        </p:spPr>
        <p:txBody>
          <a:bodyPr>
            <a:noAutofit/>
          </a:bodyPr>
          <a:lstStyle/>
          <a:p>
            <a:r>
              <a:rPr lang="fr-FR" sz="2000" b="1" dirty="0"/>
              <a:t>Module 4: Reduction of herbicides - Theme 2 - State of TA: Debate</a:t>
            </a:r>
          </a:p>
        </p:txBody>
      </p:sp>
      <p:sp>
        <p:nvSpPr>
          <p:cNvPr id="3" name="Espace réservé du contenu 2"/>
          <p:cNvSpPr>
            <a:spLocks noGrp="1"/>
          </p:cNvSpPr>
          <p:nvPr>
            <p:ph idx="1"/>
          </p:nvPr>
        </p:nvSpPr>
        <p:spPr>
          <a:xfrm>
            <a:off x="21778" y="620688"/>
            <a:ext cx="9014717" cy="6120680"/>
          </a:xfrm>
        </p:spPr>
        <p:txBody>
          <a:bodyPr>
            <a:normAutofit/>
          </a:bodyPr>
          <a:lstStyle/>
          <a:p>
            <a:pPr marL="0" indent="0">
              <a:buNone/>
            </a:pPr>
            <a:r>
              <a:rPr lang="fr-FR" sz="2000" b="1" dirty="0"/>
              <a:t>Following this brief presentation of the overall situation of AT :</a:t>
            </a:r>
            <a:endParaRPr lang="fr-FR" sz="2000" dirty="0"/>
          </a:p>
          <a:p>
            <a:pPr lvl="0">
              <a:spcBef>
                <a:spcPts val="1200"/>
              </a:spcBef>
            </a:pPr>
            <a:r>
              <a:rPr lang="fr-FR" sz="1800" b="1" dirty="0">
                <a:solidFill>
                  <a:schemeClr val="accent1">
                    <a:lumMod val="50000"/>
                  </a:schemeClr>
                </a:solidFill>
              </a:rPr>
              <a:t>Does what is mentioned in the previous slides reflect your reality?</a:t>
            </a:r>
          </a:p>
          <a:p>
            <a:pPr lvl="0">
              <a:spcBef>
                <a:spcPts val="1200"/>
              </a:spcBef>
            </a:pPr>
            <a:r>
              <a:rPr lang="fr-FR" sz="1800" b="1" dirty="0">
                <a:solidFill>
                  <a:schemeClr val="accent1">
                    <a:lumMod val="50000"/>
                  </a:schemeClr>
                </a:solidFill>
              </a:rPr>
              <a:t>What animals and AT tools do you use most frequently in your home?</a:t>
            </a:r>
          </a:p>
          <a:p>
            <a:pPr lvl="0">
              <a:spcBef>
                <a:spcPts val="1200"/>
              </a:spcBef>
            </a:pPr>
            <a:r>
              <a:rPr lang="fr-FR" sz="1800" b="1" dirty="0">
                <a:solidFill>
                  <a:schemeClr val="accent1">
                    <a:lumMod val="50000"/>
                  </a:schemeClr>
                </a:solidFill>
              </a:rPr>
              <a:t>What is the nature and condition of the crop hoeing equipment?</a:t>
            </a:r>
          </a:p>
          <a:p>
            <a:pPr lvl="0">
              <a:spcBef>
                <a:spcPts val="1200"/>
              </a:spcBef>
            </a:pPr>
            <a:r>
              <a:rPr lang="fr-FR" sz="1800" b="1" dirty="0">
                <a:solidFill>
                  <a:schemeClr val="accent1">
                    <a:lumMod val="50000"/>
                  </a:schemeClr>
                </a:solidFill>
              </a:rPr>
              <a:t>What are the main difficulties you encounter in maintaining </a:t>
            </a:r>
            <a:r>
              <a:rPr lang="fr-FR" sz="1800" b="1" dirty="0" err="1">
                <a:solidFill>
                  <a:schemeClr val="accent1">
                    <a:lumMod val="50000"/>
                  </a:schemeClr>
                </a:solidFill>
              </a:rPr>
              <a:t>this</a:t>
            </a:r>
            <a:r>
              <a:rPr lang="fr-FR" sz="1800" b="1" dirty="0">
                <a:solidFill>
                  <a:schemeClr val="accent1">
                    <a:lumMod val="50000"/>
                  </a:schemeClr>
                </a:solidFill>
              </a:rPr>
              <a:t> AT equipment and acquiring spare parts?</a:t>
            </a:r>
          </a:p>
          <a:p>
            <a:pPr lvl="0">
              <a:spcBef>
                <a:spcPts val="1200"/>
              </a:spcBef>
            </a:pPr>
            <a:r>
              <a:rPr lang="fr-FR" sz="1800" b="1" dirty="0">
                <a:solidFill>
                  <a:schemeClr val="accent1">
                    <a:lumMod val="50000"/>
                  </a:schemeClr>
                </a:solidFill>
              </a:rPr>
              <a:t>What are the main difficulties in maintaining the animals used for AT?</a:t>
            </a:r>
          </a:p>
          <a:p>
            <a:pPr lvl="0">
              <a:spcBef>
                <a:spcPts val="1200"/>
              </a:spcBef>
            </a:pPr>
            <a:r>
              <a:rPr lang="fr-FR" sz="1800" b="1" dirty="0">
                <a:solidFill>
                  <a:schemeClr val="accent1">
                    <a:lumMod val="50000"/>
                  </a:schemeClr>
                </a:solidFill>
              </a:rPr>
              <a:t>Do women have access to AT equipment to work their fields? If so, does this access enable them to complete their work on time?</a:t>
            </a:r>
          </a:p>
          <a:p>
            <a:pPr lvl="0">
              <a:spcBef>
                <a:spcPts val="1200"/>
              </a:spcBef>
            </a:pPr>
            <a:r>
              <a:rPr lang="fr-FR" sz="1800" b="1" dirty="0" err="1">
                <a:solidFill>
                  <a:schemeClr val="accent1">
                    <a:lumMod val="50000"/>
                  </a:schemeClr>
                </a:solidFill>
              </a:rPr>
              <a:t>Which</a:t>
            </a:r>
            <a:r>
              <a:rPr lang="fr-FR" sz="1800" b="1" dirty="0">
                <a:solidFill>
                  <a:schemeClr val="accent1">
                    <a:lumMod val="50000"/>
                  </a:schemeClr>
                </a:solidFill>
              </a:rPr>
              <a:t> AT facilities would be the most motivating to keep young rural people on the land? </a:t>
            </a:r>
          </a:p>
          <a:p>
            <a:pPr lvl="0">
              <a:spcBef>
                <a:spcPts val="1200"/>
              </a:spcBef>
            </a:pPr>
            <a:r>
              <a:rPr lang="fr-FR" sz="1800" b="1" dirty="0">
                <a:solidFill>
                  <a:schemeClr val="accent1">
                    <a:lumMod val="50000"/>
                  </a:schemeClr>
                </a:solidFill>
              </a:rPr>
              <a:t>What would you like to see in terms of animal traction equipment?</a:t>
            </a:r>
          </a:p>
          <a:p>
            <a:pPr marL="180975" indent="0">
              <a:lnSpc>
                <a:spcPct val="110000"/>
              </a:lnSpc>
              <a:spcBef>
                <a:spcPts val="1200"/>
              </a:spcBef>
              <a:buNone/>
            </a:pPr>
            <a:r>
              <a:rPr lang="fr-FR" sz="1800" b="1" dirty="0">
                <a:solidFill>
                  <a:schemeClr val="accent6">
                    <a:lumMod val="50000"/>
                  </a:schemeClr>
                </a:solidFill>
              </a:rPr>
              <a:t>NB: the last 2 questions are important. In many rural areas, many young people are abandoning agricultural activities in favour of gold panning or migration to the towns or even outside the country. Without a sufficient number of motivated young rural people, the future of agriculture is in jeopardy.</a:t>
            </a:r>
          </a:p>
          <a:p>
            <a:pPr marL="0" indent="0">
              <a:lnSpc>
                <a:spcPct val="110000"/>
              </a:lnSpc>
              <a:buNone/>
            </a:pPr>
            <a:endParaRPr lang="fr-FR" sz="2000" dirty="0">
              <a:solidFill>
                <a:schemeClr val="accent6">
                  <a:lumMod val="50000"/>
                </a:schemeClr>
              </a:solidFill>
            </a:endParaRPr>
          </a:p>
        </p:txBody>
      </p:sp>
      <p:sp>
        <p:nvSpPr>
          <p:cNvPr id="4" name="Espace réservé du numéro de diapositive 3"/>
          <p:cNvSpPr>
            <a:spLocks noGrp="1"/>
          </p:cNvSpPr>
          <p:nvPr>
            <p:ph type="sldNum" sz="quarter" idx="12"/>
          </p:nvPr>
        </p:nvSpPr>
        <p:spPr/>
        <p:txBody>
          <a:bodyPr/>
          <a:lstStyle/>
          <a:p>
            <a:fld id="{CCABFAA6-E7A3-49D0-B000-4F6F964686B8}" type="slidenum">
              <a:rPr lang="fr-FR" smtClean="0"/>
              <a:t>11</a:t>
            </a:fld>
            <a:endParaRPr lang="fr-FR"/>
          </a:p>
        </p:txBody>
      </p:sp>
    </p:spTree>
    <p:extLst>
      <p:ext uri="{BB962C8B-B14F-4D97-AF65-F5344CB8AC3E}">
        <p14:creationId xmlns:p14="http://schemas.microsoft.com/office/powerpoint/2010/main" val="2394548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08504" cy="360041"/>
          </a:xfrm>
          <a:solidFill>
            <a:srgbClr val="92D050"/>
          </a:solidFill>
        </p:spPr>
        <p:txBody>
          <a:bodyPr>
            <a:noAutofit/>
          </a:bodyPr>
          <a:lstStyle/>
          <a:p>
            <a:r>
              <a:rPr lang="fr-FR" sz="2000" b="1" dirty="0"/>
              <a:t>Module 4: Reducing herbicides - Theme 3 - Motorised tillage </a:t>
            </a:r>
          </a:p>
        </p:txBody>
      </p:sp>
      <p:sp>
        <p:nvSpPr>
          <p:cNvPr id="3" name="Espace réservé du contenu 2"/>
          <p:cNvSpPr>
            <a:spLocks noGrp="1"/>
          </p:cNvSpPr>
          <p:nvPr>
            <p:ph idx="1"/>
          </p:nvPr>
        </p:nvSpPr>
        <p:spPr>
          <a:xfrm>
            <a:off x="58342" y="548680"/>
            <a:ext cx="9085657" cy="6463493"/>
          </a:xfrm>
        </p:spPr>
        <p:txBody>
          <a:bodyPr>
            <a:normAutofit/>
          </a:bodyPr>
          <a:lstStyle/>
          <a:p>
            <a:pPr marL="0" indent="0">
              <a:buNone/>
            </a:pPr>
            <a:r>
              <a:rPr lang="fr-FR" sz="1800" dirty="0"/>
              <a:t>The development of motorised tillage is an inescapable reality in </a:t>
            </a:r>
            <a:r>
              <a:rPr lang="fr-FR" sz="1800" dirty="0" err="1"/>
              <a:t>many </a:t>
            </a:r>
            <a:r>
              <a:rPr lang="fr-FR" sz="1800" dirty="0"/>
              <a:t>agricultural areas between the tropics.</a:t>
            </a:r>
          </a:p>
          <a:p>
            <a:pPr marL="0" indent="0">
              <a:buNone/>
            </a:pPr>
            <a:r>
              <a:rPr lang="fr-FR" sz="1800" dirty="0">
                <a:solidFill>
                  <a:schemeClr val="tx2">
                    <a:lumMod val="75000"/>
                  </a:schemeClr>
                </a:solidFill>
              </a:rPr>
              <a:t>The photos below mainly concern the Sudanian areas of AO. Tractors were introduced by :</a:t>
            </a:r>
          </a:p>
          <a:p>
            <a:pPr marL="266700" indent="-257175"/>
            <a:r>
              <a:rPr lang="fr-FR" sz="1800" b="1" dirty="0">
                <a:solidFill>
                  <a:schemeClr val="tx2">
                    <a:lumMod val="75000"/>
                  </a:schemeClr>
                </a:solidFill>
              </a:rPr>
              <a:t>The cotton sectors </a:t>
            </a:r>
            <a:r>
              <a:rPr lang="fr-FR" sz="1800" b="1" i="1" dirty="0">
                <a:solidFill>
                  <a:schemeClr val="tx2">
                    <a:lumMod val="75000"/>
                  </a:schemeClr>
                </a:solidFill>
              </a:rPr>
              <a:t>(see photo below left of a </a:t>
            </a:r>
            <a:r>
              <a:rPr lang="fr-FR" sz="1800" b="1" i="1" dirty="0" err="1">
                <a:solidFill>
                  <a:schemeClr val="tx2">
                    <a:lumMod val="75000"/>
                  </a:schemeClr>
                </a:solidFill>
              </a:rPr>
              <a:t>Bouyer </a:t>
            </a:r>
            <a:r>
              <a:rPr lang="fr-FR" sz="1800" b="1" i="1" dirty="0">
                <a:solidFill>
                  <a:schemeClr val="tx2">
                    <a:lumMod val="75000"/>
                  </a:schemeClr>
                </a:solidFill>
              </a:rPr>
              <a:t>single-cylinder tractor - 1990).</a:t>
            </a:r>
          </a:p>
          <a:p>
            <a:pPr marL="266700" indent="-257175"/>
            <a:r>
              <a:rPr lang="fr-FR" sz="1800" b="1" dirty="0" err="1">
                <a:solidFill>
                  <a:schemeClr val="tx2">
                    <a:lumMod val="75000"/>
                  </a:schemeClr>
                </a:solidFill>
              </a:rPr>
              <a:t>Some</a:t>
            </a:r>
            <a:r>
              <a:rPr lang="fr-FR" sz="1800" b="1" dirty="0">
                <a:solidFill>
                  <a:schemeClr val="tx2">
                    <a:lumMod val="75000"/>
                  </a:schemeClr>
                </a:solidFill>
              </a:rPr>
              <a:t> </a:t>
            </a:r>
            <a:r>
              <a:rPr lang="fr-FR" sz="1800" b="1" dirty="0" err="1">
                <a:solidFill>
                  <a:schemeClr val="tx2">
                    <a:lumMod val="75000"/>
                  </a:schemeClr>
                </a:solidFill>
              </a:rPr>
              <a:t>from</a:t>
            </a:r>
            <a:r>
              <a:rPr lang="fr-FR" sz="1800" b="1" dirty="0">
                <a:solidFill>
                  <a:schemeClr val="tx2">
                    <a:lumMod val="75000"/>
                  </a:schemeClr>
                </a:solidFill>
              </a:rPr>
              <a:t> AFDI </a:t>
            </a:r>
            <a:r>
              <a:rPr lang="fr-FR" sz="1800" b="1" i="1" dirty="0">
                <a:solidFill>
                  <a:schemeClr val="tx2">
                    <a:lumMod val="75000"/>
                  </a:schemeClr>
                </a:solidFill>
              </a:rPr>
              <a:t>(old but solid tractors from France - 2000s).</a:t>
            </a:r>
          </a:p>
          <a:p>
            <a:pPr marL="266700" indent="-257175"/>
            <a:r>
              <a:rPr lang="fr-FR" sz="1800" b="1" dirty="0">
                <a:solidFill>
                  <a:schemeClr val="tx2">
                    <a:lumMod val="75000"/>
                  </a:schemeClr>
                </a:solidFill>
              </a:rPr>
              <a:t>Various forms of cooperation </a:t>
            </a:r>
            <a:r>
              <a:rPr lang="fr-FR" sz="1800" b="1" i="1" dirty="0">
                <a:solidFill>
                  <a:schemeClr val="tx2">
                    <a:lumMod val="75000"/>
                  </a:schemeClr>
                </a:solidFill>
              </a:rPr>
              <a:t>(including the Swiss SDC in Benin).</a:t>
            </a:r>
          </a:p>
          <a:p>
            <a:pPr marL="266700" indent="-257175"/>
            <a:r>
              <a:rPr lang="fr-FR" sz="1800" b="1" dirty="0">
                <a:solidFill>
                  <a:schemeClr val="tx2">
                    <a:lumMod val="75000"/>
                  </a:schemeClr>
                </a:solidFill>
              </a:rPr>
              <a:t>In recent years, several AO governments have promoted subsidised Chinese and Indian tractors.</a:t>
            </a:r>
          </a:p>
          <a:p>
            <a:pPr marL="0" indent="0">
              <a:buNone/>
            </a:pPr>
            <a:endParaRPr lang="fr-FR" sz="800" dirty="0"/>
          </a:p>
          <a:p>
            <a:pPr marL="0" indent="0">
              <a:buNone/>
            </a:pPr>
            <a:r>
              <a:rPr lang="fr-FR" sz="1800" dirty="0"/>
              <a:t>These tractors </a:t>
            </a:r>
            <a:r>
              <a:rPr lang="fr-FR" sz="1800" b="1" dirty="0"/>
              <a:t>are almost always equipped with disc tools and sometimes a trailer. </a:t>
            </a:r>
            <a:r>
              <a:rPr lang="fr-FR" sz="1800" dirty="0"/>
              <a:t>They are managed individually </a:t>
            </a:r>
            <a:r>
              <a:rPr lang="fr-FR" sz="1600" i="1" dirty="0"/>
              <a:t>(more than 30,000 in Nigeria) </a:t>
            </a:r>
            <a:r>
              <a:rPr lang="fr-FR" sz="1800" dirty="0"/>
              <a:t>and sometimes in CUMA </a:t>
            </a:r>
            <a:r>
              <a:rPr lang="fr-FR" sz="1600" i="1" dirty="0"/>
              <a:t>(North Benin)</a:t>
            </a:r>
            <a:r>
              <a:rPr lang="fr-FR" sz="1600" dirty="0"/>
              <a:t>.</a:t>
            </a:r>
          </a:p>
          <a:p>
            <a:pPr marL="0" indent="0">
              <a:buNone/>
            </a:pPr>
            <a:r>
              <a:rPr lang="fr-FR" sz="2000" b="1" dirty="0">
                <a:solidFill>
                  <a:srgbClr val="C00000"/>
                </a:solidFill>
              </a:rPr>
              <a:t>The </a:t>
            </a:r>
            <a:r>
              <a:rPr lang="fr-FR" sz="2000" b="1" dirty="0" err="1">
                <a:solidFill>
                  <a:srgbClr val="C00000"/>
                </a:solidFill>
              </a:rPr>
              <a:t>agro-ecological</a:t>
            </a:r>
            <a:r>
              <a:rPr lang="fr-FR" sz="2000" b="1" dirty="0">
                <a:solidFill>
                  <a:srgbClr val="C00000"/>
                </a:solidFill>
              </a:rPr>
              <a:t>, social and economic results of tractor use seem to be mixed.  =&gt; </a:t>
            </a:r>
            <a:r>
              <a:rPr lang="fr-FR" sz="2000" b="1" u="sng" dirty="0">
                <a:solidFill>
                  <a:srgbClr val="C00000"/>
                </a:solidFill>
              </a:rPr>
              <a:t>What do you think?</a:t>
            </a:r>
          </a:p>
          <a:p>
            <a:pPr marL="0" indent="0">
              <a:buNone/>
            </a:pPr>
            <a:endParaRPr lang="fr-FR" sz="2000" b="1" dirty="0">
              <a:solidFill>
                <a:srgbClr val="C00000"/>
              </a:solidFill>
            </a:endParaRPr>
          </a:p>
        </p:txBody>
      </p:sp>
      <p:sp>
        <p:nvSpPr>
          <p:cNvPr id="4" name="Espace réservé du numéro de diapositive 3"/>
          <p:cNvSpPr>
            <a:spLocks noGrp="1"/>
          </p:cNvSpPr>
          <p:nvPr>
            <p:ph type="sldNum" sz="quarter" idx="12"/>
          </p:nvPr>
        </p:nvSpPr>
        <p:spPr/>
        <p:txBody>
          <a:bodyPr/>
          <a:lstStyle/>
          <a:p>
            <a:fld id="{CCABFAA6-E7A3-49D0-B000-4F6F964686B8}" type="slidenum">
              <a:rPr lang="fr-FR" smtClean="0"/>
              <a:t>12</a:t>
            </a:fld>
            <a:endParaRPr lang="fr-F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29437" y="4990127"/>
            <a:ext cx="3030537" cy="1854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31840" y="4990921"/>
            <a:ext cx="2878137" cy="1854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C:\Users\UTILISATEUR\Desktop\Mali-Pays Bobo-Tracteur Bouyer-1990 017-réduite.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343" y="5003681"/>
            <a:ext cx="3001490" cy="1854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043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08504" cy="360041"/>
          </a:xfrm>
          <a:solidFill>
            <a:srgbClr val="92D050"/>
          </a:solidFill>
        </p:spPr>
        <p:txBody>
          <a:bodyPr>
            <a:noAutofit/>
          </a:bodyPr>
          <a:lstStyle/>
          <a:p>
            <a:r>
              <a:rPr lang="fr-FR" sz="1800" b="1" dirty="0"/>
              <a:t>Module 4: Reducing herbicides - The authors' view of tractors in AO</a:t>
            </a:r>
          </a:p>
        </p:txBody>
      </p:sp>
      <p:sp>
        <p:nvSpPr>
          <p:cNvPr id="3" name="Espace réservé du contenu 2"/>
          <p:cNvSpPr>
            <a:spLocks noGrp="1"/>
          </p:cNvSpPr>
          <p:nvPr>
            <p:ph idx="1"/>
          </p:nvPr>
        </p:nvSpPr>
        <p:spPr>
          <a:xfrm>
            <a:off x="0" y="476672"/>
            <a:ext cx="9144000" cy="6381328"/>
          </a:xfrm>
        </p:spPr>
        <p:txBody>
          <a:bodyPr>
            <a:normAutofit lnSpcReduction="10000"/>
          </a:bodyPr>
          <a:lstStyle/>
          <a:p>
            <a:pPr marL="0" indent="0" algn="ctr">
              <a:buNone/>
            </a:pPr>
            <a:r>
              <a:rPr lang="fr-FR" sz="2000" b="1" dirty="0"/>
              <a:t>The authors' point of view</a:t>
            </a:r>
          </a:p>
          <a:p>
            <a:pPr marL="0" indent="0">
              <a:buNone/>
            </a:pPr>
            <a:r>
              <a:rPr lang="fr-FR" sz="2000" dirty="0"/>
              <a:t>Often carried out by </a:t>
            </a:r>
            <a:r>
              <a:rPr lang="fr-FR" sz="2000" b="1" dirty="0"/>
              <a:t>poorly trained drivers, the use of tractors with disc implements </a:t>
            </a:r>
            <a:r>
              <a:rPr lang="fr-FR" sz="2000" dirty="0"/>
              <a:t>can lead to the following environmental problems: </a:t>
            </a:r>
          </a:p>
          <a:p>
            <a:pPr marL="180975" lvl="0" indent="-161925">
              <a:lnSpc>
                <a:spcPct val="110000"/>
              </a:lnSpc>
              <a:spcBef>
                <a:spcPts val="600"/>
              </a:spcBef>
            </a:pPr>
            <a:r>
              <a:rPr lang="fr-FR" sz="1800" dirty="0">
                <a:solidFill>
                  <a:schemeClr val="tx2">
                    <a:lumMod val="50000"/>
                  </a:schemeClr>
                </a:solidFill>
              </a:rPr>
              <a:t>Risk of increased </a:t>
            </a:r>
            <a:r>
              <a:rPr lang="fr-FR" sz="1800" b="1" dirty="0">
                <a:solidFill>
                  <a:schemeClr val="tx2">
                    <a:lumMod val="50000"/>
                  </a:schemeClr>
                </a:solidFill>
              </a:rPr>
              <a:t>erosion </a:t>
            </a:r>
            <a:r>
              <a:rPr lang="fr-FR" sz="1800" dirty="0">
                <a:solidFill>
                  <a:schemeClr val="tx2">
                    <a:lumMod val="50000"/>
                  </a:schemeClr>
                </a:solidFill>
              </a:rPr>
              <a:t>due to the "spraying" effect and crumbling of the soil caused by the discs, a risk increased by the felling of trees and </a:t>
            </a:r>
            <a:r>
              <a:rPr lang="fr-FR" sz="1800" b="1" dirty="0">
                <a:solidFill>
                  <a:schemeClr val="tx2">
                    <a:lumMod val="50000"/>
                  </a:schemeClr>
                </a:solidFill>
              </a:rPr>
              <a:t>clearing of </a:t>
            </a:r>
            <a:r>
              <a:rPr lang="fr-FR" sz="1800" dirty="0">
                <a:solidFill>
                  <a:schemeClr val="tx2">
                    <a:lumMod val="50000"/>
                  </a:schemeClr>
                </a:solidFill>
              </a:rPr>
              <a:t>plots beforehand to facilitate the use of the tractor. </a:t>
            </a:r>
          </a:p>
          <a:p>
            <a:pPr marL="180975" lvl="0" indent="-161925">
              <a:lnSpc>
                <a:spcPct val="110000"/>
              </a:lnSpc>
              <a:spcBef>
                <a:spcPts val="600"/>
              </a:spcBef>
            </a:pPr>
            <a:r>
              <a:rPr lang="fr-FR" sz="1800" dirty="0">
                <a:solidFill>
                  <a:schemeClr val="tx2">
                    <a:lumMod val="50000"/>
                  </a:schemeClr>
                </a:solidFill>
              </a:rPr>
              <a:t>In plots of annual crops in the Sudano-Sahelian zones of Africa, the negative impact of motorisation on the </a:t>
            </a:r>
            <a:r>
              <a:rPr lang="fr-FR" sz="1800" b="1" dirty="0">
                <a:solidFill>
                  <a:schemeClr val="tx2">
                    <a:lumMod val="50000"/>
                  </a:schemeClr>
                </a:solidFill>
              </a:rPr>
              <a:t>renewal of useful trees </a:t>
            </a:r>
            <a:r>
              <a:rPr lang="fr-FR" sz="1800" i="1" dirty="0">
                <a:solidFill>
                  <a:schemeClr val="tx2">
                    <a:lumMod val="50000"/>
                  </a:schemeClr>
                </a:solidFill>
              </a:rPr>
              <a:t>(a driver in a hurry will not see the very young trees, such as karités and nérés, whose non-regeneration is currently a real problem, and will destroy them irreparably)</a:t>
            </a:r>
            <a:r>
              <a:rPr lang="fr-FR" sz="1800" dirty="0">
                <a:solidFill>
                  <a:schemeClr val="tx2">
                    <a:lumMod val="50000"/>
                  </a:schemeClr>
                </a:solidFill>
              </a:rPr>
              <a:t>. </a:t>
            </a:r>
          </a:p>
          <a:p>
            <a:pPr marL="180975" lvl="0" indent="-161925">
              <a:lnSpc>
                <a:spcPct val="110000"/>
              </a:lnSpc>
              <a:spcBef>
                <a:spcPts val="600"/>
              </a:spcBef>
            </a:pPr>
            <a:r>
              <a:rPr lang="fr-FR" sz="1800" b="1" dirty="0">
                <a:solidFill>
                  <a:schemeClr val="tx2">
                    <a:lumMod val="50000"/>
                  </a:schemeClr>
                </a:solidFill>
              </a:rPr>
              <a:t>Destruction by discs of tree and shrub roots</a:t>
            </a:r>
            <a:r>
              <a:rPr lang="fr-FR" sz="1800" dirty="0">
                <a:solidFill>
                  <a:schemeClr val="tx2">
                    <a:lumMod val="50000"/>
                  </a:schemeClr>
                </a:solidFill>
              </a:rPr>
              <a:t>, which facilitate the recovery of soil fertility when cultivated plots return to fallow.</a:t>
            </a:r>
          </a:p>
          <a:p>
            <a:pPr marL="180975" lvl="0" indent="-161925">
              <a:lnSpc>
                <a:spcPct val="110000"/>
              </a:lnSpc>
              <a:spcBef>
                <a:spcPts val="600"/>
              </a:spcBef>
            </a:pPr>
            <a:r>
              <a:rPr lang="fr-FR" sz="1800" b="1" dirty="0">
                <a:solidFill>
                  <a:srgbClr val="C00000"/>
                </a:solidFill>
              </a:rPr>
              <a:t>Given the lack of </a:t>
            </a:r>
            <a:r>
              <a:rPr lang="fr-FR" sz="1800" b="1" u="sng" dirty="0" err="1">
                <a:solidFill>
                  <a:srgbClr val="C00000"/>
                </a:solidFill>
              </a:rPr>
              <a:t>multi-row </a:t>
            </a:r>
            <a:r>
              <a:rPr lang="fr-FR" sz="1800" b="1" dirty="0">
                <a:solidFill>
                  <a:srgbClr val="C00000"/>
                </a:solidFill>
              </a:rPr>
              <a:t>sowing and hoeing tools </a:t>
            </a:r>
            <a:r>
              <a:rPr lang="fr-FR" sz="1800" dirty="0">
                <a:solidFill>
                  <a:srgbClr val="C00000"/>
                </a:solidFill>
              </a:rPr>
              <a:t>that can be used with a TA or tractor </a:t>
            </a:r>
            <a:r>
              <a:rPr lang="fr-FR" sz="1700" dirty="0">
                <a:solidFill>
                  <a:srgbClr val="C00000"/>
                </a:solidFill>
              </a:rPr>
              <a:t>(see next slide)</a:t>
            </a:r>
            <a:r>
              <a:rPr lang="fr-FR" sz="1800" dirty="0">
                <a:solidFill>
                  <a:srgbClr val="C00000"/>
                </a:solidFill>
              </a:rPr>
              <a:t>, 'motorised' farmers cultivating large areas </a:t>
            </a:r>
            <a:r>
              <a:rPr lang="fr-FR" sz="1800" dirty="0" err="1">
                <a:solidFill>
                  <a:srgbClr val="C00000"/>
                </a:solidFill>
              </a:rPr>
              <a:t>often </a:t>
            </a:r>
            <a:r>
              <a:rPr lang="fr-FR" sz="1800" dirty="0">
                <a:solidFill>
                  <a:srgbClr val="C00000"/>
                </a:solidFill>
              </a:rPr>
              <a:t>resort to </a:t>
            </a:r>
            <a:r>
              <a:rPr lang="fr-FR" sz="1800" b="1" dirty="0">
                <a:solidFill>
                  <a:srgbClr val="C00000"/>
                </a:solidFill>
              </a:rPr>
              <a:t>herbicides.</a:t>
            </a:r>
          </a:p>
          <a:p>
            <a:pPr marL="0" indent="0">
              <a:buNone/>
            </a:pPr>
            <a:endParaRPr lang="fr-FR" sz="1200" dirty="0"/>
          </a:p>
          <a:p>
            <a:pPr marL="0" indent="0">
              <a:buNone/>
            </a:pPr>
            <a:r>
              <a:rPr lang="fr-FR" sz="2000" dirty="0"/>
              <a:t>This use of tractors also has worrying </a:t>
            </a:r>
            <a:r>
              <a:rPr lang="fr-FR" sz="2000" b="1" dirty="0"/>
              <a:t>social impacts</a:t>
            </a:r>
            <a:r>
              <a:rPr lang="fr-FR" sz="2000" dirty="0"/>
              <a:t>, such as : </a:t>
            </a:r>
          </a:p>
          <a:p>
            <a:pPr marL="85725" indent="0">
              <a:lnSpc>
                <a:spcPct val="110000"/>
              </a:lnSpc>
              <a:spcBef>
                <a:spcPts val="600"/>
              </a:spcBef>
              <a:buNone/>
            </a:pPr>
            <a:r>
              <a:rPr lang="fr-FR" sz="1800" dirty="0">
                <a:solidFill>
                  <a:schemeClr val="tx2">
                    <a:lumMod val="75000"/>
                  </a:schemeClr>
                </a:solidFill>
              </a:rPr>
              <a:t>1) </a:t>
            </a:r>
            <a:r>
              <a:rPr lang="fr-FR" sz="1800" dirty="0">
                <a:solidFill>
                  <a:schemeClr val="tx2">
                    <a:lumMod val="50000"/>
                  </a:schemeClr>
                </a:solidFill>
              </a:rPr>
              <a:t>An increase in the area farmed by those who own tractors and, at the same time, the </a:t>
            </a:r>
            <a:r>
              <a:rPr lang="fr-FR" sz="1800" b="1" dirty="0">
                <a:solidFill>
                  <a:schemeClr val="tx2">
                    <a:lumMod val="50000"/>
                  </a:schemeClr>
                </a:solidFill>
              </a:rPr>
              <a:t>use of salaried labour </a:t>
            </a:r>
            <a:r>
              <a:rPr lang="fr-FR" sz="1800" dirty="0">
                <a:solidFill>
                  <a:schemeClr val="tx2">
                    <a:lumMod val="50000"/>
                  </a:schemeClr>
                </a:solidFill>
              </a:rPr>
              <a:t>for other tasks </a:t>
            </a:r>
            <a:r>
              <a:rPr lang="fr-FR" sz="1800" i="1" dirty="0">
                <a:solidFill>
                  <a:schemeClr val="tx2">
                    <a:lumMod val="50000"/>
                  </a:schemeClr>
                </a:solidFill>
              </a:rPr>
              <a:t>(=&gt; </a:t>
            </a:r>
            <a:r>
              <a:rPr lang="fr-FR" sz="1800" b="1" i="1" dirty="0" err="1">
                <a:solidFill>
                  <a:schemeClr val="tx2">
                    <a:lumMod val="50000"/>
                  </a:schemeClr>
                </a:solidFill>
              </a:rPr>
              <a:t>Patronisation of </a:t>
            </a:r>
            <a:r>
              <a:rPr lang="fr-FR" sz="1800" i="1" dirty="0">
                <a:solidFill>
                  <a:schemeClr val="tx2">
                    <a:lumMod val="50000"/>
                  </a:schemeClr>
                </a:solidFill>
              </a:rPr>
              <a:t>agriculture).</a:t>
            </a:r>
          </a:p>
          <a:p>
            <a:pPr marL="85725" indent="0">
              <a:lnSpc>
                <a:spcPct val="110000"/>
              </a:lnSpc>
              <a:spcBef>
                <a:spcPts val="600"/>
              </a:spcBef>
              <a:buNone/>
            </a:pPr>
            <a:r>
              <a:rPr lang="fr-FR" sz="1800" dirty="0">
                <a:solidFill>
                  <a:schemeClr val="tx2">
                    <a:lumMod val="50000"/>
                  </a:schemeClr>
                </a:solidFill>
              </a:rPr>
              <a:t>2) </a:t>
            </a:r>
            <a:r>
              <a:rPr lang="fr-FR" sz="1800" b="1" dirty="0">
                <a:solidFill>
                  <a:schemeClr val="tx2">
                    <a:lumMod val="50000"/>
                  </a:schemeClr>
                </a:solidFill>
              </a:rPr>
              <a:t>Reduced income for women </a:t>
            </a:r>
            <a:r>
              <a:rPr lang="fr-FR" sz="1800" dirty="0">
                <a:solidFill>
                  <a:schemeClr val="tx2">
                    <a:lumMod val="50000"/>
                  </a:schemeClr>
                </a:solidFill>
              </a:rPr>
              <a:t>if trees such as </a:t>
            </a:r>
            <a:r>
              <a:rPr lang="fr-FR" sz="1800" b="1" dirty="0">
                <a:solidFill>
                  <a:schemeClr val="tx2">
                    <a:lumMod val="50000"/>
                  </a:schemeClr>
                </a:solidFill>
              </a:rPr>
              <a:t>karités </a:t>
            </a:r>
            <a:r>
              <a:rPr lang="fr-FR" sz="1800" dirty="0">
                <a:solidFill>
                  <a:schemeClr val="tx2">
                    <a:lumMod val="50000"/>
                  </a:schemeClr>
                </a:solidFill>
              </a:rPr>
              <a:t>and nérés are destroyed.</a:t>
            </a:r>
          </a:p>
          <a:p>
            <a:pPr marL="85725" indent="0">
              <a:lnSpc>
                <a:spcPct val="110000"/>
              </a:lnSpc>
              <a:spcBef>
                <a:spcPts val="600"/>
              </a:spcBef>
              <a:buNone/>
            </a:pPr>
            <a:r>
              <a:rPr lang="fr-FR" sz="1800" dirty="0">
                <a:solidFill>
                  <a:schemeClr val="tx2">
                    <a:lumMod val="50000"/>
                  </a:schemeClr>
                </a:solidFill>
              </a:rPr>
              <a:t>3) Deforestation </a:t>
            </a:r>
            <a:r>
              <a:rPr lang="fr-FR" sz="1800" b="1" dirty="0">
                <a:solidFill>
                  <a:schemeClr val="tx2">
                    <a:lumMod val="50000"/>
                  </a:schemeClr>
                </a:solidFill>
              </a:rPr>
              <a:t>increases the time it takes to find firewood</a:t>
            </a:r>
            <a:r>
              <a:rPr lang="fr-FR" sz="1800" dirty="0">
                <a:solidFill>
                  <a:schemeClr val="tx2">
                    <a:lumMod val="50000"/>
                  </a:schemeClr>
                </a:solidFill>
              </a:rPr>
              <a:t>.</a:t>
            </a:r>
          </a:p>
        </p:txBody>
      </p:sp>
      <p:sp>
        <p:nvSpPr>
          <p:cNvPr id="4" name="Espace réservé du numéro de diapositive 3"/>
          <p:cNvSpPr>
            <a:spLocks noGrp="1"/>
          </p:cNvSpPr>
          <p:nvPr>
            <p:ph type="sldNum" sz="quarter" idx="12"/>
          </p:nvPr>
        </p:nvSpPr>
        <p:spPr>
          <a:xfrm>
            <a:off x="8604448" y="6356350"/>
            <a:ext cx="360040" cy="365125"/>
          </a:xfrm>
        </p:spPr>
        <p:txBody>
          <a:bodyPr/>
          <a:lstStyle/>
          <a:p>
            <a:fld id="{CCABFAA6-E7A3-49D0-B000-4F6F964686B8}" type="slidenum">
              <a:rPr lang="fr-FR" smtClean="0"/>
              <a:t>13</a:t>
            </a:fld>
            <a:endParaRPr lang="fr-FR" dirty="0"/>
          </a:p>
        </p:txBody>
      </p:sp>
    </p:spTree>
    <p:extLst>
      <p:ext uri="{BB962C8B-B14F-4D97-AF65-F5344CB8AC3E}">
        <p14:creationId xmlns:p14="http://schemas.microsoft.com/office/powerpoint/2010/main" val="2861043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492896"/>
            <a:ext cx="9108504" cy="1431032"/>
          </a:xfrm>
          <a:solidFill>
            <a:srgbClr val="92D050"/>
          </a:solidFill>
          <a:ln>
            <a:solidFill>
              <a:schemeClr val="tx1"/>
            </a:solidFill>
          </a:ln>
        </p:spPr>
        <p:txBody>
          <a:bodyPr>
            <a:noAutofit/>
          </a:bodyPr>
          <a:lstStyle/>
          <a:p>
            <a:r>
              <a:rPr lang="fr-FR" sz="2400" b="1" dirty="0">
                <a:solidFill>
                  <a:schemeClr val="tx2">
                    <a:lumMod val="75000"/>
                  </a:schemeClr>
                </a:solidFill>
              </a:rPr>
              <a:t>Theme 4: Identify and promote alternatives to dangerous herbicides and mechanisation options that significantly reduce the use of herbicides - B</a:t>
            </a:r>
            <a:endParaRPr lang="fr-FR" sz="2400" dirty="0"/>
          </a:p>
        </p:txBody>
      </p:sp>
      <p:sp>
        <p:nvSpPr>
          <p:cNvPr id="3" name="Espace réservé du numéro de diapositive 2"/>
          <p:cNvSpPr>
            <a:spLocks noGrp="1"/>
          </p:cNvSpPr>
          <p:nvPr>
            <p:ph type="sldNum" sz="quarter" idx="12"/>
          </p:nvPr>
        </p:nvSpPr>
        <p:spPr/>
        <p:txBody>
          <a:bodyPr/>
          <a:lstStyle/>
          <a:p>
            <a:fld id="{CCABFAA6-E7A3-49D0-B000-4F6F964686B8}" type="slidenum">
              <a:rPr lang="fr-FR" smtClean="0"/>
              <a:t>14</a:t>
            </a:fld>
            <a:endParaRPr lang="fr-FR"/>
          </a:p>
        </p:txBody>
      </p:sp>
    </p:spTree>
    <p:extLst>
      <p:ext uri="{BB962C8B-B14F-4D97-AF65-F5344CB8AC3E}">
        <p14:creationId xmlns:p14="http://schemas.microsoft.com/office/powerpoint/2010/main" val="3547272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08504" cy="683890"/>
          </a:xfrm>
          <a:solidFill>
            <a:srgbClr val="92D050"/>
          </a:solidFill>
        </p:spPr>
        <p:txBody>
          <a:bodyPr>
            <a:noAutofit/>
          </a:bodyPr>
          <a:lstStyle/>
          <a:p>
            <a:r>
              <a:rPr lang="fr-FR" sz="2000" b="1" dirty="0"/>
              <a:t>Module 4 - Theme 4 - Alternatives</a:t>
            </a:r>
            <a:br>
              <a:rPr lang="fr-FR" sz="2000" b="1" dirty="0"/>
            </a:br>
            <a:r>
              <a:rPr lang="fr-FR" sz="2000" b="1" dirty="0"/>
              <a:t>What can be done to reduce the use of herbicides in North Cameroon?</a:t>
            </a:r>
          </a:p>
        </p:txBody>
      </p:sp>
      <p:sp>
        <p:nvSpPr>
          <p:cNvPr id="3" name="Espace réservé du contenu 2"/>
          <p:cNvSpPr>
            <a:spLocks noGrp="1"/>
          </p:cNvSpPr>
          <p:nvPr>
            <p:ph idx="1"/>
          </p:nvPr>
        </p:nvSpPr>
        <p:spPr>
          <a:xfrm>
            <a:off x="107504" y="836712"/>
            <a:ext cx="8928992" cy="5904656"/>
          </a:xfrm>
        </p:spPr>
        <p:txBody>
          <a:bodyPr>
            <a:normAutofit/>
          </a:bodyPr>
          <a:lstStyle/>
          <a:p>
            <a:pPr marL="0" indent="0">
              <a:buNone/>
            </a:pPr>
            <a:r>
              <a:rPr lang="fr-FR" sz="1800" b="1" dirty="0"/>
              <a:t>Reducing the use of herbicides can only be done in stages, as </a:t>
            </a:r>
            <a:r>
              <a:rPr lang="fr-FR" sz="1800" dirty="0"/>
              <a:t>part of a transition process: </a:t>
            </a:r>
            <a:r>
              <a:rPr lang="fr-FR" sz="1800" dirty="0">
                <a:sym typeface="Wingdings" panose="05000000000000000000" pitchFamily="2" charset="2"/>
              </a:rPr>
              <a:t> </a:t>
            </a:r>
            <a:r>
              <a:rPr lang="fr-FR" sz="1800" b="1" dirty="0">
                <a:solidFill>
                  <a:srgbClr val="C00000"/>
                </a:solidFill>
                <a:sym typeface="Wingdings" panose="05000000000000000000" pitchFamily="2" charset="2"/>
              </a:rPr>
              <a:t>Seeking a </a:t>
            </a:r>
            <a:r>
              <a:rPr lang="fr-FR" sz="1800" b="1" dirty="0">
                <a:solidFill>
                  <a:srgbClr val="C00000"/>
                </a:solidFill>
              </a:rPr>
              <a:t>compromise</a:t>
            </a:r>
            <a:r>
              <a:rPr lang="fr-FR" sz="1800" dirty="0"/>
              <a:t>, in particular between soil conservation issues and the negative impact on human health and the reduction in biodiversity:</a:t>
            </a:r>
          </a:p>
          <a:p>
            <a:pPr lvl="0">
              <a:spcBef>
                <a:spcPts val="1200"/>
              </a:spcBef>
            </a:pPr>
            <a:r>
              <a:rPr lang="fr-FR" sz="1800" dirty="0"/>
              <a:t>Better reporting and documentation of the </a:t>
            </a:r>
            <a:r>
              <a:rPr lang="fr-FR" sz="1800" b="1" dirty="0">
                <a:solidFill>
                  <a:srgbClr val="C00000"/>
                </a:solidFill>
              </a:rPr>
              <a:t>risks associated with the widespread use of herbicides:</a:t>
            </a:r>
            <a:endParaRPr lang="fr-FR" sz="1800" dirty="0"/>
          </a:p>
          <a:p>
            <a:pPr lvl="1">
              <a:spcBef>
                <a:spcPts val="1200"/>
              </a:spcBef>
            </a:pPr>
            <a:r>
              <a:rPr lang="fr-FR" sz="1600" b="1" dirty="0"/>
              <a:t>accidents and chronic health problems</a:t>
            </a:r>
            <a:endParaRPr lang="fr-FR" sz="1600" dirty="0"/>
          </a:p>
          <a:p>
            <a:pPr lvl="1">
              <a:spcBef>
                <a:spcPts val="1200"/>
              </a:spcBef>
            </a:pPr>
            <a:r>
              <a:rPr lang="fr-FR" sz="1600" b="1" dirty="0"/>
              <a:t>water pollution </a:t>
            </a:r>
            <a:r>
              <a:rPr lang="fr-FR" sz="1600" dirty="0"/>
              <a:t>by herbicide residues </a:t>
            </a:r>
          </a:p>
          <a:p>
            <a:pPr lvl="1">
              <a:spcBef>
                <a:spcPts val="1200"/>
              </a:spcBef>
            </a:pPr>
            <a:r>
              <a:rPr lang="fr-FR" sz="1600" dirty="0"/>
              <a:t>Impact on flora and biodiversity in general (resistance, tree regeneration, etc.)</a:t>
            </a:r>
          </a:p>
          <a:p>
            <a:pPr lvl="0">
              <a:spcBef>
                <a:spcPts val="1200"/>
              </a:spcBef>
            </a:pPr>
            <a:r>
              <a:rPr lang="fr-FR" sz="1800" b="1" dirty="0"/>
              <a:t>Offer farmers much less toxic active ingredients </a:t>
            </a:r>
            <a:r>
              <a:rPr lang="fr-FR" sz="1800" dirty="0"/>
              <a:t>and encourage them to pay closer attention to the hazard warnings on the labels of commercial glyphosate-based products </a:t>
            </a:r>
            <a:r>
              <a:rPr lang="fr-FR" sz="1800" i="1" dirty="0"/>
              <a:t>(watch out for </a:t>
            </a:r>
            <a:r>
              <a:rPr lang="fr-FR" sz="1800" i="1" dirty="0" err="1"/>
              <a:t>co-formulants</a:t>
            </a:r>
            <a:r>
              <a:rPr lang="fr-FR" sz="1800" i="1" dirty="0"/>
              <a:t>!)</a:t>
            </a:r>
            <a:r>
              <a:rPr lang="fr-FR" sz="1800" b="1" i="1" dirty="0"/>
              <a:t>.</a:t>
            </a:r>
            <a:endParaRPr lang="fr-FR" sz="1800" i="1" dirty="0"/>
          </a:p>
          <a:p>
            <a:pPr lvl="0">
              <a:spcBef>
                <a:spcPts val="1200"/>
              </a:spcBef>
            </a:pPr>
            <a:r>
              <a:rPr lang="fr-FR" sz="1800" b="1" dirty="0">
                <a:solidFill>
                  <a:srgbClr val="C00000"/>
                </a:solidFill>
              </a:rPr>
              <a:t>To provide financial assistance to farmers for the purchase of tractor-assisted cultivation equipment </a:t>
            </a:r>
            <a:r>
              <a:rPr lang="fr-FR" sz="1800" i="1" dirty="0">
                <a:solidFill>
                  <a:srgbClr val="C00000"/>
                </a:solidFill>
              </a:rPr>
              <a:t>(weeders and stubbers) </a:t>
            </a:r>
            <a:r>
              <a:rPr lang="fr-FR" sz="1800" dirty="0">
                <a:solidFill>
                  <a:srgbClr val="C00000"/>
                </a:solidFill>
              </a:rPr>
              <a:t>to reduce the use of specific herbicides </a:t>
            </a:r>
            <a:r>
              <a:rPr lang="fr-FR" sz="1800" b="1" i="1" dirty="0">
                <a:solidFill>
                  <a:srgbClr val="C00000"/>
                </a:solidFill>
              </a:rPr>
              <a:t>(see following slides).</a:t>
            </a:r>
          </a:p>
          <a:p>
            <a:pPr>
              <a:spcBef>
                <a:spcPts val="1200"/>
              </a:spcBef>
            </a:pPr>
            <a:r>
              <a:rPr lang="fr-FR" sz="1800" dirty="0"/>
              <a:t>Promote </a:t>
            </a:r>
            <a:r>
              <a:rPr lang="fr-FR" sz="1800" b="1" dirty="0"/>
              <a:t>cover crop systems </a:t>
            </a:r>
            <a:r>
              <a:rPr lang="fr-FR" sz="1800" b="1" i="1" dirty="0">
                <a:solidFill>
                  <a:schemeClr val="tx2">
                    <a:lumMod val="75000"/>
                  </a:schemeClr>
                </a:solidFill>
              </a:rPr>
              <a:t>(e.g. </a:t>
            </a:r>
            <a:r>
              <a:rPr lang="fr-FR" sz="1800" b="1" i="1" dirty="0" err="1">
                <a:solidFill>
                  <a:schemeClr val="tx2">
                    <a:lumMod val="75000"/>
                  </a:schemeClr>
                </a:solidFill>
              </a:rPr>
              <a:t>mucuna</a:t>
            </a:r>
            <a:r>
              <a:rPr lang="fr-FR" sz="1800" b="1" i="1" dirty="0">
                <a:solidFill>
                  <a:schemeClr val="tx2">
                    <a:lumMod val="75000"/>
                  </a:schemeClr>
                </a:solidFill>
              </a:rPr>
              <a:t>, creeping forage cowpea) </a:t>
            </a:r>
            <a:r>
              <a:rPr lang="fr-FR" sz="1800" i="1" dirty="0">
                <a:solidFill>
                  <a:schemeClr val="tx2">
                    <a:lumMod val="75000"/>
                  </a:schemeClr>
                </a:solidFill>
              </a:rPr>
              <a:t>that </a:t>
            </a:r>
            <a:r>
              <a:rPr lang="fr-FR" sz="1800" dirty="0"/>
              <a:t>are easier to control with little or no herbicide, provided that </a:t>
            </a:r>
            <a:r>
              <a:rPr lang="fr-FR" sz="1800" b="1" dirty="0"/>
              <a:t>land tenure and land management are </a:t>
            </a:r>
            <a:r>
              <a:rPr lang="fr-FR" sz="1800" dirty="0"/>
              <a:t>also promoted to regulate grazing rights for agro-pastoralists.</a:t>
            </a:r>
          </a:p>
        </p:txBody>
      </p:sp>
      <p:sp>
        <p:nvSpPr>
          <p:cNvPr id="4" name="Espace réservé du numéro de diapositive 3"/>
          <p:cNvSpPr>
            <a:spLocks noGrp="1"/>
          </p:cNvSpPr>
          <p:nvPr>
            <p:ph type="sldNum" sz="quarter" idx="12"/>
          </p:nvPr>
        </p:nvSpPr>
        <p:spPr>
          <a:xfrm>
            <a:off x="6996633" y="6381328"/>
            <a:ext cx="2133600" cy="365125"/>
          </a:xfrm>
        </p:spPr>
        <p:txBody>
          <a:bodyPr/>
          <a:lstStyle/>
          <a:p>
            <a:fld id="{CCABFAA6-E7A3-49D0-B000-4F6F964686B8}" type="slidenum">
              <a:rPr lang="fr-FR" smtClean="0"/>
              <a:t>15</a:t>
            </a:fld>
            <a:endParaRPr lang="fr-FR" dirty="0"/>
          </a:p>
        </p:txBody>
      </p:sp>
    </p:spTree>
    <p:extLst>
      <p:ext uri="{BB962C8B-B14F-4D97-AF65-F5344CB8AC3E}">
        <p14:creationId xmlns:p14="http://schemas.microsoft.com/office/powerpoint/2010/main" val="1089321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706090"/>
          </a:xfrm>
          <a:solidFill>
            <a:srgbClr val="92D050"/>
          </a:solidFill>
        </p:spPr>
        <p:txBody>
          <a:bodyPr>
            <a:normAutofit/>
          </a:bodyPr>
          <a:lstStyle/>
          <a:p>
            <a:r>
              <a:rPr lang="fr-FR" sz="2000" b="1" dirty="0"/>
              <a:t>Theme 4 - Alternatives (continued) : Farmers in northern Togo rarely use selective herbicides, but they do use the animal-</a:t>
            </a:r>
            <a:r>
              <a:rPr lang="fr-FR" sz="2000" b="1" dirty="0" err="1"/>
              <a:t>drawn</a:t>
            </a:r>
            <a:r>
              <a:rPr lang="fr-FR" sz="2000" b="1" dirty="0"/>
              <a:t> </a:t>
            </a:r>
            <a:r>
              <a:rPr lang="fr-FR" sz="2000" b="1" dirty="0" err="1"/>
              <a:t>ridger</a:t>
            </a:r>
            <a:r>
              <a:rPr lang="fr-FR" sz="2000" b="1" dirty="0"/>
              <a:t> twice a year.</a:t>
            </a:r>
            <a:endParaRPr lang="fr-FR" sz="2000" dirty="0"/>
          </a:p>
        </p:txBody>
      </p:sp>
      <p:sp>
        <p:nvSpPr>
          <p:cNvPr id="5" name="Espace réservé du texte 4"/>
          <p:cNvSpPr>
            <a:spLocks noGrp="1"/>
          </p:cNvSpPr>
          <p:nvPr>
            <p:ph type="body" sz="quarter" idx="3"/>
          </p:nvPr>
        </p:nvSpPr>
        <p:spPr/>
        <p:txBody>
          <a:bodyPr/>
          <a:lstStyle/>
          <a:p>
            <a:endParaRPr lang="fr-FR" dirty="0"/>
          </a:p>
        </p:txBody>
      </p:sp>
      <p:sp>
        <p:nvSpPr>
          <p:cNvPr id="6" name="Espace réservé du contenu 5"/>
          <p:cNvSpPr>
            <a:spLocks noGrp="1"/>
          </p:cNvSpPr>
          <p:nvPr>
            <p:ph sz="quarter" idx="4"/>
          </p:nvPr>
        </p:nvSpPr>
        <p:spPr>
          <a:xfrm>
            <a:off x="4006957" y="2825553"/>
            <a:ext cx="5137043" cy="4032447"/>
          </a:xfrm>
          <a:solidFill>
            <a:schemeClr val="bg1">
              <a:lumMod val="85000"/>
            </a:schemeClr>
          </a:solidFill>
          <a:ln>
            <a:solidFill>
              <a:schemeClr val="tx1"/>
            </a:solidFill>
          </a:ln>
        </p:spPr>
        <p:txBody>
          <a:bodyPr>
            <a:normAutofit fontScale="92500"/>
          </a:bodyPr>
          <a:lstStyle/>
          <a:p>
            <a:pPr marL="0" indent="0">
              <a:lnSpc>
                <a:spcPct val="110000"/>
              </a:lnSpc>
              <a:spcBef>
                <a:spcPts val="600"/>
              </a:spcBef>
              <a:buNone/>
            </a:pPr>
            <a:r>
              <a:rPr lang="fr-FR" sz="1800" dirty="0"/>
              <a:t>The </a:t>
            </a:r>
            <a:r>
              <a:rPr lang="fr-FR" sz="1800" b="1" dirty="0" err="1"/>
              <a:t>ridger</a:t>
            </a:r>
            <a:r>
              <a:rPr lang="fr-FR" sz="1800" dirty="0" err="1"/>
              <a:t>is</a:t>
            </a:r>
            <a:r>
              <a:rPr lang="fr-FR" sz="1800" dirty="0"/>
              <a:t> used to break up the previous year's ridge and build new ridges on which to sow. Then, one or two </a:t>
            </a:r>
            <a:r>
              <a:rPr lang="fr-FR" sz="1800" dirty="0" err="1"/>
              <a:t>sarclo-buttages </a:t>
            </a:r>
            <a:r>
              <a:rPr lang="fr-FR" sz="1800" dirty="0"/>
              <a:t>enable weeds to be managed fairly well </a:t>
            </a:r>
            <a:r>
              <a:rPr lang="fr-FR" sz="1800" b="1" dirty="0">
                <a:solidFill>
                  <a:schemeClr val="tx2">
                    <a:lumMod val="75000"/>
                  </a:schemeClr>
                </a:solidFill>
              </a:rPr>
              <a:t>and selective herbicides to be dispensed with. Depending on the soil, donkeys or oxen are used.</a:t>
            </a:r>
          </a:p>
          <a:p>
            <a:pPr marL="0" indent="0">
              <a:lnSpc>
                <a:spcPct val="110000"/>
              </a:lnSpc>
              <a:spcBef>
                <a:spcPts val="400"/>
              </a:spcBef>
              <a:buNone/>
            </a:pPr>
            <a:r>
              <a:rPr lang="fr-FR" sz="1800" dirty="0"/>
              <a:t>Used in contour lines, it limits erosion.</a:t>
            </a:r>
          </a:p>
          <a:p>
            <a:pPr marL="0" indent="0">
              <a:lnSpc>
                <a:spcPct val="110000"/>
              </a:lnSpc>
              <a:spcBef>
                <a:spcPts val="400"/>
              </a:spcBef>
              <a:buNone/>
            </a:pPr>
            <a:r>
              <a:rPr lang="fr-FR" sz="1800" dirty="0"/>
              <a:t>Local blacksmiths in northern Togo know how to </a:t>
            </a:r>
            <a:r>
              <a:rPr lang="fr-FR" sz="1800" dirty="0" err="1"/>
              <a:t>make</a:t>
            </a:r>
            <a:r>
              <a:rPr lang="fr-FR" sz="1800" dirty="0"/>
              <a:t> </a:t>
            </a:r>
            <a:r>
              <a:rPr lang="fr-FR" sz="1800" b="1" dirty="0" err="1">
                <a:solidFill>
                  <a:schemeClr val="tx2">
                    <a:lumMod val="75000"/>
                  </a:schemeClr>
                </a:solidFill>
              </a:rPr>
              <a:t>ridgers</a:t>
            </a:r>
            <a:r>
              <a:rPr lang="fr-FR" sz="1800" b="1" dirty="0">
                <a:solidFill>
                  <a:schemeClr val="tx2">
                    <a:lumMod val="75000"/>
                  </a:schemeClr>
                </a:solidFill>
              </a:rPr>
              <a:t> </a:t>
            </a:r>
            <a:r>
              <a:rPr lang="fr-FR" sz="1800" b="1" dirty="0" err="1">
                <a:solidFill>
                  <a:schemeClr val="tx2">
                    <a:lumMod val="75000"/>
                  </a:schemeClr>
                </a:solidFill>
              </a:rPr>
              <a:t>that</a:t>
            </a:r>
            <a:r>
              <a:rPr lang="fr-FR" sz="1800" b="1" dirty="0">
                <a:solidFill>
                  <a:schemeClr val="tx2">
                    <a:lumMod val="75000"/>
                  </a:schemeClr>
                </a:solidFill>
              </a:rPr>
              <a:t> are easy to transport and inexpensive</a:t>
            </a:r>
            <a:r>
              <a:rPr lang="fr-FR" sz="1800" dirty="0"/>
              <a:t>.</a:t>
            </a:r>
          </a:p>
          <a:p>
            <a:pPr marL="0" indent="0">
              <a:lnSpc>
                <a:spcPct val="110000"/>
              </a:lnSpc>
              <a:spcBef>
                <a:spcPts val="400"/>
              </a:spcBef>
              <a:buNone/>
            </a:pPr>
            <a:r>
              <a:rPr lang="fr-FR" sz="1800" dirty="0"/>
              <a:t>However, this tool sometimes works too deeply, </a:t>
            </a:r>
            <a:r>
              <a:rPr lang="fr-FR" sz="1800" b="1" dirty="0">
                <a:solidFill>
                  <a:schemeClr val="tx2">
                    <a:lumMod val="75000"/>
                  </a:schemeClr>
                </a:solidFill>
              </a:rPr>
              <a:t>diluting the organic matter and causing it to break down too quickly.</a:t>
            </a:r>
          </a:p>
          <a:p>
            <a:pPr marL="0" indent="0">
              <a:lnSpc>
                <a:spcPct val="110000"/>
              </a:lnSpc>
              <a:spcBef>
                <a:spcPts val="400"/>
              </a:spcBef>
              <a:buNone/>
            </a:pPr>
            <a:r>
              <a:rPr lang="fr-FR" sz="1800" dirty="0"/>
              <a:t>Management of the </a:t>
            </a:r>
            <a:r>
              <a:rPr lang="fr-FR" sz="1800" b="1" dirty="0" err="1"/>
              <a:t>depth</a:t>
            </a:r>
            <a:r>
              <a:rPr lang="fr-FR" sz="1800" b="1" dirty="0"/>
              <a:t> control wheel </a:t>
            </a:r>
            <a:r>
              <a:rPr lang="fr-FR" sz="1800" dirty="0"/>
              <a:t>is essential to </a:t>
            </a:r>
            <a:r>
              <a:rPr lang="fr-FR" sz="1800" b="1" dirty="0">
                <a:solidFill>
                  <a:schemeClr val="tx2">
                    <a:lumMod val="75000"/>
                  </a:schemeClr>
                </a:solidFill>
              </a:rPr>
              <a:t>control working depth.</a:t>
            </a:r>
          </a:p>
        </p:txBody>
      </p:sp>
      <p:sp>
        <p:nvSpPr>
          <p:cNvPr id="7" name="Espace réservé du numéro de diapositive 6"/>
          <p:cNvSpPr>
            <a:spLocks noGrp="1"/>
          </p:cNvSpPr>
          <p:nvPr>
            <p:ph type="sldNum" sz="quarter" idx="12"/>
          </p:nvPr>
        </p:nvSpPr>
        <p:spPr>
          <a:xfrm>
            <a:off x="7027490" y="6492875"/>
            <a:ext cx="2133600" cy="365125"/>
          </a:xfrm>
        </p:spPr>
        <p:txBody>
          <a:bodyPr/>
          <a:lstStyle/>
          <a:p>
            <a:fld id="{CCABFAA6-E7A3-49D0-B000-4F6F964686B8}" type="slidenum">
              <a:rPr lang="fr-FR" smtClean="0"/>
              <a:t>16</a:t>
            </a:fld>
            <a:endParaRPr lang="fr-FR" dirty="0"/>
          </a:p>
        </p:txBody>
      </p:sp>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83968" y="764704"/>
            <a:ext cx="4391047" cy="2087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C:\Users\UTILISATEUR\Desktop\Transport billonneuse Nord Togo recadré.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3717032"/>
            <a:ext cx="4006957" cy="3096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764704"/>
            <a:ext cx="4006957"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1003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44000" cy="360041"/>
          </a:xfrm>
          <a:solidFill>
            <a:srgbClr val="92D050"/>
          </a:solidFill>
        </p:spPr>
        <p:txBody>
          <a:bodyPr>
            <a:noAutofit/>
          </a:bodyPr>
          <a:lstStyle/>
          <a:p>
            <a:r>
              <a:rPr lang="fr-FR" sz="2000" b="1" dirty="0"/>
              <a:t>Theme 4: Alternatives: Promoting more efficient mechanical hoeing</a:t>
            </a:r>
          </a:p>
        </p:txBody>
      </p:sp>
      <p:sp>
        <p:nvSpPr>
          <p:cNvPr id="3" name="Espace réservé du contenu 2"/>
          <p:cNvSpPr>
            <a:spLocks noGrp="1"/>
          </p:cNvSpPr>
          <p:nvPr>
            <p:ph idx="1"/>
          </p:nvPr>
        </p:nvSpPr>
        <p:spPr>
          <a:xfrm>
            <a:off x="107504" y="548680"/>
            <a:ext cx="8928992" cy="6120680"/>
          </a:xfrm>
        </p:spPr>
        <p:txBody>
          <a:bodyPr>
            <a:normAutofit/>
          </a:bodyPr>
          <a:lstStyle/>
          <a:p>
            <a:pPr marL="0" indent="0">
              <a:buNone/>
            </a:pPr>
            <a:endParaRPr lang="fr-FR" sz="800" b="1" dirty="0"/>
          </a:p>
          <a:p>
            <a:pPr marL="0" indent="0">
              <a:buNone/>
            </a:pPr>
            <a:r>
              <a:rPr lang="fr-FR" sz="2000" dirty="0"/>
              <a:t>The use of </a:t>
            </a:r>
            <a:r>
              <a:rPr lang="fr-FR" sz="2000" dirty="0" err="1"/>
              <a:t>multi-row </a:t>
            </a:r>
            <a:r>
              <a:rPr lang="fr-FR" sz="2000" dirty="0"/>
              <a:t>seeders coupled with hoeing equipment with the same spacing enables weeds to be destroyed with a </a:t>
            </a:r>
            <a:r>
              <a:rPr lang="fr-FR" sz="2000" b="1" dirty="0"/>
              <a:t>satisfactory level of work productivity that can be competitive with the application of herbicides</a:t>
            </a:r>
            <a:r>
              <a:rPr lang="fr-FR" sz="2000" dirty="0"/>
              <a:t>.  </a:t>
            </a:r>
          </a:p>
          <a:p>
            <a:pPr marL="0" indent="0">
              <a:buNone/>
            </a:pPr>
            <a:r>
              <a:rPr lang="fr-FR" sz="2000" b="1" dirty="0"/>
              <a:t>This is the main alternative used worldwide by organic farmers and by those who want to do without herbicides </a:t>
            </a:r>
            <a:r>
              <a:rPr lang="fr-FR" sz="2000" i="1" dirty="0"/>
              <a:t>(whether they grow cereals, pulses, or vegetables).</a:t>
            </a:r>
          </a:p>
          <a:p>
            <a:pPr marL="0" indent="0">
              <a:buNone/>
            </a:pPr>
            <a:endParaRPr lang="fr-FR" sz="2000" b="1" dirty="0"/>
          </a:p>
          <a:p>
            <a:pPr marL="0" indent="0">
              <a:buNone/>
            </a:pPr>
            <a:r>
              <a:rPr lang="fr-FR" sz="2000" b="1" dirty="0"/>
              <a:t>Mechanical hoeing equipment in AT is used in Brazil by small farmers </a:t>
            </a:r>
            <a:r>
              <a:rPr lang="fr-FR" sz="2000" i="1" dirty="0"/>
              <a:t>(cf. photo on the right, </a:t>
            </a:r>
            <a:r>
              <a:rPr lang="fr-FR" sz="2000" i="1" dirty="0" err="1"/>
              <a:t>fitarelli </a:t>
            </a:r>
            <a:r>
              <a:rPr lang="fr-FR" sz="2000" i="1" dirty="0"/>
              <a:t>seed drill) </a:t>
            </a:r>
            <a:r>
              <a:rPr lang="fr-FR" sz="2000" b="1" dirty="0"/>
              <a:t>and </a:t>
            </a:r>
            <a:r>
              <a:rPr lang="fr-FR" sz="2000" b="1" dirty="0" err="1"/>
              <a:t>a few </a:t>
            </a:r>
            <a:r>
              <a:rPr lang="fr-FR" sz="2000" b="1" dirty="0"/>
              <a:t>years ago in Senegal </a:t>
            </a:r>
            <a:r>
              <a:rPr lang="fr-FR" sz="2000" i="1" dirty="0"/>
              <a:t>(diagram on the left showing a </a:t>
            </a:r>
            <a:r>
              <a:rPr lang="fr-FR" sz="2000" i="1" dirty="0" err="1"/>
              <a:t>polycultivator </a:t>
            </a:r>
            <a:r>
              <a:rPr lang="fr-FR" sz="2000" i="1" dirty="0"/>
              <a:t>equipped with 3 rows for groundnuts).</a:t>
            </a:r>
          </a:p>
        </p:txBody>
      </p:sp>
      <p:sp>
        <p:nvSpPr>
          <p:cNvPr id="4" name="Espace réservé du numéro de diapositive 3"/>
          <p:cNvSpPr>
            <a:spLocks noGrp="1"/>
          </p:cNvSpPr>
          <p:nvPr>
            <p:ph type="sldNum" sz="quarter" idx="12"/>
          </p:nvPr>
        </p:nvSpPr>
        <p:spPr>
          <a:xfrm>
            <a:off x="7010400" y="6374087"/>
            <a:ext cx="2133600" cy="365125"/>
          </a:xfrm>
        </p:spPr>
        <p:txBody>
          <a:bodyPr/>
          <a:lstStyle/>
          <a:p>
            <a:fld id="{CCABFAA6-E7A3-49D0-B000-4F6F964686B8}" type="slidenum">
              <a:rPr lang="fr-FR" smtClean="0"/>
              <a:t>17</a:t>
            </a:fld>
            <a:endParaRPr lang="fr-FR" dirty="0"/>
          </a:p>
        </p:txBody>
      </p:sp>
      <p:pic>
        <p:nvPicPr>
          <p:cNvPr id="6" name="Image 5" descr="C:\Users\UTILISATEUR\Desktop\polyculteur sénégal -petit.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971600" y="3998529"/>
            <a:ext cx="2612826" cy="2520000"/>
          </a:xfrm>
          <a:prstGeom prst="rect">
            <a:avLst/>
          </a:prstGeom>
          <a:noFill/>
          <a:ln>
            <a:noFill/>
          </a:ln>
        </p:spPr>
      </p:pic>
      <p:pic>
        <p:nvPicPr>
          <p:cNvPr id="307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32040" y="4036650"/>
            <a:ext cx="3652676"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043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08504" cy="539874"/>
          </a:xfrm>
          <a:solidFill>
            <a:srgbClr val="92D050"/>
          </a:solidFill>
        </p:spPr>
        <p:txBody>
          <a:bodyPr>
            <a:noAutofit/>
          </a:bodyPr>
          <a:lstStyle/>
          <a:p>
            <a:r>
              <a:rPr lang="fr-FR" sz="2000" b="1" dirty="0"/>
              <a:t>Module 4: - Theme 4: Alternatives: Importance of mechanical hoeing </a:t>
            </a:r>
            <a:r>
              <a:rPr lang="fr-FR" sz="2000" b="1" i="1" dirty="0"/>
              <a:t>(continued)</a:t>
            </a:r>
            <a:br>
              <a:rPr lang="fr-FR" sz="2000" b="1" i="1" dirty="0"/>
            </a:br>
            <a:r>
              <a:rPr lang="fr-FR" sz="1400" b="1" dirty="0"/>
              <a:t>Source http://hippotese.free.fr/blog/index.php/post/2016/05/11/Binage-multirangs-de-precision-avec-le-NeoBucher</a:t>
            </a:r>
          </a:p>
        </p:txBody>
      </p:sp>
      <p:sp>
        <p:nvSpPr>
          <p:cNvPr id="4" name="Espace réservé du numéro de diapositive 3"/>
          <p:cNvSpPr>
            <a:spLocks noGrp="1"/>
          </p:cNvSpPr>
          <p:nvPr>
            <p:ph type="sldNum" sz="quarter" idx="12"/>
          </p:nvPr>
        </p:nvSpPr>
        <p:spPr>
          <a:xfrm>
            <a:off x="8604448" y="6413241"/>
            <a:ext cx="503858" cy="365125"/>
          </a:xfrm>
        </p:spPr>
        <p:txBody>
          <a:bodyPr/>
          <a:lstStyle/>
          <a:p>
            <a:fld id="{CCABFAA6-E7A3-49D0-B000-4F6F964686B8}" type="slidenum">
              <a:rPr lang="fr-FR" smtClean="0"/>
              <a:t>18</a:t>
            </a:fld>
            <a:endParaRPr lang="fr-FR" dirty="0"/>
          </a:p>
        </p:txBody>
      </p:sp>
      <p:pic>
        <p:nvPicPr>
          <p:cNvPr id="1026" name="Picture 2"/>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107504" y="3681008"/>
            <a:ext cx="3360983" cy="30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C:\Users\UTILISATEUR\Desktop\NeoBucher-mai-2016-barre-7-outils recadré.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544" y="692696"/>
            <a:ext cx="3178026" cy="28800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3686309" y="692696"/>
            <a:ext cx="5450851" cy="2554545"/>
          </a:xfrm>
          <a:prstGeom prst="rect">
            <a:avLst/>
          </a:prstGeom>
          <a:solidFill>
            <a:schemeClr val="bg1">
              <a:lumMod val="75000"/>
            </a:schemeClr>
          </a:solidFill>
        </p:spPr>
        <p:txBody>
          <a:bodyPr wrap="none" rtlCol="0">
            <a:spAutoFit/>
          </a:bodyPr>
          <a:lstStyle/>
          <a:p>
            <a:pPr algn="ctr"/>
            <a:r>
              <a:rPr lang="fr-FR" b="1" dirty="0">
                <a:solidFill>
                  <a:srgbClr val="C00000"/>
                </a:solidFill>
              </a:rPr>
              <a:t>Why do we need constant row spacing?</a:t>
            </a:r>
          </a:p>
          <a:p>
            <a:pPr algn="ctr"/>
            <a:r>
              <a:rPr lang="fr-FR" b="1" dirty="0"/>
              <a:t>Hoeing a garlic plot with a </a:t>
            </a:r>
            <a:r>
              <a:rPr lang="fr-FR" b="1" dirty="0" err="1"/>
              <a:t>NeoBucher</a:t>
            </a:r>
            <a:endParaRPr lang="fr-FR" dirty="0"/>
          </a:p>
          <a:p>
            <a:endParaRPr lang="fr-FR" sz="800" dirty="0"/>
          </a:p>
          <a:p>
            <a:r>
              <a:rPr lang="fr-FR" dirty="0"/>
              <a:t>Note that the distance between rows is constant</a:t>
            </a:r>
          </a:p>
          <a:p>
            <a:r>
              <a:rPr lang="fr-FR" dirty="0"/>
              <a:t>and that a wider space has been left for the passage </a:t>
            </a:r>
          </a:p>
          <a:p>
            <a:r>
              <a:rPr lang="fr-FR" dirty="0"/>
              <a:t>horse. The planting work was therefore very precise.</a:t>
            </a:r>
          </a:p>
          <a:p>
            <a:endParaRPr lang="fr-FR" sz="800" dirty="0"/>
          </a:p>
          <a:p>
            <a:r>
              <a:rPr lang="fr-FR" dirty="0"/>
              <a:t>This equipment is fairly simple and easy to adjust. </a:t>
            </a:r>
          </a:p>
          <a:p>
            <a:r>
              <a:rPr lang="fr-FR" dirty="0"/>
              <a:t>You can hoe 4 rows at a time! </a:t>
            </a:r>
          </a:p>
          <a:p>
            <a:r>
              <a:rPr lang="fr-FR" dirty="0"/>
              <a:t>=&gt; It is then no longer necessary to use herbicides.</a:t>
            </a:r>
          </a:p>
        </p:txBody>
      </p:sp>
      <p:pic>
        <p:nvPicPr>
          <p:cNvPr id="1030" name="Picture 6" descr="C:\Users\UTILISATEUR\Desktop\NeoBucher.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67944" y="3429000"/>
            <a:ext cx="4320000" cy="32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043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44000" cy="360041"/>
          </a:xfrm>
          <a:solidFill>
            <a:srgbClr val="92D050"/>
          </a:solidFill>
        </p:spPr>
        <p:txBody>
          <a:bodyPr>
            <a:noAutofit/>
          </a:bodyPr>
          <a:lstStyle/>
          <a:p>
            <a:r>
              <a:rPr lang="fr-FR" sz="1800" b="1" dirty="0"/>
              <a:t>Theme 4: Reducing herbicides in the EU: Weeding wheat with a modern weeder</a:t>
            </a:r>
          </a:p>
        </p:txBody>
      </p:sp>
      <p:sp>
        <p:nvSpPr>
          <p:cNvPr id="4" name="Espace réservé du numéro de diapositive 3"/>
          <p:cNvSpPr>
            <a:spLocks noGrp="1"/>
          </p:cNvSpPr>
          <p:nvPr>
            <p:ph type="sldNum" sz="quarter" idx="12"/>
          </p:nvPr>
        </p:nvSpPr>
        <p:spPr>
          <a:xfrm>
            <a:off x="7010400" y="6467698"/>
            <a:ext cx="2133600" cy="365125"/>
          </a:xfrm>
        </p:spPr>
        <p:txBody>
          <a:bodyPr/>
          <a:lstStyle/>
          <a:p>
            <a:fld id="{CCABFAA6-E7A3-49D0-B000-4F6F964686B8}" type="slidenum">
              <a:rPr lang="fr-FR" smtClean="0"/>
              <a:t>19</a:t>
            </a:fld>
            <a:endParaRPr lang="fr-F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287524" y="476672"/>
            <a:ext cx="8568952" cy="50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323528" y="5632494"/>
            <a:ext cx="8496944" cy="1169551"/>
          </a:xfrm>
          <a:prstGeom prst="rect">
            <a:avLst/>
          </a:prstGeom>
          <a:solidFill>
            <a:schemeClr val="bg1">
              <a:lumMod val="85000"/>
            </a:schemeClr>
          </a:solidFill>
        </p:spPr>
        <p:txBody>
          <a:bodyPr wrap="square" rtlCol="0">
            <a:spAutoFit/>
          </a:bodyPr>
          <a:lstStyle/>
          <a:p>
            <a:pPr algn="ctr"/>
            <a:r>
              <a:rPr lang="fr-FR" dirty="0"/>
              <a:t>This laser-guided hoeing machine is used to hoe 26 rows of wheat that have been sown by a drill also equipped with 26 seedbeds of constant spacing </a:t>
            </a:r>
            <a:r>
              <a:rPr lang="fr-FR" i="1" dirty="0"/>
              <a:t>(except for </a:t>
            </a:r>
          </a:p>
          <a:p>
            <a:pPr algn="ctr"/>
            <a:r>
              <a:rPr lang="fr-FR" i="1" dirty="0"/>
              <a:t>tractor wheel arches). </a:t>
            </a:r>
            <a:r>
              <a:rPr lang="fr-FR" b="1" dirty="0">
                <a:solidFill>
                  <a:srgbClr val="C00000"/>
                </a:solidFill>
              </a:rPr>
              <a:t>So herbicides are not inevitable! </a:t>
            </a:r>
          </a:p>
          <a:p>
            <a:pPr algn="ctr"/>
            <a:r>
              <a:rPr lang="fr-FR" sz="1600" b="1" dirty="0"/>
              <a:t>However, the acquisition of such equipment requires government support (subsidised loans).</a:t>
            </a:r>
          </a:p>
        </p:txBody>
      </p:sp>
    </p:spTree>
    <p:extLst>
      <p:ext uri="{BB962C8B-B14F-4D97-AF65-F5344CB8AC3E}">
        <p14:creationId xmlns:p14="http://schemas.microsoft.com/office/powerpoint/2010/main" val="2162278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08504" cy="360041"/>
          </a:xfrm>
          <a:solidFill>
            <a:srgbClr val="92D050"/>
          </a:solidFill>
        </p:spPr>
        <p:txBody>
          <a:bodyPr>
            <a:noAutofit/>
          </a:bodyPr>
          <a:lstStyle/>
          <a:p>
            <a:r>
              <a:rPr lang="fr-FR" sz="2000" b="1" dirty="0"/>
              <a:t>Module 4: Reducing herbicides - Teaching objectives and topics</a:t>
            </a:r>
          </a:p>
        </p:txBody>
      </p:sp>
      <p:sp>
        <p:nvSpPr>
          <p:cNvPr id="3" name="Espace réservé du contenu 2"/>
          <p:cNvSpPr>
            <a:spLocks noGrp="1"/>
          </p:cNvSpPr>
          <p:nvPr>
            <p:ph idx="1"/>
          </p:nvPr>
        </p:nvSpPr>
        <p:spPr>
          <a:xfrm>
            <a:off x="107504" y="620688"/>
            <a:ext cx="9036496" cy="6336704"/>
          </a:xfrm>
        </p:spPr>
        <p:txBody>
          <a:bodyPr>
            <a:normAutofit/>
          </a:bodyPr>
          <a:lstStyle/>
          <a:p>
            <a:pPr marL="0" indent="0">
              <a:buNone/>
            </a:pPr>
            <a:r>
              <a:rPr lang="fr-FR" sz="2000" b="1" dirty="0"/>
              <a:t>Teaching aim: To be able to propose improvements to farm mechanisation to enable family farms to significantly reduce their use of herbicides.</a:t>
            </a:r>
          </a:p>
          <a:p>
            <a:pPr marL="0" indent="0">
              <a:spcBef>
                <a:spcPts val="1200"/>
              </a:spcBef>
              <a:buNone/>
            </a:pPr>
            <a:r>
              <a:rPr lang="fr-FR" sz="2000" b="1" dirty="0"/>
              <a:t>This module is divided into 4 themes:</a:t>
            </a:r>
          </a:p>
          <a:p>
            <a:pPr marL="180975" indent="-180975">
              <a:spcBef>
                <a:spcPts val="1800"/>
              </a:spcBef>
            </a:pPr>
            <a:r>
              <a:rPr lang="fr-FR" sz="2000" b="1" dirty="0"/>
              <a:t>Theme 1</a:t>
            </a:r>
            <a:r>
              <a:rPr lang="fr-FR" sz="2000" dirty="0"/>
              <a:t>: Find out about changes in the use of herbicides by farmers in your region. </a:t>
            </a:r>
          </a:p>
          <a:p>
            <a:pPr marL="180975" indent="-180975">
              <a:spcBef>
                <a:spcPts val="1800"/>
              </a:spcBef>
            </a:pPr>
            <a:r>
              <a:rPr lang="fr-FR" sz="2000" b="1" dirty="0"/>
              <a:t>Theme 2</a:t>
            </a:r>
            <a:r>
              <a:rPr lang="fr-FR" sz="2000" dirty="0"/>
              <a:t>: Find out how the use of animal traction (AT)/ animal-</a:t>
            </a:r>
            <a:r>
              <a:rPr lang="fr-FR" sz="2000" dirty="0" err="1"/>
              <a:t>drawn</a:t>
            </a:r>
            <a:r>
              <a:rPr lang="fr-FR" sz="2000" dirty="0"/>
              <a:t> </a:t>
            </a:r>
            <a:r>
              <a:rPr lang="fr-FR" sz="2000" dirty="0" err="1"/>
              <a:t>equipment</a:t>
            </a:r>
            <a:r>
              <a:rPr lang="fr-FR" sz="2000" dirty="0"/>
              <a:t> has evolved in your region and identify the problems encountered in terms of equipment maintenance and renewal. Is animal traction effective for weed control?</a:t>
            </a:r>
          </a:p>
          <a:p>
            <a:pPr marL="180975" indent="-180975">
              <a:spcBef>
                <a:spcPts val="1800"/>
              </a:spcBef>
            </a:pPr>
            <a:r>
              <a:rPr lang="fr-FR" sz="2000" b="1" dirty="0"/>
              <a:t>Theme 3</a:t>
            </a:r>
            <a:r>
              <a:rPr lang="fr-FR" sz="2000" dirty="0"/>
              <a:t>: Analysing the alternatives to AT offered to farmers by governments and other players. </a:t>
            </a:r>
          </a:p>
          <a:p>
            <a:pPr marL="180975" indent="-180975">
              <a:spcBef>
                <a:spcPts val="1800"/>
              </a:spcBef>
            </a:pPr>
            <a:r>
              <a:rPr lang="fr-FR" sz="2000" b="1" dirty="0"/>
              <a:t>Theme 4</a:t>
            </a:r>
            <a:r>
              <a:rPr lang="fr-FR" sz="2000" dirty="0"/>
              <a:t>: Identify and promote mechanisation options to reduce the use of herbicides.</a:t>
            </a:r>
          </a:p>
          <a:p>
            <a:pPr marL="0" indent="0">
              <a:spcBef>
                <a:spcPts val="1200"/>
              </a:spcBef>
              <a:buNone/>
            </a:pPr>
            <a:r>
              <a:rPr lang="fr-FR" sz="2000" b="1" u="sng" dirty="0">
                <a:solidFill>
                  <a:schemeClr val="accent1">
                    <a:lumMod val="75000"/>
                  </a:schemeClr>
                </a:solidFill>
              </a:rPr>
              <a:t>Suggested teaching method</a:t>
            </a:r>
            <a:r>
              <a:rPr lang="fr-FR" sz="2000" b="1" dirty="0">
                <a:solidFill>
                  <a:schemeClr val="accent1">
                    <a:lumMod val="75000"/>
                  </a:schemeClr>
                </a:solidFill>
              </a:rPr>
              <a:t>: For each of the themes, an overview of the situation will be proposed, followed by a presentation by the participants of the realities in their area of operation. The group will then draw up a summary.</a:t>
            </a:r>
          </a:p>
        </p:txBody>
      </p:sp>
      <p:sp>
        <p:nvSpPr>
          <p:cNvPr id="4" name="Espace réservé du numéro de diapositive 3"/>
          <p:cNvSpPr>
            <a:spLocks noGrp="1"/>
          </p:cNvSpPr>
          <p:nvPr>
            <p:ph type="sldNum" sz="quarter" idx="12"/>
          </p:nvPr>
        </p:nvSpPr>
        <p:spPr/>
        <p:txBody>
          <a:bodyPr/>
          <a:lstStyle/>
          <a:p>
            <a:fld id="{CCABFAA6-E7A3-49D0-B000-4F6F964686B8}" type="slidenum">
              <a:rPr lang="fr-FR" smtClean="0"/>
              <a:t>2</a:t>
            </a:fld>
            <a:endParaRPr lang="fr-FR"/>
          </a:p>
        </p:txBody>
      </p:sp>
    </p:spTree>
    <p:extLst>
      <p:ext uri="{BB962C8B-B14F-4D97-AF65-F5344CB8AC3E}">
        <p14:creationId xmlns:p14="http://schemas.microsoft.com/office/powerpoint/2010/main" val="667438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44000" cy="611882"/>
          </a:xfrm>
          <a:solidFill>
            <a:srgbClr val="92D050"/>
          </a:solidFill>
        </p:spPr>
        <p:txBody>
          <a:bodyPr>
            <a:noAutofit/>
          </a:bodyPr>
          <a:lstStyle/>
          <a:p>
            <a:r>
              <a:rPr lang="fr-FR" sz="2000" b="1" dirty="0"/>
              <a:t>Theme 4: Reducing herbicides in the EU: Weeding barley with 2 tools </a:t>
            </a:r>
            <a:r>
              <a:rPr lang="fr-FR" sz="2000" i="1" dirty="0"/>
              <a:t>(J.F. </a:t>
            </a:r>
            <a:r>
              <a:rPr lang="fr-FR" sz="2000" i="1" dirty="0" err="1"/>
              <a:t>Haulon </a:t>
            </a:r>
            <a:r>
              <a:rPr lang="fr-FR" sz="2000" i="1" dirty="0"/>
              <a:t>and V. </a:t>
            </a:r>
            <a:r>
              <a:rPr lang="fr-FR" sz="2000" i="1" dirty="0" err="1"/>
              <a:t>Beauval</a:t>
            </a:r>
            <a:r>
              <a:rPr lang="fr-FR" sz="2000" i="1" dirty="0"/>
              <a:t>'s farm in Anjou) </a:t>
            </a:r>
            <a:r>
              <a:rPr lang="fr-FR" sz="2000" b="1" dirty="0"/>
              <a:t>- NB: The tractor is 30 years old.</a:t>
            </a:r>
          </a:p>
        </p:txBody>
      </p:sp>
      <p:sp>
        <p:nvSpPr>
          <p:cNvPr id="4" name="Espace réservé du numéro de diapositive 3"/>
          <p:cNvSpPr>
            <a:spLocks noGrp="1"/>
          </p:cNvSpPr>
          <p:nvPr>
            <p:ph type="sldNum" sz="quarter" idx="12"/>
          </p:nvPr>
        </p:nvSpPr>
        <p:spPr>
          <a:xfrm>
            <a:off x="6876256" y="6381328"/>
            <a:ext cx="2133600" cy="365125"/>
          </a:xfrm>
        </p:spPr>
        <p:txBody>
          <a:bodyPr/>
          <a:lstStyle/>
          <a:p>
            <a:fld id="{CCABFAA6-E7A3-49D0-B000-4F6F964686B8}" type="slidenum">
              <a:rPr lang="fr-FR" smtClean="0">
                <a:solidFill>
                  <a:prstClr val="black">
                    <a:tint val="75000"/>
                  </a:prstClr>
                </a:solidFill>
              </a:rPr>
              <a:t>20</a:t>
            </a:fld>
            <a:endParaRPr lang="fr-FR">
              <a:solidFill>
                <a:prstClr val="black">
                  <a:tint val="75000"/>
                </a:prstClr>
              </a:solidFill>
            </a:endParaRPr>
          </a:p>
        </p:txBody>
      </p:sp>
      <p:sp>
        <p:nvSpPr>
          <p:cNvPr id="5" name="ZoneTexte 4"/>
          <p:cNvSpPr txBox="1"/>
          <p:nvPr/>
        </p:nvSpPr>
        <p:spPr>
          <a:xfrm>
            <a:off x="467544" y="5301208"/>
            <a:ext cx="8136904" cy="1508105"/>
          </a:xfrm>
          <a:prstGeom prst="rect">
            <a:avLst/>
          </a:prstGeom>
          <a:solidFill>
            <a:schemeClr val="bg1">
              <a:lumMod val="85000"/>
            </a:schemeClr>
          </a:solidFill>
        </p:spPr>
        <p:txBody>
          <a:bodyPr wrap="square" rtlCol="0">
            <a:spAutoFit/>
          </a:bodyPr>
          <a:lstStyle/>
          <a:p>
            <a:pPr algn="ctr"/>
            <a:r>
              <a:rPr lang="fr-FR" dirty="0">
                <a:solidFill>
                  <a:prstClr val="black"/>
                </a:solidFill>
              </a:rPr>
              <a:t>The eye-guided hoe is located between the tractor wheels. It is used to finely hoe 16 rows of wheat, barley or 12 rows of lentils </a:t>
            </a:r>
            <a:r>
              <a:rPr lang="fr-FR" i="1" dirty="0">
                <a:solidFill>
                  <a:prstClr val="black"/>
                </a:solidFill>
              </a:rPr>
              <a:t>(or 6 rows of maize or sunflower) </a:t>
            </a:r>
            <a:r>
              <a:rPr lang="fr-FR" dirty="0">
                <a:solidFill>
                  <a:prstClr val="black"/>
                </a:solidFill>
              </a:rPr>
              <a:t>that have been sown by a drill with the same row spacing</a:t>
            </a:r>
            <a:r>
              <a:rPr lang="fr-FR" i="1" dirty="0">
                <a:solidFill>
                  <a:prstClr val="black"/>
                </a:solidFill>
              </a:rPr>
              <a:t>. </a:t>
            </a:r>
            <a:r>
              <a:rPr lang="fr-FR" dirty="0">
                <a:solidFill>
                  <a:prstClr val="black"/>
                </a:solidFill>
              </a:rPr>
              <a:t>The 4.20 m wide </a:t>
            </a:r>
            <a:r>
              <a:rPr lang="fr-FR" b="1" dirty="0">
                <a:solidFill>
                  <a:prstClr val="black"/>
                </a:solidFill>
              </a:rPr>
              <a:t>currycomb harrow </a:t>
            </a:r>
            <a:r>
              <a:rPr lang="fr-FR" dirty="0">
                <a:solidFill>
                  <a:prstClr val="black"/>
                </a:solidFill>
              </a:rPr>
              <a:t>completes the work of the hoeing machine</a:t>
            </a:r>
            <a:r>
              <a:rPr lang="fr-FR" i="1" dirty="0">
                <a:solidFill>
                  <a:prstClr val="black"/>
                </a:solidFill>
              </a:rPr>
              <a:t>.</a:t>
            </a:r>
          </a:p>
          <a:p>
            <a:pPr algn="ctr"/>
            <a:r>
              <a:rPr lang="fr-FR" sz="2000" b="1" dirty="0">
                <a:solidFill>
                  <a:srgbClr val="C00000"/>
                </a:solidFill>
              </a:rPr>
              <a:t>So herbicides are not inevitable! </a:t>
            </a:r>
            <a:endParaRPr lang="fr-FR" sz="2000" b="1" dirty="0">
              <a:solidFill>
                <a:prstClr val="black"/>
              </a:solidFill>
            </a:endParaRPr>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476672" y="908720"/>
            <a:ext cx="8229600" cy="4134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340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44000" cy="683890"/>
          </a:xfrm>
          <a:solidFill>
            <a:srgbClr val="92D050"/>
          </a:solidFill>
        </p:spPr>
        <p:txBody>
          <a:bodyPr>
            <a:noAutofit/>
          </a:bodyPr>
          <a:lstStyle/>
          <a:p>
            <a:r>
              <a:rPr lang="fr-FR" sz="1900" b="1" dirty="0"/>
              <a:t>Module 4: Reducing herbicides: Implementing alternatives with strong support from governments and development organisations </a:t>
            </a:r>
            <a:r>
              <a:rPr lang="fr-FR" sz="1800" i="1" dirty="0"/>
              <a:t>(source of diagram </a:t>
            </a:r>
            <a:r>
              <a:rPr lang="fr-FR" sz="1800" i="1" dirty="0" err="1"/>
              <a:t>Havard </a:t>
            </a:r>
            <a:r>
              <a:rPr lang="fr-FR" sz="1800" i="1" dirty="0"/>
              <a:t>and </a:t>
            </a:r>
            <a:r>
              <a:rPr lang="fr-FR" sz="1800" i="1" dirty="0" err="1"/>
              <a:t>Side</a:t>
            </a:r>
            <a:r>
              <a:rPr lang="fr-FR" sz="1800" i="1" dirty="0"/>
              <a:t>, 2013)</a:t>
            </a:r>
          </a:p>
        </p:txBody>
      </p:sp>
      <p:sp>
        <p:nvSpPr>
          <p:cNvPr id="4" name="Espace réservé du numéro de diapositive 3"/>
          <p:cNvSpPr>
            <a:spLocks noGrp="1"/>
          </p:cNvSpPr>
          <p:nvPr>
            <p:ph type="sldNum" sz="quarter" idx="12"/>
          </p:nvPr>
        </p:nvSpPr>
        <p:spPr>
          <a:xfrm>
            <a:off x="6983314" y="6492875"/>
            <a:ext cx="2133600" cy="365125"/>
          </a:xfrm>
        </p:spPr>
        <p:txBody>
          <a:bodyPr/>
          <a:lstStyle/>
          <a:p>
            <a:fld id="{CCABFAA6-E7A3-49D0-B000-4F6F964686B8}" type="slidenum">
              <a:rPr lang="fr-FR" smtClean="0"/>
              <a:t>21</a:t>
            </a:fld>
            <a:endParaRPr lang="fr-FR" dirty="0"/>
          </a:p>
        </p:txBody>
      </p:sp>
      <p:sp>
        <p:nvSpPr>
          <p:cNvPr id="3" name="ZoneTexte 2"/>
          <p:cNvSpPr txBox="1"/>
          <p:nvPr/>
        </p:nvSpPr>
        <p:spPr>
          <a:xfrm>
            <a:off x="0" y="6217383"/>
            <a:ext cx="9250994" cy="646331"/>
          </a:xfrm>
          <a:prstGeom prst="rect">
            <a:avLst/>
          </a:prstGeom>
          <a:noFill/>
        </p:spPr>
        <p:txBody>
          <a:bodyPr wrap="none" rtlCol="0">
            <a:spAutoFit/>
          </a:bodyPr>
          <a:lstStyle/>
          <a:p>
            <a:r>
              <a:rPr lang="fr-FR" b="1" dirty="0">
                <a:solidFill>
                  <a:schemeClr val="tx2">
                    <a:lumMod val="75000"/>
                  </a:schemeClr>
                </a:solidFill>
              </a:rPr>
              <a:t>This scheme lacks access to </a:t>
            </a:r>
            <a:r>
              <a:rPr lang="fr-FR" b="1" dirty="0">
                <a:solidFill>
                  <a:srgbClr val="C00000"/>
                </a:solidFill>
              </a:rPr>
              <a:t>appropriate credit for the purchase of agricultural equipment. </a:t>
            </a:r>
          </a:p>
          <a:p>
            <a:r>
              <a:rPr lang="fr-FR" b="1" dirty="0">
                <a:solidFill>
                  <a:schemeClr val="tx2">
                    <a:lumMod val="75000"/>
                  </a:schemeClr>
                </a:solidFill>
              </a:rPr>
              <a:t>such as 4-year loans with an interest rate just above inflation.</a:t>
            </a:r>
          </a:p>
        </p:txBody>
      </p:sp>
      <p:pic>
        <p:nvPicPr>
          <p:cNvPr id="9" name="Image 8" descr="Une image contenant texte, capture d’écran, diagramme, Police&#10;&#10;Le contenu généré par l’IA peut être incorrect.">
            <a:extLst>
              <a:ext uri="{FF2B5EF4-FFF2-40B4-BE49-F238E27FC236}">
                <a16:creationId xmlns:a16="http://schemas.microsoft.com/office/drawing/2014/main" id="{436D8F52-4466-4AF2-9E47-AA22FC607673}"/>
              </a:ext>
            </a:extLst>
          </p:cNvPr>
          <p:cNvPicPr>
            <a:picLocks noChangeAspect="1"/>
          </p:cNvPicPr>
          <p:nvPr/>
        </p:nvPicPr>
        <p:blipFill>
          <a:blip r:embed="rId2"/>
          <a:stretch>
            <a:fillRect/>
          </a:stretch>
        </p:blipFill>
        <p:spPr>
          <a:xfrm>
            <a:off x="1187624" y="727309"/>
            <a:ext cx="7056784" cy="5403382"/>
          </a:xfrm>
          <a:prstGeom prst="rect">
            <a:avLst/>
          </a:prstGeom>
        </p:spPr>
      </p:pic>
    </p:spTree>
    <p:extLst>
      <p:ext uri="{BB962C8B-B14F-4D97-AF65-F5344CB8AC3E}">
        <p14:creationId xmlns:p14="http://schemas.microsoft.com/office/powerpoint/2010/main" val="2861043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08504" cy="360041"/>
          </a:xfrm>
          <a:solidFill>
            <a:srgbClr val="92D050"/>
          </a:solidFill>
        </p:spPr>
        <p:txBody>
          <a:bodyPr>
            <a:noAutofit/>
          </a:bodyPr>
          <a:lstStyle/>
          <a:p>
            <a:r>
              <a:rPr lang="fr-FR" sz="2000" b="1" dirty="0"/>
              <a:t>Module 4: Reducing the use of herbicides - Overall findings for discussion</a:t>
            </a:r>
          </a:p>
        </p:txBody>
      </p:sp>
      <p:sp>
        <p:nvSpPr>
          <p:cNvPr id="3" name="Espace réservé du contenu 2"/>
          <p:cNvSpPr>
            <a:spLocks noGrp="1"/>
          </p:cNvSpPr>
          <p:nvPr>
            <p:ph idx="1"/>
          </p:nvPr>
        </p:nvSpPr>
        <p:spPr>
          <a:xfrm>
            <a:off x="0" y="435260"/>
            <a:ext cx="9036496" cy="6422740"/>
          </a:xfrm>
        </p:spPr>
        <p:txBody>
          <a:bodyPr>
            <a:normAutofit/>
          </a:bodyPr>
          <a:lstStyle/>
          <a:p>
            <a:pPr marL="0" indent="0" algn="ctr">
              <a:buNone/>
            </a:pPr>
            <a:r>
              <a:rPr lang="fr-FR" sz="2200" b="1" dirty="0"/>
              <a:t>Overall findings corresponding to theme 1 - Example of West Africa</a:t>
            </a:r>
          </a:p>
          <a:p>
            <a:pPr marL="457200" indent="-371475">
              <a:spcBef>
                <a:spcPts val="1800"/>
              </a:spcBef>
              <a:buFont typeface="+mj-lt"/>
              <a:buAutoNum type="arabicPeriod"/>
            </a:pPr>
            <a:r>
              <a:rPr lang="fr-FR" sz="2000" dirty="0"/>
              <a:t>Since the early 2000s, there has been </a:t>
            </a:r>
            <a:r>
              <a:rPr lang="fr-FR" sz="2000" b="1" dirty="0"/>
              <a:t>a sharp increase in the use of herbicides </a:t>
            </a:r>
            <a:r>
              <a:rPr lang="fr-FR" sz="2000" dirty="0"/>
              <a:t>in </a:t>
            </a:r>
            <a:r>
              <a:rPr lang="fr-FR" sz="2000" dirty="0" err="1"/>
              <a:t>many </a:t>
            </a:r>
            <a:r>
              <a:rPr lang="fr-FR" sz="2000" dirty="0"/>
              <a:t>southern countries </a:t>
            </a:r>
            <a:r>
              <a:rPr lang="fr-FR" sz="2000" i="1" dirty="0"/>
              <a:t>(see graph on next slide for West Africa). </a:t>
            </a:r>
          </a:p>
          <a:p>
            <a:pPr marL="457200" indent="-371475">
              <a:spcBef>
                <a:spcPts val="1800"/>
              </a:spcBef>
              <a:buFont typeface="+mj-lt"/>
              <a:buAutoNum type="arabicPeriod"/>
            </a:pPr>
            <a:r>
              <a:rPr lang="fr-FR" sz="2000" dirty="0"/>
              <a:t>In the Sudanian and Guinean zones of AO, herbicides accounted for </a:t>
            </a:r>
            <a:r>
              <a:rPr lang="fr-FR" sz="2000" b="1" dirty="0"/>
              <a:t>62% </a:t>
            </a:r>
            <a:r>
              <a:rPr lang="fr-FR" sz="2000" dirty="0"/>
              <a:t>of the pesticides used in volume in 2015, and their use has become commonplace </a:t>
            </a:r>
            <a:r>
              <a:rPr lang="fr-FR" sz="2000" i="1" dirty="0"/>
              <a:t>(in contrast, it is rare in Sahelian zones). </a:t>
            </a:r>
          </a:p>
          <a:p>
            <a:pPr marL="457200" indent="-371475">
              <a:spcBef>
                <a:spcPts val="1800"/>
              </a:spcBef>
              <a:buFont typeface="+mj-lt"/>
              <a:buAutoNum type="arabicPeriod"/>
            </a:pPr>
            <a:r>
              <a:rPr lang="fr-FR" sz="2000" dirty="0"/>
              <a:t>These are often </a:t>
            </a:r>
            <a:r>
              <a:rPr lang="fr-FR" sz="2000" b="1" dirty="0"/>
              <a:t>old active ingredients </a:t>
            </a:r>
            <a:r>
              <a:rPr lang="fr-FR" sz="2000" i="1" dirty="0"/>
              <a:t>("fallen into the public domain") </a:t>
            </a:r>
            <a:r>
              <a:rPr lang="fr-FR" sz="2000" dirty="0"/>
              <a:t>whose prices have fallen sharply, such as atrazine, </a:t>
            </a:r>
            <a:r>
              <a:rPr lang="fr-FR" sz="2000" dirty="0" err="1"/>
              <a:t>diuron</a:t>
            </a:r>
            <a:r>
              <a:rPr lang="fr-FR" sz="2000" dirty="0"/>
              <a:t>, </a:t>
            </a:r>
            <a:r>
              <a:rPr lang="fr-FR" sz="2000" dirty="0" err="1"/>
              <a:t>paraquat</a:t>
            </a:r>
            <a:r>
              <a:rPr lang="fr-FR" sz="2000" dirty="0"/>
              <a:t>, </a:t>
            </a:r>
            <a:r>
              <a:rPr lang="fr-FR" sz="2000" dirty="0" err="1"/>
              <a:t>alachlor</a:t>
            </a:r>
            <a:r>
              <a:rPr lang="fr-FR" sz="2000" dirty="0"/>
              <a:t>, </a:t>
            </a:r>
            <a:r>
              <a:rPr lang="fr-FR" sz="2000" dirty="0" err="1"/>
              <a:t>metolachlor</a:t>
            </a:r>
            <a:r>
              <a:rPr lang="fr-FR" sz="2000" dirty="0"/>
              <a:t>, glyphosate, etc. </a:t>
            </a:r>
          </a:p>
          <a:p>
            <a:pPr marL="457200" indent="-371475">
              <a:spcBef>
                <a:spcPts val="1800"/>
              </a:spcBef>
              <a:buFont typeface="+mj-lt"/>
              <a:buAutoNum type="arabicPeriod"/>
            </a:pPr>
            <a:r>
              <a:rPr lang="fr-FR" sz="2000" dirty="0"/>
              <a:t>Given their </a:t>
            </a:r>
            <a:r>
              <a:rPr lang="fr-FR" sz="2000" b="1" dirty="0"/>
              <a:t>high toxicity</a:t>
            </a:r>
            <a:r>
              <a:rPr lang="fr-FR" sz="2000" dirty="0"/>
              <a:t>, most of these active ingredients have been banned since the early 2000s in </a:t>
            </a:r>
            <a:r>
              <a:rPr lang="fr-FR" sz="2000" dirty="0" err="1"/>
              <a:t>many </a:t>
            </a:r>
            <a:r>
              <a:rPr lang="fr-FR" sz="2000" dirty="0"/>
              <a:t>developed countries, including the EU </a:t>
            </a:r>
            <a:r>
              <a:rPr lang="fr-FR" sz="2000" i="1" dirty="0">
                <a:solidFill>
                  <a:schemeClr val="tx2"/>
                </a:solidFill>
              </a:rPr>
              <a:t>(=&gt; cf. article by Laurence Caramel, Le Monde, 15 November 2019 </a:t>
            </a:r>
            <a:r>
              <a:rPr lang="fr-FR" sz="2000" b="1" i="1" dirty="0">
                <a:solidFill>
                  <a:schemeClr val="tx2"/>
                </a:solidFill>
              </a:rPr>
              <a:t>"</a:t>
            </a:r>
            <a:r>
              <a:rPr lang="en-US" sz="2000" b="1" i="1" dirty="0">
                <a:solidFill>
                  <a:schemeClr val="tx2"/>
                </a:solidFill>
              </a:rPr>
              <a:t> </a:t>
            </a:r>
            <a:r>
              <a:rPr lang="en-US" sz="2000" b="1" i="1" dirty="0" err="1">
                <a:solidFill>
                  <a:schemeClr val="tx2"/>
                </a:solidFill>
              </a:rPr>
              <a:t>Developping</a:t>
            </a:r>
            <a:r>
              <a:rPr lang="en-US" sz="2000" b="1" i="1" dirty="0">
                <a:solidFill>
                  <a:schemeClr val="tx2"/>
                </a:solidFill>
              </a:rPr>
              <a:t> </a:t>
            </a:r>
            <a:r>
              <a:rPr lang="en-US" sz="2000" b="1" i="1" dirty="0" err="1">
                <a:solidFill>
                  <a:schemeClr val="tx2"/>
                </a:solidFill>
              </a:rPr>
              <a:t>coundries</a:t>
            </a:r>
            <a:r>
              <a:rPr lang="en-US" sz="2000" b="1" i="1" dirty="0">
                <a:solidFill>
                  <a:schemeClr val="tx2"/>
                </a:solidFill>
              </a:rPr>
              <a:t> becoming a dumping ground for pesticides banned in Europe </a:t>
            </a:r>
            <a:r>
              <a:rPr lang="fr-FR" sz="2000" b="1" i="1" dirty="0">
                <a:solidFill>
                  <a:schemeClr val="tx2"/>
                </a:solidFill>
              </a:rPr>
              <a:t>"</a:t>
            </a:r>
            <a:r>
              <a:rPr lang="fr-FR" sz="2000" i="1" dirty="0">
                <a:solidFill>
                  <a:schemeClr val="tx2"/>
                </a:solidFill>
              </a:rPr>
              <a:t>).</a:t>
            </a:r>
          </a:p>
          <a:p>
            <a:pPr marL="0" indent="0">
              <a:buNone/>
            </a:pPr>
            <a:endParaRPr lang="fr-FR" sz="1800" dirty="0"/>
          </a:p>
          <a:p>
            <a:pPr marL="0" indent="0">
              <a:buNone/>
            </a:pPr>
            <a:endParaRPr lang="fr-FR" sz="2000" dirty="0"/>
          </a:p>
        </p:txBody>
      </p:sp>
      <p:sp>
        <p:nvSpPr>
          <p:cNvPr id="4" name="Espace réservé du numéro de diapositive 3"/>
          <p:cNvSpPr>
            <a:spLocks noGrp="1"/>
          </p:cNvSpPr>
          <p:nvPr>
            <p:ph type="sldNum" sz="quarter" idx="12"/>
          </p:nvPr>
        </p:nvSpPr>
        <p:spPr>
          <a:xfrm>
            <a:off x="8172400" y="6356350"/>
            <a:ext cx="792088" cy="365125"/>
          </a:xfrm>
        </p:spPr>
        <p:txBody>
          <a:bodyPr/>
          <a:lstStyle/>
          <a:p>
            <a:fld id="{CCABFAA6-E7A3-49D0-B000-4F6F964686B8}" type="slidenum">
              <a:rPr lang="fr-FR" smtClean="0"/>
              <a:t>3</a:t>
            </a:fld>
            <a:endParaRPr lang="fr-FR" dirty="0"/>
          </a:p>
        </p:txBody>
      </p:sp>
    </p:spTree>
    <p:extLst>
      <p:ext uri="{BB962C8B-B14F-4D97-AF65-F5344CB8AC3E}">
        <p14:creationId xmlns:p14="http://schemas.microsoft.com/office/powerpoint/2010/main" val="2861043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08504" cy="755898"/>
          </a:xfrm>
          <a:solidFill>
            <a:srgbClr val="92D050"/>
          </a:solidFill>
        </p:spPr>
        <p:txBody>
          <a:bodyPr>
            <a:noAutofit/>
          </a:bodyPr>
          <a:lstStyle/>
          <a:p>
            <a:r>
              <a:rPr lang="fr-FR" sz="2000" b="1" dirty="0"/>
              <a:t>Module 4: </a:t>
            </a:r>
            <a:r>
              <a:rPr lang="fr-FR" sz="2000" dirty="0"/>
              <a:t>Evolution of pesticide imports in West Africa (FAOSTAT, 2018) - </a:t>
            </a:r>
            <a:r>
              <a:rPr lang="fr-FR" sz="2000" b="1" dirty="0"/>
              <a:t>The increase is </a:t>
            </a:r>
            <a:r>
              <a:rPr lang="fr-FR" sz="2000" b="1" dirty="0" err="1"/>
              <a:t>mainly</a:t>
            </a:r>
            <a:r>
              <a:rPr lang="fr-FR" sz="2000" b="1" dirty="0"/>
              <a:t> due to herbicides</a:t>
            </a:r>
          </a:p>
        </p:txBody>
      </p:sp>
      <p:pic>
        <p:nvPicPr>
          <p:cNvPr id="4" name="Espace réservé du contenu 3"/>
          <p:cNvPicPr>
            <a:picLocks noGrp="1"/>
          </p:cNvPicPr>
          <p:nvPr>
            <p:ph idx="1"/>
          </p:nvPr>
        </p:nvPicPr>
        <p:blipFill rotWithShape="1">
          <a:blip r:embed="rId2" cstate="screen">
            <a:extLst>
              <a:ext uri="{28A0092B-C50C-407E-A947-70E740481C1C}">
                <a14:useLocalDpi xmlns:a14="http://schemas.microsoft.com/office/drawing/2010/main"/>
              </a:ext>
            </a:extLst>
          </a:blip>
          <a:srcRect l="-1" t="8192" r="558" b="5254"/>
          <a:stretch/>
        </p:blipFill>
        <p:spPr bwMode="auto">
          <a:xfrm>
            <a:off x="1403648" y="908720"/>
            <a:ext cx="6336704" cy="5760000"/>
          </a:xfrm>
          <a:prstGeom prst="rect">
            <a:avLst/>
          </a:prstGeom>
          <a:noFill/>
          <a:ln>
            <a:solidFill>
              <a:schemeClr val="tx1"/>
            </a:solidFill>
          </a:ln>
          <a:extLst>
            <a:ext uri="{53640926-AAD7-44D8-BBD7-CCE9431645EC}">
              <a14:shadowObscured xmlns:a14="http://schemas.microsoft.com/office/drawing/2010/main"/>
            </a:ext>
          </a:extLst>
        </p:spPr>
      </p:pic>
      <p:sp>
        <p:nvSpPr>
          <p:cNvPr id="5" name="Espace réservé du numéro de diapositive 4"/>
          <p:cNvSpPr>
            <a:spLocks noGrp="1"/>
          </p:cNvSpPr>
          <p:nvPr>
            <p:ph type="sldNum" sz="quarter" idx="12"/>
          </p:nvPr>
        </p:nvSpPr>
        <p:spPr/>
        <p:txBody>
          <a:bodyPr/>
          <a:lstStyle/>
          <a:p>
            <a:fld id="{CCABFAA6-E7A3-49D0-B000-4F6F964686B8}" type="slidenum">
              <a:rPr lang="fr-FR" smtClean="0"/>
              <a:t>4</a:t>
            </a:fld>
            <a:endParaRPr lang="fr-FR"/>
          </a:p>
        </p:txBody>
      </p:sp>
    </p:spTree>
    <p:extLst>
      <p:ext uri="{BB962C8B-B14F-4D97-AF65-F5344CB8AC3E}">
        <p14:creationId xmlns:p14="http://schemas.microsoft.com/office/powerpoint/2010/main" val="2861043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08504" cy="360041"/>
          </a:xfrm>
          <a:solidFill>
            <a:srgbClr val="92D050"/>
          </a:solidFill>
        </p:spPr>
        <p:txBody>
          <a:bodyPr>
            <a:noAutofit/>
          </a:bodyPr>
          <a:lstStyle/>
          <a:p>
            <a:r>
              <a:rPr lang="fr-FR" sz="2000" b="1" dirty="0"/>
              <a:t>Module 4: Reducing the use of herbicides - Overall findings for discussion</a:t>
            </a:r>
          </a:p>
        </p:txBody>
      </p:sp>
      <p:sp>
        <p:nvSpPr>
          <p:cNvPr id="3" name="Espace réservé du contenu 2"/>
          <p:cNvSpPr>
            <a:spLocks noGrp="1"/>
          </p:cNvSpPr>
          <p:nvPr>
            <p:ph idx="1"/>
          </p:nvPr>
        </p:nvSpPr>
        <p:spPr>
          <a:xfrm>
            <a:off x="0" y="435260"/>
            <a:ext cx="9036496" cy="6422740"/>
          </a:xfrm>
          <a:ln w="3175">
            <a:solidFill>
              <a:schemeClr val="accent1"/>
            </a:solidFill>
          </a:ln>
        </p:spPr>
        <p:txBody>
          <a:bodyPr>
            <a:normAutofit/>
          </a:bodyPr>
          <a:lstStyle/>
          <a:p>
            <a:pPr marL="0" indent="0" algn="ctr">
              <a:buNone/>
            </a:pPr>
            <a:r>
              <a:rPr lang="fr-FR" sz="2200" b="1" dirty="0"/>
              <a:t>Overall findings corresponding to theme 1 - e.g. West Africa (continued)</a:t>
            </a:r>
          </a:p>
          <a:p>
            <a:pPr marL="457200" indent="-371475">
              <a:spcBef>
                <a:spcPts val="1200"/>
              </a:spcBef>
              <a:buFont typeface="+mj-lt"/>
              <a:buAutoNum type="arabicPeriod" startAt="5"/>
            </a:pPr>
            <a:r>
              <a:rPr lang="fr-FR" sz="2000" dirty="0"/>
              <a:t>Many herbicides bought by farmers </a:t>
            </a:r>
            <a:r>
              <a:rPr lang="fr-FR" sz="2000" i="1" dirty="0"/>
              <a:t>(markets, local shops) </a:t>
            </a:r>
            <a:r>
              <a:rPr lang="fr-FR" sz="2000" dirty="0"/>
              <a:t>are </a:t>
            </a:r>
            <a:r>
              <a:rPr lang="fr-FR" sz="2000" b="1" dirty="0"/>
              <a:t>no longer approved by national or regional authorities </a:t>
            </a:r>
            <a:r>
              <a:rPr lang="fr-FR" sz="2000" i="1" dirty="0">
                <a:solidFill>
                  <a:schemeClr val="accent1">
                    <a:lumMod val="75000"/>
                  </a:schemeClr>
                </a:solidFill>
              </a:rPr>
              <a:t>(=&gt; clarify the role of the Comité Sahélien des Pesticides = CSP). </a:t>
            </a:r>
          </a:p>
          <a:p>
            <a:pPr marL="457200" indent="-371475">
              <a:spcBef>
                <a:spcPts val="1200"/>
              </a:spcBef>
              <a:buFont typeface="+mj-lt"/>
              <a:buAutoNum type="arabicPeriod" startAt="5"/>
            </a:pPr>
            <a:r>
              <a:rPr lang="fr-FR" sz="2000" dirty="0"/>
              <a:t>Some </a:t>
            </a:r>
            <a:r>
              <a:rPr lang="fr-FR" sz="2000" b="1" dirty="0"/>
              <a:t>'</a:t>
            </a:r>
            <a:r>
              <a:rPr lang="fr-FR" sz="2000" b="1" dirty="0" err="1"/>
              <a:t>co-formulants</a:t>
            </a:r>
            <a:r>
              <a:rPr lang="fr-FR" sz="2000" b="1" dirty="0"/>
              <a:t>' or 'surfactants' </a:t>
            </a:r>
            <a:r>
              <a:rPr lang="fr-FR" sz="2000" dirty="0"/>
              <a:t>in pesticides </a:t>
            </a:r>
            <a:r>
              <a:rPr lang="fr-FR" sz="2000" dirty="0" err="1"/>
              <a:t>sold</a:t>
            </a:r>
            <a:r>
              <a:rPr lang="fr-FR" sz="2000" dirty="0"/>
              <a:t> are more toxic than the active ingredients themselves </a:t>
            </a:r>
            <a:r>
              <a:rPr lang="fr-FR" sz="2000" i="1" dirty="0">
                <a:solidFill>
                  <a:schemeClr val="tx2"/>
                </a:solidFill>
              </a:rPr>
              <a:t>(cf. the toxicity of the 'surfactant' POEA contained in several glyphosate-based herbicides).</a:t>
            </a:r>
          </a:p>
          <a:p>
            <a:pPr marL="457200" indent="-371475">
              <a:spcBef>
                <a:spcPts val="1200"/>
              </a:spcBef>
              <a:buFont typeface="+mj-lt"/>
              <a:buAutoNum type="arabicPeriod" startAt="5"/>
            </a:pPr>
            <a:r>
              <a:rPr lang="fr-FR" sz="2000" dirty="0"/>
              <a:t>Some herbicides </a:t>
            </a:r>
            <a:r>
              <a:rPr lang="fr-FR" sz="2000" i="1" dirty="0">
                <a:solidFill>
                  <a:schemeClr val="accent1">
                    <a:lumMod val="75000"/>
                  </a:schemeClr>
                </a:solidFill>
              </a:rPr>
              <a:t>(and other pesticides) </a:t>
            </a:r>
            <a:r>
              <a:rPr lang="fr-FR" sz="2000" dirty="0"/>
              <a:t>may be </a:t>
            </a:r>
            <a:r>
              <a:rPr lang="fr-FR" sz="2000" b="1" dirty="0"/>
              <a:t>counterfeit </a:t>
            </a:r>
            <a:r>
              <a:rPr lang="fr-FR" sz="2000" dirty="0"/>
              <a:t>and not contain the % active ingredients stated on the labels </a:t>
            </a:r>
            <a:r>
              <a:rPr lang="fr-FR" sz="2000" i="1" dirty="0">
                <a:solidFill>
                  <a:schemeClr val="accent1">
                    <a:lumMod val="75000"/>
                  </a:schemeClr>
                </a:solidFill>
              </a:rPr>
              <a:t>(see various studies in Niger, Mali, etc.).</a:t>
            </a:r>
          </a:p>
          <a:p>
            <a:pPr marL="0" indent="0">
              <a:buNone/>
            </a:pPr>
            <a:endParaRPr lang="fr-FR" sz="2000" i="1" dirty="0">
              <a:solidFill>
                <a:schemeClr val="accent1">
                  <a:lumMod val="75000"/>
                </a:schemeClr>
              </a:solidFill>
            </a:endParaRPr>
          </a:p>
          <a:p>
            <a:pPr marL="0" indent="0">
              <a:buNone/>
            </a:pPr>
            <a:r>
              <a:rPr lang="fr-FR" sz="2000" dirty="0" err="1"/>
              <a:t>While</a:t>
            </a:r>
            <a:r>
              <a:rPr lang="fr-FR" sz="2000" dirty="0"/>
              <a:t> </a:t>
            </a:r>
            <a:r>
              <a:rPr lang="fr-FR" sz="2000" dirty="0" err="1"/>
              <a:t>developing</a:t>
            </a:r>
            <a:r>
              <a:rPr lang="fr-FR" sz="2000" dirty="0"/>
              <a:t> countries are increasing their use of old, highly toxic herbicides, organic farming is growing in France, Austria </a:t>
            </a:r>
            <a:r>
              <a:rPr lang="fr-FR" sz="2000" i="1" dirty="0"/>
              <a:t>(1/4 of cultivated area) </a:t>
            </a:r>
            <a:r>
              <a:rPr lang="fr-FR" sz="2000" dirty="0"/>
              <a:t>and in </a:t>
            </a:r>
            <a:r>
              <a:rPr lang="fr-FR" sz="2000" dirty="0" err="1"/>
              <a:t>many</a:t>
            </a:r>
            <a:r>
              <a:rPr lang="fr-FR" sz="2000" dirty="0"/>
              <a:t> other parts of the world. </a:t>
            </a:r>
          </a:p>
          <a:p>
            <a:pPr marL="0" indent="0">
              <a:buNone/>
            </a:pPr>
            <a:endParaRPr lang="fr-FR" sz="2000" dirty="0"/>
          </a:p>
          <a:p>
            <a:pPr marL="0" indent="0">
              <a:buNone/>
            </a:pPr>
            <a:r>
              <a:rPr lang="fr-FR" sz="2000" b="1" dirty="0">
                <a:solidFill>
                  <a:srgbClr val="C00000"/>
                </a:solidFill>
              </a:rPr>
              <a:t>It is therefore possible to do without herbicides, at least if you are equipped with high-performance weed control tools =&gt; See the last slides in this module 4.</a:t>
            </a:r>
          </a:p>
        </p:txBody>
      </p:sp>
      <p:sp>
        <p:nvSpPr>
          <p:cNvPr id="4" name="Espace réservé du numéro de diapositive 3"/>
          <p:cNvSpPr>
            <a:spLocks noGrp="1"/>
          </p:cNvSpPr>
          <p:nvPr>
            <p:ph type="sldNum" sz="quarter" idx="12"/>
          </p:nvPr>
        </p:nvSpPr>
        <p:spPr>
          <a:xfrm>
            <a:off x="8172400" y="6356350"/>
            <a:ext cx="792088" cy="365125"/>
          </a:xfrm>
        </p:spPr>
        <p:txBody>
          <a:bodyPr/>
          <a:lstStyle/>
          <a:p>
            <a:fld id="{CCABFAA6-E7A3-49D0-B000-4F6F964686B8}" type="slidenum">
              <a:rPr lang="fr-FR" smtClean="0"/>
              <a:t>5</a:t>
            </a:fld>
            <a:endParaRPr lang="fr-FR" dirty="0"/>
          </a:p>
        </p:txBody>
      </p:sp>
    </p:spTree>
    <p:extLst>
      <p:ext uri="{BB962C8B-B14F-4D97-AF65-F5344CB8AC3E}">
        <p14:creationId xmlns:p14="http://schemas.microsoft.com/office/powerpoint/2010/main" val="2856582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08504" cy="360041"/>
          </a:xfrm>
          <a:solidFill>
            <a:srgbClr val="92D050"/>
          </a:solidFill>
        </p:spPr>
        <p:txBody>
          <a:bodyPr>
            <a:noAutofit/>
          </a:bodyPr>
          <a:lstStyle/>
          <a:p>
            <a:r>
              <a:rPr lang="fr-FR" sz="2000" b="1" dirty="0"/>
              <a:t>Module 4: Reducing herbicides - Theme 1</a:t>
            </a:r>
          </a:p>
        </p:txBody>
      </p:sp>
      <p:sp>
        <p:nvSpPr>
          <p:cNvPr id="3" name="Espace réservé du contenu 2"/>
          <p:cNvSpPr>
            <a:spLocks noGrp="1"/>
          </p:cNvSpPr>
          <p:nvPr>
            <p:ph idx="1"/>
          </p:nvPr>
        </p:nvSpPr>
        <p:spPr>
          <a:xfrm>
            <a:off x="107504" y="620688"/>
            <a:ext cx="8928992" cy="6120680"/>
          </a:xfrm>
        </p:spPr>
        <p:txBody>
          <a:bodyPr>
            <a:normAutofit/>
          </a:bodyPr>
          <a:lstStyle/>
          <a:p>
            <a:pPr marL="0" indent="0">
              <a:buNone/>
            </a:pPr>
            <a:r>
              <a:rPr lang="fr-FR" sz="2000" b="1" dirty="0">
                <a:solidFill>
                  <a:schemeClr val="tx2">
                    <a:lumMod val="75000"/>
                  </a:schemeClr>
                </a:solidFill>
              </a:rPr>
              <a:t>Theme 1: Find out about changes in the use of herbicides by farmers in your region. </a:t>
            </a:r>
          </a:p>
          <a:p>
            <a:pPr marL="0" indent="0">
              <a:buNone/>
            </a:pPr>
            <a:endParaRPr lang="fr-FR" sz="800" dirty="0"/>
          </a:p>
          <a:p>
            <a:pPr marL="0" indent="0">
              <a:buNone/>
            </a:pPr>
            <a:r>
              <a:rPr lang="fr-FR" sz="2000" dirty="0"/>
              <a:t>The global issues summarised in slide 3 vary greatly from one region to another. In order to adapt the training, it is therefore </a:t>
            </a:r>
            <a:r>
              <a:rPr lang="fr-FR" sz="2000" b="1" dirty="0"/>
              <a:t>advisable to discuss the following questions with the participants </a:t>
            </a:r>
            <a:r>
              <a:rPr lang="fr-FR" sz="2000" i="1" dirty="0"/>
              <a:t>(indicative list)</a:t>
            </a:r>
            <a:r>
              <a:rPr lang="fr-FR" sz="2000" dirty="0"/>
              <a:t>:</a:t>
            </a:r>
          </a:p>
          <a:p>
            <a:pPr lvl="0" indent="-257175">
              <a:spcBef>
                <a:spcPts val="1200"/>
              </a:spcBef>
            </a:pPr>
            <a:r>
              <a:rPr lang="fr-FR" sz="1800" dirty="0"/>
              <a:t>Does the information on slide 3 reflect your reality?</a:t>
            </a:r>
          </a:p>
          <a:p>
            <a:pPr lvl="0" indent="-257175">
              <a:spcBef>
                <a:spcPts val="1200"/>
              </a:spcBef>
            </a:pPr>
            <a:r>
              <a:rPr lang="fr-FR" sz="1800" b="1" dirty="0"/>
              <a:t>What are the reasons for </a:t>
            </a:r>
            <a:r>
              <a:rPr lang="fr-FR" sz="1800" dirty="0"/>
              <a:t>the sharp rise in herbicide use in your region?</a:t>
            </a:r>
          </a:p>
          <a:p>
            <a:pPr lvl="0" indent="-257175">
              <a:spcBef>
                <a:spcPts val="1200"/>
              </a:spcBef>
            </a:pPr>
            <a:r>
              <a:rPr lang="fr-FR" sz="1800" dirty="0"/>
              <a:t>On </a:t>
            </a:r>
            <a:r>
              <a:rPr lang="fr-FR" sz="1800" b="1" dirty="0"/>
              <a:t>which crops </a:t>
            </a:r>
            <a:r>
              <a:rPr lang="fr-FR" sz="1800" dirty="0"/>
              <a:t>are herbicides frequently used and what are the names of the products and the active ingredients most often used </a:t>
            </a:r>
            <a:r>
              <a:rPr lang="fr-FR" sz="1800" i="1" dirty="0"/>
              <a:t>(pre-seeding applications; post-seeding and pre-emergence; post-emergence)</a:t>
            </a:r>
            <a:r>
              <a:rPr lang="fr-FR" sz="1800" dirty="0"/>
              <a:t>? </a:t>
            </a:r>
          </a:p>
          <a:p>
            <a:pPr lvl="0" indent="-257175">
              <a:spcBef>
                <a:spcPts val="1200"/>
              </a:spcBef>
            </a:pPr>
            <a:r>
              <a:rPr lang="fr-FR" sz="1800" dirty="0"/>
              <a:t>What do </a:t>
            </a:r>
            <a:r>
              <a:rPr lang="fr-FR" sz="1800" b="1" dirty="0"/>
              <a:t>women </a:t>
            </a:r>
            <a:r>
              <a:rPr lang="fr-FR" sz="1800" dirty="0"/>
              <a:t>think about the use of these herbicides?</a:t>
            </a:r>
          </a:p>
          <a:p>
            <a:pPr lvl="0" indent="-257175">
              <a:spcBef>
                <a:spcPts val="1200"/>
              </a:spcBef>
            </a:pPr>
            <a:r>
              <a:rPr lang="fr-FR" sz="1800" dirty="0"/>
              <a:t>Can they still </a:t>
            </a:r>
            <a:r>
              <a:rPr lang="fr-FR" sz="1800" b="1" dirty="0"/>
              <a:t>grow crops together </a:t>
            </a:r>
            <a:r>
              <a:rPr lang="fr-FR" sz="1800" dirty="0"/>
              <a:t>or gather certain edible plants used in cooking or for medicinal purposes?</a:t>
            </a:r>
          </a:p>
          <a:p>
            <a:pPr indent="-257175">
              <a:spcBef>
                <a:spcPts val="1200"/>
              </a:spcBef>
            </a:pPr>
            <a:r>
              <a:rPr lang="fr-FR" sz="1800" dirty="0"/>
              <a:t>What </a:t>
            </a:r>
            <a:r>
              <a:rPr lang="fr-FR" sz="1800" b="1" dirty="0"/>
              <a:t>impact do these herbicides have on the young trees </a:t>
            </a:r>
            <a:r>
              <a:rPr lang="fr-FR" sz="1800" dirty="0"/>
              <a:t>in the plots?</a:t>
            </a:r>
          </a:p>
          <a:p>
            <a:pPr indent="-257175">
              <a:spcBef>
                <a:spcPts val="1200"/>
              </a:spcBef>
            </a:pPr>
            <a:r>
              <a:rPr lang="fr-FR" sz="1800" dirty="0"/>
              <a:t>...</a:t>
            </a:r>
          </a:p>
        </p:txBody>
      </p:sp>
      <p:sp>
        <p:nvSpPr>
          <p:cNvPr id="4" name="Espace réservé du numéro de diapositive 3"/>
          <p:cNvSpPr>
            <a:spLocks noGrp="1"/>
          </p:cNvSpPr>
          <p:nvPr>
            <p:ph type="sldNum" sz="quarter" idx="12"/>
          </p:nvPr>
        </p:nvSpPr>
        <p:spPr>
          <a:xfrm>
            <a:off x="6996633" y="6381328"/>
            <a:ext cx="2133600" cy="365125"/>
          </a:xfrm>
        </p:spPr>
        <p:txBody>
          <a:bodyPr/>
          <a:lstStyle/>
          <a:p>
            <a:fld id="{CCABFAA6-E7A3-49D0-B000-4F6F964686B8}" type="slidenum">
              <a:rPr lang="fr-FR" smtClean="0"/>
              <a:t>6</a:t>
            </a:fld>
            <a:endParaRPr lang="fr-FR" dirty="0"/>
          </a:p>
        </p:txBody>
      </p:sp>
    </p:spTree>
    <p:extLst>
      <p:ext uri="{BB962C8B-B14F-4D97-AF65-F5344CB8AC3E}">
        <p14:creationId xmlns:p14="http://schemas.microsoft.com/office/powerpoint/2010/main" val="2861043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08504" cy="360041"/>
          </a:xfrm>
          <a:solidFill>
            <a:srgbClr val="92D050"/>
          </a:solidFill>
        </p:spPr>
        <p:txBody>
          <a:bodyPr>
            <a:noAutofit/>
          </a:bodyPr>
          <a:lstStyle/>
          <a:p>
            <a:r>
              <a:rPr lang="fr-FR" sz="2000" b="1" dirty="0"/>
              <a:t>Module 4 - Theme 1: Heavy herbicide use in North Cameroon</a:t>
            </a:r>
          </a:p>
        </p:txBody>
      </p:sp>
      <p:sp>
        <p:nvSpPr>
          <p:cNvPr id="3" name="Espace réservé du contenu 2"/>
          <p:cNvSpPr>
            <a:spLocks noGrp="1"/>
          </p:cNvSpPr>
          <p:nvPr>
            <p:ph idx="1"/>
          </p:nvPr>
        </p:nvSpPr>
        <p:spPr>
          <a:xfrm>
            <a:off x="107504" y="476672"/>
            <a:ext cx="9036496" cy="6480720"/>
          </a:xfrm>
        </p:spPr>
        <p:txBody>
          <a:bodyPr>
            <a:normAutofit/>
          </a:bodyPr>
          <a:lstStyle/>
          <a:p>
            <a:pPr marL="0" indent="0" algn="ctr">
              <a:buNone/>
            </a:pPr>
            <a:r>
              <a:rPr lang="fr-FR" sz="1800" b="1" dirty="0"/>
              <a:t>Example of North Cameroon: The use of total and selective herbicides improves farmers' incomes and sometimes soil conservation, but for how long?</a:t>
            </a:r>
            <a:endParaRPr lang="fr-FR" sz="1800" dirty="0"/>
          </a:p>
          <a:p>
            <a:pPr marL="0" indent="0">
              <a:buNone/>
            </a:pPr>
            <a:r>
              <a:rPr lang="fr-FR" sz="1800" b="1" dirty="0">
                <a:solidFill>
                  <a:srgbClr val="C00000"/>
                </a:solidFill>
              </a:rPr>
              <a:t>Background</a:t>
            </a:r>
            <a:r>
              <a:rPr lang="fr-FR" sz="1800" dirty="0"/>
              <a:t>:</a:t>
            </a:r>
          </a:p>
          <a:p>
            <a:pPr marL="0" indent="0">
              <a:buNone/>
            </a:pPr>
            <a:r>
              <a:rPr lang="fr-FR" sz="1800" dirty="0"/>
              <a:t>Planting cotton competes with sowing and weeding food crops </a:t>
            </a:r>
            <a:r>
              <a:rPr lang="fr-FR" sz="1800" i="1" dirty="0"/>
              <a:t>(maize, sorghum, etc.). </a:t>
            </a:r>
          </a:p>
          <a:p>
            <a:pPr marL="0" indent="0">
              <a:buNone/>
            </a:pPr>
            <a:r>
              <a:rPr lang="fr-FR" sz="1800" dirty="0"/>
              <a:t>Late crop preparation and maintenance </a:t>
            </a:r>
            <a:r>
              <a:rPr lang="fr-FR" sz="2400" dirty="0"/>
              <a:t>= </a:t>
            </a:r>
            <a:r>
              <a:rPr lang="fr-FR" sz="1800" dirty="0"/>
              <a:t>grass cover and ↘yields</a:t>
            </a:r>
          </a:p>
          <a:p>
            <a:pPr>
              <a:buFont typeface="Wingdings" panose="05000000000000000000" pitchFamily="2" charset="2"/>
              <a:buChar char="à"/>
            </a:pPr>
            <a:r>
              <a:rPr lang="fr-FR" sz="1800" dirty="0"/>
              <a:t>attractiveness of herbicides both for SODECOTON and for farmers, the majority of whom have little in the way of AT equipment</a:t>
            </a:r>
          </a:p>
          <a:p>
            <a:pPr>
              <a:buFont typeface="Wingdings" panose="05000000000000000000" pitchFamily="2" charset="2"/>
              <a:buChar char="à"/>
            </a:pPr>
            <a:r>
              <a:rPr lang="fr-FR" sz="1800" dirty="0"/>
              <a:t>Sharp increase in the area </a:t>
            </a:r>
            <a:r>
              <a:rPr lang="fr-FR" sz="1800" dirty="0" err="1"/>
              <a:t>under herbicide </a:t>
            </a:r>
            <a:r>
              <a:rPr lang="fr-FR" sz="1800" dirty="0"/>
              <a:t>since 2000 (fall in the price of several herbicides, including </a:t>
            </a:r>
            <a:r>
              <a:rPr lang="fr-FR" sz="1800" dirty="0">
                <a:solidFill>
                  <a:srgbClr val="C00000"/>
                </a:solidFill>
              </a:rPr>
              <a:t>glyphosate, paraquat, atrazine and diuron)</a:t>
            </a:r>
            <a:r>
              <a:rPr lang="fr-FR" sz="1800" i="1" dirty="0"/>
              <a:t>.</a:t>
            </a:r>
          </a:p>
          <a:p>
            <a:pPr>
              <a:buFont typeface="Wingdings" panose="05000000000000000000" pitchFamily="2" charset="2"/>
              <a:buChar char="à"/>
            </a:pPr>
            <a:endParaRPr lang="fr-FR" sz="1800" i="1" dirty="0"/>
          </a:p>
          <a:p>
            <a:pPr marL="0" indent="0">
              <a:buNone/>
            </a:pPr>
            <a:r>
              <a:rPr lang="fr-FR" sz="1800" b="1" dirty="0">
                <a:solidFill>
                  <a:srgbClr val="C00000"/>
                </a:solidFill>
              </a:rPr>
              <a:t>The short-term advantages of chemical ploughing over tillage:</a:t>
            </a:r>
          </a:p>
          <a:p>
            <a:pPr lvl="0">
              <a:spcBef>
                <a:spcPts val="600"/>
              </a:spcBef>
            </a:pPr>
            <a:r>
              <a:rPr lang="fr-FR" sz="1800" b="1" dirty="0"/>
              <a:t>Reduced crop establishment time </a:t>
            </a:r>
            <a:r>
              <a:rPr lang="fr-FR" sz="1800" b="1" i="1" dirty="0">
                <a:solidFill>
                  <a:srgbClr val="0070C0"/>
                </a:solidFill>
              </a:rPr>
              <a:t>(0.9 days/ha compared with 3 to 4 days/ha for ploughing). </a:t>
            </a:r>
          </a:p>
          <a:p>
            <a:pPr lvl="0">
              <a:spcBef>
                <a:spcPts val="600"/>
              </a:spcBef>
            </a:pPr>
            <a:r>
              <a:rPr lang="fr-FR" sz="1800" dirty="0"/>
              <a:t>Controlling perennial weeds thanks to glyphosate's systemic mode of action.</a:t>
            </a:r>
          </a:p>
          <a:p>
            <a:pPr>
              <a:spcBef>
                <a:spcPts val="600"/>
              </a:spcBef>
            </a:pPr>
            <a:r>
              <a:rPr lang="fr-FR" sz="1800" b="1" dirty="0"/>
              <a:t>On certain types of soil, reducing the risk of erosion</a:t>
            </a:r>
            <a:r>
              <a:rPr lang="fr-FR" sz="1800" dirty="0"/>
              <a:t>.</a:t>
            </a:r>
          </a:p>
          <a:p>
            <a:pPr marL="0" indent="0">
              <a:spcBef>
                <a:spcPts val="600"/>
              </a:spcBef>
              <a:buNone/>
            </a:pPr>
            <a:endParaRPr lang="fr-FR" sz="1800" dirty="0"/>
          </a:p>
          <a:p>
            <a:pPr marL="0" indent="0">
              <a:spcBef>
                <a:spcPts val="600"/>
              </a:spcBef>
              <a:buNone/>
            </a:pPr>
            <a:r>
              <a:rPr lang="fr-FR" sz="1800" dirty="0"/>
              <a:t>This technique is often </a:t>
            </a:r>
            <a:r>
              <a:rPr lang="fr-FR" sz="1800" b="1" dirty="0"/>
              <a:t>combined with the use of selective herbicides such as atrazine and diuron </a:t>
            </a:r>
            <a:r>
              <a:rPr lang="fr-FR" sz="1800" dirty="0"/>
              <a:t>and/or animal-</a:t>
            </a:r>
            <a:r>
              <a:rPr lang="fr-FR" sz="1800" dirty="0" err="1"/>
              <a:t>drawn</a:t>
            </a:r>
            <a:r>
              <a:rPr lang="fr-FR" sz="1800" dirty="0"/>
              <a:t> </a:t>
            </a:r>
            <a:r>
              <a:rPr lang="fr-FR" sz="1800" dirty="0" err="1"/>
              <a:t>equipment</a:t>
            </a:r>
            <a:r>
              <a:rPr lang="fr-FR" sz="1800" dirty="0"/>
              <a:t> for weeding and ridging. </a:t>
            </a:r>
          </a:p>
          <a:p>
            <a:pPr marL="0" indent="0">
              <a:spcBef>
                <a:spcPts val="600"/>
              </a:spcBef>
              <a:buNone/>
            </a:pPr>
            <a:endParaRPr lang="fr-FR" sz="1800" dirty="0"/>
          </a:p>
        </p:txBody>
      </p:sp>
      <p:sp>
        <p:nvSpPr>
          <p:cNvPr id="4" name="Espace réservé du numéro de diapositive 3"/>
          <p:cNvSpPr>
            <a:spLocks noGrp="1"/>
          </p:cNvSpPr>
          <p:nvPr>
            <p:ph type="sldNum" sz="quarter" idx="12"/>
          </p:nvPr>
        </p:nvSpPr>
        <p:spPr>
          <a:xfrm>
            <a:off x="6996633" y="6381328"/>
            <a:ext cx="2133600" cy="365125"/>
          </a:xfrm>
        </p:spPr>
        <p:txBody>
          <a:bodyPr/>
          <a:lstStyle/>
          <a:p>
            <a:fld id="{CCABFAA6-E7A3-49D0-B000-4F6F964686B8}" type="slidenum">
              <a:rPr lang="fr-FR" smtClean="0"/>
              <a:t>7</a:t>
            </a:fld>
            <a:endParaRPr lang="fr-FR" dirty="0"/>
          </a:p>
        </p:txBody>
      </p:sp>
    </p:spTree>
    <p:extLst>
      <p:ext uri="{BB962C8B-B14F-4D97-AF65-F5344CB8AC3E}">
        <p14:creationId xmlns:p14="http://schemas.microsoft.com/office/powerpoint/2010/main" val="1878441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08504" cy="360041"/>
          </a:xfrm>
          <a:solidFill>
            <a:srgbClr val="92D050"/>
          </a:solidFill>
        </p:spPr>
        <p:txBody>
          <a:bodyPr>
            <a:noAutofit/>
          </a:bodyPr>
          <a:lstStyle/>
          <a:p>
            <a:r>
              <a:rPr lang="fr-FR" sz="2000" b="1" dirty="0"/>
              <a:t>Module 4: Theme 1: Heavy use of herbicides in North Cameroon (continued)</a:t>
            </a:r>
          </a:p>
        </p:txBody>
      </p:sp>
      <p:sp>
        <p:nvSpPr>
          <p:cNvPr id="3" name="Espace réservé du contenu 2"/>
          <p:cNvSpPr>
            <a:spLocks noGrp="1"/>
          </p:cNvSpPr>
          <p:nvPr>
            <p:ph idx="1"/>
          </p:nvPr>
        </p:nvSpPr>
        <p:spPr>
          <a:xfrm>
            <a:off x="179512" y="476672"/>
            <a:ext cx="8994973" cy="6336704"/>
          </a:xfrm>
        </p:spPr>
        <p:txBody>
          <a:bodyPr>
            <a:normAutofit/>
          </a:bodyPr>
          <a:lstStyle/>
          <a:p>
            <a:pPr marL="0" indent="0" algn="ctr">
              <a:buNone/>
            </a:pPr>
            <a:r>
              <a:rPr lang="fr-FR" sz="2000" b="1" dirty="0"/>
              <a:t>Why do farmers in northern Cameroon use so many herbicides?</a:t>
            </a:r>
          </a:p>
          <a:p>
            <a:pPr marL="0" indent="0">
              <a:buNone/>
            </a:pPr>
            <a:endParaRPr lang="fr-FR" sz="1800" dirty="0"/>
          </a:p>
          <a:p>
            <a:r>
              <a:rPr lang="fr-FR" sz="1800" dirty="0"/>
              <a:t>herbicides = "oxen for the poor" </a:t>
            </a:r>
            <a:r>
              <a:rPr lang="fr-FR" sz="1800" dirty="0">
                <a:sym typeface="Wingdings" panose="05000000000000000000" pitchFamily="2" charset="2"/>
              </a:rPr>
              <a:t> </a:t>
            </a:r>
            <a:r>
              <a:rPr lang="fr-FR" sz="1800" dirty="0"/>
              <a:t>plant in time and cultivate larger areas. </a:t>
            </a:r>
          </a:p>
          <a:p>
            <a:r>
              <a:rPr lang="fr-FR" sz="1800" dirty="0"/>
              <a:t>Cost/ha of herbicide treatment less than </a:t>
            </a:r>
            <a:r>
              <a:rPr lang="fr-FR" sz="1800" dirty="0" err="1"/>
              <a:t>hiring</a:t>
            </a:r>
            <a:r>
              <a:rPr lang="fr-FR" sz="1800" dirty="0"/>
              <a:t> animal </a:t>
            </a:r>
            <a:r>
              <a:rPr lang="fr-FR" sz="1800" dirty="0" err="1"/>
              <a:t>draught</a:t>
            </a:r>
            <a:r>
              <a:rPr lang="fr-FR" sz="1800" dirty="0"/>
              <a:t> team (≈1 third of the cost).</a:t>
            </a:r>
          </a:p>
          <a:p>
            <a:pPr marL="0" indent="0">
              <a:buNone/>
            </a:pPr>
            <a:endParaRPr lang="fr-FR" sz="1800" dirty="0"/>
          </a:p>
          <a:p>
            <a:pPr marL="0" indent="0">
              <a:buNone/>
            </a:pPr>
            <a:r>
              <a:rPr lang="fr-FR" sz="1800" dirty="0"/>
              <a:t>The majority of farmers are aware of the risks associated with the use of herbicides (</a:t>
            </a:r>
            <a:r>
              <a:rPr lang="fr-FR" sz="1800" dirty="0" err="1"/>
              <a:t>Olina Bassala </a:t>
            </a:r>
            <a:r>
              <a:rPr lang="fr-FR" sz="1800" dirty="0"/>
              <a:t>et al., 2010 and 2015),</a:t>
            </a:r>
          </a:p>
          <a:p>
            <a:pPr indent="-257175">
              <a:buFont typeface="Arial" charset="0"/>
              <a:buChar char="•"/>
            </a:pPr>
            <a:r>
              <a:rPr lang="fr-FR" sz="1800" b="1" dirty="0">
                <a:solidFill>
                  <a:schemeClr val="tx2"/>
                </a:solidFill>
              </a:rPr>
              <a:t>They know how harmful they are to humans</a:t>
            </a:r>
            <a:r>
              <a:rPr lang="fr-FR" sz="1800" dirty="0">
                <a:solidFill>
                  <a:schemeClr val="tx2"/>
                </a:solidFill>
              </a:rPr>
              <a:t>.</a:t>
            </a:r>
          </a:p>
          <a:p>
            <a:pPr indent="-257175">
              <a:buFont typeface="Arial" charset="0"/>
              <a:buChar char="•"/>
            </a:pPr>
            <a:r>
              <a:rPr lang="fr-FR" sz="1800" b="1" dirty="0">
                <a:solidFill>
                  <a:schemeClr val="tx2"/>
                </a:solidFill>
              </a:rPr>
              <a:t>They also mention their harmfulness to ruminants </a:t>
            </a:r>
            <a:r>
              <a:rPr lang="fr-FR" sz="1800" dirty="0">
                <a:solidFill>
                  <a:schemeClr val="tx2"/>
                </a:solidFill>
              </a:rPr>
              <a:t>when they graze on freshly </a:t>
            </a:r>
            <a:r>
              <a:rPr lang="fr-FR" sz="1800" dirty="0" err="1">
                <a:solidFill>
                  <a:schemeClr val="tx2"/>
                </a:solidFill>
              </a:rPr>
              <a:t>herbicided</a:t>
            </a:r>
            <a:r>
              <a:rPr lang="fr-FR" sz="1800" dirty="0">
                <a:solidFill>
                  <a:schemeClr val="tx2"/>
                </a:solidFill>
              </a:rPr>
              <a:t> plots </a:t>
            </a:r>
            <a:r>
              <a:rPr lang="fr-FR" sz="1800" i="1" dirty="0">
                <a:solidFill>
                  <a:schemeClr val="tx2"/>
                </a:solidFill>
              </a:rPr>
              <a:t>(link </a:t>
            </a:r>
            <a:r>
              <a:rPr lang="fr-FR" sz="1800" i="1" dirty="0" err="1">
                <a:solidFill>
                  <a:schemeClr val="tx2"/>
                </a:solidFill>
              </a:rPr>
              <a:t>with</a:t>
            </a:r>
            <a:r>
              <a:rPr lang="fr-FR" sz="1800" i="1" dirty="0">
                <a:solidFill>
                  <a:schemeClr val="tx2"/>
                </a:solidFill>
              </a:rPr>
              <a:t> open </a:t>
            </a:r>
            <a:r>
              <a:rPr lang="fr-FR" sz="1800" i="1" dirty="0" err="1">
                <a:solidFill>
                  <a:schemeClr val="tx2"/>
                </a:solidFill>
              </a:rPr>
              <a:t>grazing</a:t>
            </a:r>
            <a:r>
              <a:rPr lang="fr-FR" sz="1800" i="1" dirty="0">
                <a:solidFill>
                  <a:schemeClr val="tx2"/>
                </a:solidFill>
              </a:rPr>
              <a:t>).</a:t>
            </a:r>
          </a:p>
          <a:p>
            <a:pPr indent="-257175">
              <a:buFont typeface="Arial" charset="0"/>
              <a:buChar char="•"/>
            </a:pPr>
            <a:r>
              <a:rPr lang="fr-FR" sz="1800" b="1" dirty="0">
                <a:solidFill>
                  <a:schemeClr val="tx2"/>
                </a:solidFill>
              </a:rPr>
              <a:t>They mention </a:t>
            </a:r>
            <a:r>
              <a:rPr lang="fr-FR" sz="1800" dirty="0">
                <a:solidFill>
                  <a:schemeClr val="tx2"/>
                </a:solidFill>
              </a:rPr>
              <a:t>their negative impact on </a:t>
            </a:r>
            <a:r>
              <a:rPr lang="fr-FR" sz="1800" b="1" dirty="0">
                <a:solidFill>
                  <a:schemeClr val="tx2"/>
                </a:solidFill>
              </a:rPr>
              <a:t>the fertility and flora of the plots </a:t>
            </a:r>
            <a:r>
              <a:rPr lang="fr-FR" sz="1800" i="1" dirty="0">
                <a:solidFill>
                  <a:schemeClr val="tx2"/>
                </a:solidFill>
              </a:rPr>
              <a:t>("herbicides impoverish the soil, making it sandy, and resistant weeds appear").</a:t>
            </a:r>
          </a:p>
          <a:p>
            <a:pPr marL="0" indent="0">
              <a:buNone/>
            </a:pPr>
            <a:endParaRPr lang="fr-FR" sz="1200" dirty="0">
              <a:solidFill>
                <a:schemeClr val="tx2"/>
              </a:solidFill>
            </a:endParaRPr>
          </a:p>
          <a:p>
            <a:pPr marL="0" indent="0">
              <a:buNone/>
            </a:pPr>
            <a:r>
              <a:rPr lang="fr-FR" sz="2000" b="1" dirty="0">
                <a:solidFill>
                  <a:srgbClr val="C00000"/>
                </a:solidFill>
              </a:rPr>
              <a:t>Socio-economic considerations linked to the short-term survival of </a:t>
            </a:r>
            <a:r>
              <a:rPr lang="fr-FR" sz="2000" b="1" dirty="0" err="1">
                <a:solidFill>
                  <a:srgbClr val="C00000"/>
                </a:solidFill>
              </a:rPr>
              <a:t>farmers</a:t>
            </a:r>
            <a:r>
              <a:rPr lang="fr-FR" sz="2000" b="1" dirty="0">
                <a:solidFill>
                  <a:srgbClr val="C00000"/>
                </a:solidFill>
              </a:rPr>
              <a:t> </a:t>
            </a:r>
            <a:r>
              <a:rPr lang="fr-FR" sz="2000" b="1" dirty="0" err="1">
                <a:solidFill>
                  <a:srgbClr val="C00000"/>
                </a:solidFill>
              </a:rPr>
              <a:t>would</a:t>
            </a:r>
            <a:r>
              <a:rPr lang="fr-FR" sz="2000" b="1" dirty="0">
                <a:solidFill>
                  <a:srgbClr val="C00000"/>
                </a:solidFill>
              </a:rPr>
              <a:t> therefore outweigh their consideration of the risks mentioned above. </a:t>
            </a:r>
          </a:p>
          <a:p>
            <a:pPr marL="0" indent="0">
              <a:buNone/>
            </a:pPr>
            <a:r>
              <a:rPr lang="fr-FR" sz="2000" b="1" u="sng" dirty="0">
                <a:solidFill>
                  <a:srgbClr val="C00000"/>
                </a:solidFill>
              </a:rPr>
              <a:t>=&gt; What do you think? </a:t>
            </a:r>
            <a:endParaRPr lang="fr-FR" sz="2000" u="sng" dirty="0"/>
          </a:p>
        </p:txBody>
      </p:sp>
      <p:sp>
        <p:nvSpPr>
          <p:cNvPr id="4" name="Espace réservé du numéro de diapositive 3"/>
          <p:cNvSpPr>
            <a:spLocks noGrp="1"/>
          </p:cNvSpPr>
          <p:nvPr>
            <p:ph type="sldNum" sz="quarter" idx="12"/>
          </p:nvPr>
        </p:nvSpPr>
        <p:spPr>
          <a:xfrm>
            <a:off x="8676455" y="6381328"/>
            <a:ext cx="453777" cy="365125"/>
          </a:xfrm>
        </p:spPr>
        <p:txBody>
          <a:bodyPr/>
          <a:lstStyle/>
          <a:p>
            <a:fld id="{CCABFAA6-E7A3-49D0-B000-4F6F964686B8}" type="slidenum">
              <a:rPr lang="fr-FR" smtClean="0"/>
              <a:t>8</a:t>
            </a:fld>
            <a:endParaRPr lang="fr-FR" dirty="0"/>
          </a:p>
        </p:txBody>
      </p:sp>
    </p:spTree>
    <p:extLst>
      <p:ext uri="{BB962C8B-B14F-4D97-AF65-F5344CB8AC3E}">
        <p14:creationId xmlns:p14="http://schemas.microsoft.com/office/powerpoint/2010/main" val="1207855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806"/>
            <a:ext cx="9108504" cy="360041"/>
          </a:xfrm>
          <a:solidFill>
            <a:srgbClr val="92D050"/>
          </a:solidFill>
        </p:spPr>
        <p:txBody>
          <a:bodyPr>
            <a:noAutofit/>
          </a:bodyPr>
          <a:lstStyle/>
          <a:p>
            <a:r>
              <a:rPr lang="fr-FR" sz="2000" b="1" dirty="0"/>
              <a:t>Reducing herbicides - Theme 2 The situation of AT in the AO - Reminders</a:t>
            </a:r>
          </a:p>
        </p:txBody>
      </p:sp>
      <p:sp>
        <p:nvSpPr>
          <p:cNvPr id="3" name="Espace réservé du contenu 2"/>
          <p:cNvSpPr>
            <a:spLocks noGrp="1"/>
          </p:cNvSpPr>
          <p:nvPr>
            <p:ph idx="1"/>
          </p:nvPr>
        </p:nvSpPr>
        <p:spPr>
          <a:xfrm>
            <a:off x="7715" y="476672"/>
            <a:ext cx="9141271" cy="6192688"/>
          </a:xfrm>
        </p:spPr>
        <p:txBody>
          <a:bodyPr>
            <a:normAutofit/>
          </a:bodyPr>
          <a:lstStyle/>
          <a:p>
            <a:pPr marL="0" indent="0">
              <a:buNone/>
            </a:pPr>
            <a:r>
              <a:rPr lang="fr-FR" sz="2000" dirty="0">
                <a:solidFill>
                  <a:schemeClr val="tx2">
                    <a:lumMod val="75000"/>
                  </a:schemeClr>
                </a:solidFill>
              </a:rPr>
              <a:t>Theme 2: Find out how the use of animal traction has evolved in your region and identify the problems encountered in maintaining and renewing animal traction equipment. Is this AT efficient for weed control?</a:t>
            </a:r>
          </a:p>
          <a:p>
            <a:pPr marL="0" indent="0">
              <a:buNone/>
            </a:pPr>
            <a:endParaRPr lang="fr-FR" sz="800" dirty="0">
              <a:solidFill>
                <a:schemeClr val="tx2">
                  <a:lumMod val="75000"/>
                </a:schemeClr>
              </a:solidFill>
            </a:endParaRPr>
          </a:p>
          <a:p>
            <a:pPr marL="0" indent="0">
              <a:buNone/>
            </a:pPr>
            <a:r>
              <a:rPr lang="fr-FR" sz="2000" b="1" dirty="0"/>
              <a:t>Reminders:</a:t>
            </a:r>
          </a:p>
          <a:p>
            <a:pPr marL="266700" indent="-266700">
              <a:spcBef>
                <a:spcPts val="1200"/>
              </a:spcBef>
            </a:pPr>
            <a:r>
              <a:rPr lang="fr-FR" sz="1800" dirty="0"/>
              <a:t>In the 1960s-90s, </a:t>
            </a:r>
            <a:r>
              <a:rPr lang="fr-FR" sz="1800" dirty="0" err="1"/>
              <a:t>government</a:t>
            </a:r>
            <a:r>
              <a:rPr lang="fr-FR" sz="1800" dirty="0"/>
              <a:t> programmes often supported by external aid and certain commodity chains </a:t>
            </a:r>
            <a:r>
              <a:rPr lang="fr-FR" sz="1800" i="1" dirty="0"/>
              <a:t>(groundnut and cotton, for example), </a:t>
            </a:r>
            <a:r>
              <a:rPr lang="fr-FR" sz="1800" dirty="0"/>
              <a:t>animal traction (AT) experienced a major boom. In sub-Saharan Africa, it has become dominant in many Sahelian and Sudanian areas. </a:t>
            </a:r>
          </a:p>
          <a:p>
            <a:pPr marL="266700" indent="-266700">
              <a:spcBef>
                <a:spcPts val="1200"/>
              </a:spcBef>
            </a:pPr>
            <a:r>
              <a:rPr lang="fr-FR" sz="1800" dirty="0"/>
              <a:t>Under the impetus of innovators such as Jean </a:t>
            </a:r>
            <a:r>
              <a:rPr lang="fr-FR" sz="1800" dirty="0" err="1"/>
              <a:t>Nolle</a:t>
            </a:r>
            <a:r>
              <a:rPr lang="fr-FR" sz="1800" dirty="0"/>
              <a:t>, AT tools such as the Houe sine, the Ariana, the </a:t>
            </a:r>
            <a:r>
              <a:rPr lang="fr-FR" sz="1800" dirty="0" err="1"/>
              <a:t>Multiculteur</a:t>
            </a:r>
            <a:r>
              <a:rPr lang="fr-FR" sz="1800" dirty="0"/>
              <a:t>, etc. have been widely distributed in sub-Saharan Africa. </a:t>
            </a:r>
            <a:r>
              <a:rPr lang="fr-FR" sz="1800" b="1" dirty="0">
                <a:solidFill>
                  <a:srgbClr val="FF0000"/>
                </a:solidFill>
              </a:rPr>
              <a:t>When the row spacing does not vary too much, </a:t>
            </a:r>
            <a:r>
              <a:rPr lang="fr-FR" sz="1800" dirty="0"/>
              <a:t>these tools allow </a:t>
            </a:r>
            <a:r>
              <a:rPr lang="fr-FR" sz="1800" b="1" dirty="0"/>
              <a:t>crops to be hoeed between the rows</a:t>
            </a:r>
            <a:r>
              <a:rPr lang="fr-FR" sz="1800" dirty="0"/>
              <a:t>.</a:t>
            </a:r>
          </a:p>
          <a:p>
            <a:pPr marL="266700" indent="-266700">
              <a:spcBef>
                <a:spcPts val="1200"/>
              </a:spcBef>
            </a:pPr>
            <a:r>
              <a:rPr lang="fr-FR" sz="1800" dirty="0"/>
              <a:t>Since the 80s and 90s</a:t>
            </a:r>
            <a:r>
              <a:rPr lang="fr-FR" sz="1800" b="1" dirty="0"/>
              <a:t>, as governments withdrew their </a:t>
            </a:r>
            <a:r>
              <a:rPr lang="fr-FR" sz="1800" dirty="0"/>
              <a:t>support for animal traction, this support has diminished and </a:t>
            </a:r>
            <a:r>
              <a:rPr lang="fr-FR" sz="1800" b="1" dirty="0"/>
              <a:t>many family farmers now only have the AT equipment that their grandparents already had</a:t>
            </a:r>
            <a:r>
              <a:rPr lang="fr-FR" sz="1800" dirty="0"/>
              <a:t>. </a:t>
            </a:r>
          </a:p>
          <a:p>
            <a:pPr marL="266700" indent="-266700">
              <a:spcBef>
                <a:spcPts val="1200"/>
              </a:spcBef>
            </a:pPr>
            <a:r>
              <a:rPr lang="fr-FR" sz="1800" b="1" dirty="0"/>
              <a:t>As a result, labour productivity with these tools has stagnated. In terms of weed control, it is often less than half that of the same worker using a backpack sprayer</a:t>
            </a:r>
            <a:r>
              <a:rPr lang="fr-FR" sz="1800" dirty="0"/>
              <a:t>. For example, it is much quicker to apply a total herbicide than to make one or more AT passes before sowing. </a:t>
            </a:r>
          </a:p>
          <a:p>
            <a:pPr marL="0" indent="0">
              <a:buNone/>
            </a:pPr>
            <a:endParaRPr lang="fr-FR" sz="2000" dirty="0">
              <a:solidFill>
                <a:schemeClr val="tx2">
                  <a:lumMod val="75000"/>
                </a:schemeClr>
              </a:solidFill>
            </a:endParaRPr>
          </a:p>
          <a:p>
            <a:pPr marL="0" indent="0">
              <a:buNone/>
            </a:pPr>
            <a:endParaRPr lang="fr-FR" sz="2000" dirty="0"/>
          </a:p>
          <a:p>
            <a:pPr marL="0" indent="0">
              <a:buNone/>
            </a:pPr>
            <a:endParaRPr lang="fr-FR" sz="2000" dirty="0"/>
          </a:p>
          <a:p>
            <a:pPr marL="0" indent="0">
              <a:buNone/>
            </a:pPr>
            <a:endParaRPr lang="fr-FR" sz="2000" dirty="0"/>
          </a:p>
        </p:txBody>
      </p:sp>
      <p:sp>
        <p:nvSpPr>
          <p:cNvPr id="4" name="Espace réservé du numéro de diapositive 3"/>
          <p:cNvSpPr>
            <a:spLocks noGrp="1"/>
          </p:cNvSpPr>
          <p:nvPr>
            <p:ph type="sldNum" sz="quarter" idx="12"/>
          </p:nvPr>
        </p:nvSpPr>
        <p:spPr/>
        <p:txBody>
          <a:bodyPr/>
          <a:lstStyle/>
          <a:p>
            <a:fld id="{CCABFAA6-E7A3-49D0-B000-4F6F964686B8}" type="slidenum">
              <a:rPr lang="fr-FR" smtClean="0"/>
              <a:t>9</a:t>
            </a:fld>
            <a:endParaRPr lang="fr-FR" dirty="0"/>
          </a:p>
        </p:txBody>
      </p:sp>
    </p:spTree>
    <p:extLst>
      <p:ext uri="{BB962C8B-B14F-4D97-AF65-F5344CB8AC3E}">
        <p14:creationId xmlns:p14="http://schemas.microsoft.com/office/powerpoint/2010/main" val="286104318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3E6CA3794FAF43A1B1B2F3C9FF0252" ma:contentTypeVersion="14" ma:contentTypeDescription="Crée un document." ma:contentTypeScope="" ma:versionID="168ac6fe49f00d4cc95461653c22d64d">
  <xsd:schema xmlns:xsd="http://www.w3.org/2001/XMLSchema" xmlns:xs="http://www.w3.org/2001/XMLSchema" xmlns:p="http://schemas.microsoft.com/office/2006/metadata/properties" xmlns:ns2="f09b6fa0-22b4-47db-938f-b015a4652d4e" xmlns:ns3="b5484348-9108-425a-8368-2f497e68a38e" targetNamespace="http://schemas.microsoft.com/office/2006/metadata/properties" ma:root="true" ma:fieldsID="8f6c2df7fff0b32d9b0d2dc47ca55630" ns2:_="" ns3:_="">
    <xsd:import namespace="f09b6fa0-22b4-47db-938f-b015a4652d4e"/>
    <xsd:import namespace="b5484348-9108-425a-8368-2f497e68a38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ObjectDetectorVersions" minOccurs="0"/>
                <xsd:element ref="ns3:SharedWithUsers" minOccurs="0"/>
                <xsd:element ref="ns3:SharedWithDetail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9b6fa0-22b4-47db-938f-b015a4652d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59afb672-b4ba-4b3f-b1ed-697a383fdf6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5484348-9108-425a-8368-2f497e68a38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abd61a5-97c0-42a7-a255-f8bbfe10cc00}" ma:internalName="TaxCatchAll" ma:showField="CatchAllData" ma:web="b5484348-9108-425a-8368-2f497e68a38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5484348-9108-425a-8368-2f497e68a38e" xsi:nil="true"/>
    <lcf76f155ced4ddcb4097134ff3c332f xmlns="f09b6fa0-22b4-47db-938f-b015a4652d4e">
      <Terms xmlns="http://schemas.microsoft.com/office/infopath/2007/PartnerControls"/>
    </lcf76f155ced4ddcb4097134ff3c332f>
    <SharedWithUsers xmlns="b5484348-9108-425a-8368-2f497e68a38e">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5A754A-C84F-4366-8603-60795DFD5DCF}"/>
</file>

<file path=customXml/itemProps2.xml><?xml version="1.0" encoding="utf-8"?>
<ds:datastoreItem xmlns:ds="http://schemas.openxmlformats.org/officeDocument/2006/customXml" ds:itemID="{A6EC3F3D-68D0-4D81-8B00-29C3B310B997}">
  <ds:schemaRefs>
    <ds:schemaRef ds:uri="http://schemas.microsoft.com/office/2006/metadata/properties"/>
    <ds:schemaRef ds:uri="http://schemas.microsoft.com/office/infopath/2007/PartnerControls"/>
    <ds:schemaRef ds:uri="b5484348-9108-425a-8368-2f497e68a38e"/>
    <ds:schemaRef ds:uri="f09b6fa0-22b4-47db-938f-b015a4652d4e"/>
  </ds:schemaRefs>
</ds:datastoreItem>
</file>

<file path=customXml/itemProps3.xml><?xml version="1.0" encoding="utf-8"?>
<ds:datastoreItem xmlns:ds="http://schemas.openxmlformats.org/officeDocument/2006/customXml" ds:itemID="{329EDA85-F56B-4533-B3B2-FD413F7D99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1541</TotalTime>
  <Words>3551</Words>
  <Application>Microsoft Office PowerPoint</Application>
  <PresentationFormat>Affichage à l'écran (4:3)</PresentationFormat>
  <Paragraphs>206</Paragraphs>
  <Slides>21</Slides>
  <Notes>4</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21</vt:i4>
      </vt:variant>
    </vt:vector>
  </HeadingPairs>
  <TitlesOfParts>
    <vt:vector size="25" baseType="lpstr">
      <vt:lpstr>Arial</vt:lpstr>
      <vt:lpstr>Calibri</vt:lpstr>
      <vt:lpstr>Wingdings</vt:lpstr>
      <vt:lpstr>Thème Office</vt:lpstr>
      <vt:lpstr>Module 4: Reducing the use of herbicides  </vt:lpstr>
      <vt:lpstr>Module 4: Reducing herbicides - Teaching objectives and topics</vt:lpstr>
      <vt:lpstr>Module 4: Reducing the use of herbicides - Overall findings for discussion</vt:lpstr>
      <vt:lpstr>Module 4: Evolution of pesticide imports in West Africa (FAOSTAT, 2018) - The increase is mainly due to herbicides</vt:lpstr>
      <vt:lpstr>Module 4: Reducing the use of herbicides - Overall findings for discussion</vt:lpstr>
      <vt:lpstr>Module 4: Reducing herbicides - Theme 1</vt:lpstr>
      <vt:lpstr>Module 4 - Theme 1: Heavy herbicide use in North Cameroon</vt:lpstr>
      <vt:lpstr>Module 4: Theme 1: Heavy use of herbicides in North Cameroon (continued)</vt:lpstr>
      <vt:lpstr>Reducing herbicides - Theme 2 The situation of AT in the AO - Reminders</vt:lpstr>
      <vt:lpstr>Module 4: Reduction of herbicides - Often deplorable state of MT tools</vt:lpstr>
      <vt:lpstr>Module 4: Reduction of herbicides - Theme 2 - State of TA: Debate</vt:lpstr>
      <vt:lpstr>Module 4: Reducing herbicides - Theme 3 - Motorised tillage </vt:lpstr>
      <vt:lpstr>Module 4: Reducing herbicides - The authors' view of tractors in AO</vt:lpstr>
      <vt:lpstr>Theme 4: Identify and promote alternatives to dangerous herbicides and mechanisation options that significantly reduce the use of herbicides - B</vt:lpstr>
      <vt:lpstr>Module 4 - Theme 4 - Alternatives What can be done to reduce the use of herbicides in North Cameroon?</vt:lpstr>
      <vt:lpstr>Theme 4 - Alternatives (continued) : Farmers in northern Togo rarely use selective herbicides, but they do use the animal-drawn ridger twice a year.</vt:lpstr>
      <vt:lpstr>Theme 4: Alternatives: Promoting more efficient mechanical hoeing</vt:lpstr>
      <vt:lpstr>Module 4: - Theme 4: Alternatives: Importance of mechanical hoeing (continued) Source http://hippotese.free.fr/blog/index.php/post/2016/05/11/Binage-multirangs-de-precision-avec-le-NeoBucher</vt:lpstr>
      <vt:lpstr>Theme 4: Reducing herbicides in the EU: Weeding wheat with a modern weeder</vt:lpstr>
      <vt:lpstr>Theme 4: Reducing herbicides in the EU: Weeding barley with 2 tools (J.F. Haulon and V. Beauval's farm in Anjou) - NB: The tractor is 30 years old.</vt:lpstr>
      <vt:lpstr>Module 4: Reducing herbicides: Implementing alternatives with strong support from governments and development organisations (source of diagram Havard and Side, 2013)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UTILISATEUR</dc:creator>
  <cp:keywords>, docId:D0EB90D4E59A13D7D33F8E34F35811B0</cp:keywords>
  <cp:lastModifiedBy>Bertrand MATHIEU</cp:lastModifiedBy>
  <cp:revision>99</cp:revision>
  <cp:lastPrinted>2020-12-07T16:25:47Z</cp:lastPrinted>
  <dcterms:created xsi:type="dcterms:W3CDTF">2020-11-30T08:36:57Z</dcterms:created>
  <dcterms:modified xsi:type="dcterms:W3CDTF">2026-02-05T11:06:37Z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0x010100EA3E6CA3794FAF43A1B1B2F3C9FF0252</vt:lpwstr>
  </property>
  <property fmtid="{D5CDD505-2E9C-101B-9397-08002B2CF9AE}" pid="3" name="Order">
    <vt:r8>1067200</vt:r8>
  </property>
  <property fmtid="{D5CDD505-2E9C-101B-9397-08002B2CF9AE}" pid="4" name="TriggerFlowInfo">
    <vt:lpwstr/>
  </property>
  <property fmtid="{D5CDD505-2E9C-101B-9397-08002B2CF9AE}" pid="5" name="ComplianceAssetId">
    <vt:lpwstr/>
  </property>
  <property fmtid="{D5CDD505-2E9C-101B-9397-08002B2CF9AE}" pid="6" name="_ExtendedDescription">
    <vt:lpwstr/>
  </property>
  <property fmtid="{D5CDD505-2E9C-101B-9397-08002B2CF9AE}" pid="7" name="MediaServiceImageTags">
    <vt:lpwstr/>
  </property>
</Properties>
</file>