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279" r:id="rId6"/>
    <p:sldId id="300" r:id="rId7"/>
    <p:sldId id="257" r:id="rId8"/>
    <p:sldId id="302" r:id="rId9"/>
    <p:sldId id="303" r:id="rId10"/>
    <p:sldId id="309" r:id="rId11"/>
    <p:sldId id="304" r:id="rId12"/>
    <p:sldId id="310" r:id="rId13"/>
    <p:sldId id="305" r:id="rId14"/>
    <p:sldId id="306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85F40-7909-4C9B-BA13-E06F97C54F75}" v="2" dt="2026-02-05T11:29:07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4248" autoAdjust="0"/>
  </p:normalViewPr>
  <p:slideViewPr>
    <p:cSldViewPr>
      <p:cViewPr varScale="1">
        <p:scale>
          <a:sx n="59" d="100"/>
          <a:sy n="59" d="100"/>
        </p:scale>
        <p:origin x="189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MATHIEU" userId="3ad2500c-3c0e-43eb-b227-135d3a4c1d08" providerId="ADAL" clId="{03EC9F85-D77C-42CE-AB1F-EDF105C78B01}"/>
    <pc:docChg chg="undo custSel delSld modSld">
      <pc:chgData name="Bertrand MATHIEU" userId="3ad2500c-3c0e-43eb-b227-135d3a4c1d08" providerId="ADAL" clId="{03EC9F85-D77C-42CE-AB1F-EDF105C78B01}" dt="2026-02-05T11:29:20.508" v="63" actId="20577"/>
      <pc:docMkLst>
        <pc:docMk/>
      </pc:docMkLst>
      <pc:sldChg chg="modSp mod">
        <pc:chgData name="Bertrand MATHIEU" userId="3ad2500c-3c0e-43eb-b227-135d3a4c1d08" providerId="ADAL" clId="{03EC9F85-D77C-42CE-AB1F-EDF105C78B01}" dt="2026-02-05T11:29:03.056" v="55" actId="27636"/>
        <pc:sldMkLst>
          <pc:docMk/>
          <pc:sldMk cId="3549337111" sldId="256"/>
        </pc:sldMkLst>
        <pc:spChg chg="mod">
          <ac:chgData name="Bertrand MATHIEU" userId="3ad2500c-3c0e-43eb-b227-135d3a4c1d08" providerId="ADAL" clId="{03EC9F85-D77C-42CE-AB1F-EDF105C78B01}" dt="2026-02-05T11:29:03.056" v="55" actId="27636"/>
          <ac:spMkLst>
            <pc:docMk/>
            <pc:sldMk cId="3549337111" sldId="256"/>
            <ac:spMk id="2" creationId="{00000000-0000-0000-0000-000000000000}"/>
          </ac:spMkLst>
        </pc:spChg>
      </pc:sldChg>
      <pc:sldChg chg="modSp mod">
        <pc:chgData name="Bertrand MATHIEU" userId="3ad2500c-3c0e-43eb-b227-135d3a4c1d08" providerId="ADAL" clId="{03EC9F85-D77C-42CE-AB1F-EDF105C78B01}" dt="2026-02-05T11:07:39.569" v="0" actId="20577"/>
        <pc:sldMkLst>
          <pc:docMk/>
          <pc:sldMk cId="4019536461" sldId="279"/>
        </pc:sldMkLst>
        <pc:spChg chg="mod">
          <ac:chgData name="Bertrand MATHIEU" userId="3ad2500c-3c0e-43eb-b227-135d3a4c1d08" providerId="ADAL" clId="{03EC9F85-D77C-42CE-AB1F-EDF105C78B01}" dt="2026-02-05T11:07:39.569" v="0" actId="20577"/>
          <ac:spMkLst>
            <pc:docMk/>
            <pc:sldMk cId="4019536461" sldId="279"/>
            <ac:spMk id="8" creationId="{00000000-0000-0000-0000-000000000000}"/>
          </ac:spMkLst>
        </pc:spChg>
      </pc:sldChg>
      <pc:sldChg chg="addSp delSp modSp mod">
        <pc:chgData name="Bertrand MATHIEU" userId="3ad2500c-3c0e-43eb-b227-135d3a4c1d08" providerId="ADAL" clId="{03EC9F85-D77C-42CE-AB1F-EDF105C78B01}" dt="2026-02-05T11:15:14.844" v="20" actId="14100"/>
        <pc:sldMkLst>
          <pc:docMk/>
          <pc:sldMk cId="292040701" sldId="300"/>
        </pc:sldMkLst>
        <pc:picChg chg="del">
          <ac:chgData name="Bertrand MATHIEU" userId="3ad2500c-3c0e-43eb-b227-135d3a4c1d08" providerId="ADAL" clId="{03EC9F85-D77C-42CE-AB1F-EDF105C78B01}" dt="2026-02-05T11:12:07.628" v="2" actId="478"/>
          <ac:picMkLst>
            <pc:docMk/>
            <pc:sldMk cId="292040701" sldId="300"/>
            <ac:picMk id="5" creationId="{B64EAD05-64AF-5748-BC01-1FE5E42DC806}"/>
          </ac:picMkLst>
        </pc:picChg>
        <pc:picChg chg="del mod">
          <ac:chgData name="Bertrand MATHIEU" userId="3ad2500c-3c0e-43eb-b227-135d3a4c1d08" providerId="ADAL" clId="{03EC9F85-D77C-42CE-AB1F-EDF105C78B01}" dt="2026-02-05T11:12:53.597" v="13" actId="478"/>
          <ac:picMkLst>
            <pc:docMk/>
            <pc:sldMk cId="292040701" sldId="300"/>
            <ac:picMk id="7" creationId="{00000000-0000-0000-0000-000000000000}"/>
          </ac:picMkLst>
        </pc:picChg>
        <pc:picChg chg="add mod">
          <ac:chgData name="Bertrand MATHIEU" userId="3ad2500c-3c0e-43eb-b227-135d3a4c1d08" providerId="ADAL" clId="{03EC9F85-D77C-42CE-AB1F-EDF105C78B01}" dt="2026-02-05T11:12:37.293" v="11" actId="1076"/>
          <ac:picMkLst>
            <pc:docMk/>
            <pc:sldMk cId="292040701" sldId="300"/>
            <ac:picMk id="8" creationId="{E31C425B-FCB2-D52E-6E1A-B90F6560053B}"/>
          </ac:picMkLst>
        </pc:picChg>
        <pc:picChg chg="add mod">
          <ac:chgData name="Bertrand MATHIEU" userId="3ad2500c-3c0e-43eb-b227-135d3a4c1d08" providerId="ADAL" clId="{03EC9F85-D77C-42CE-AB1F-EDF105C78B01}" dt="2026-02-05T11:15:14.844" v="20" actId="14100"/>
          <ac:picMkLst>
            <pc:docMk/>
            <pc:sldMk cId="292040701" sldId="300"/>
            <ac:picMk id="10" creationId="{6AAF2A24-4B16-47A1-430A-D77BC5A40455}"/>
          </ac:picMkLst>
        </pc:picChg>
      </pc:sldChg>
      <pc:sldChg chg="modSp mod">
        <pc:chgData name="Bertrand MATHIEU" userId="3ad2500c-3c0e-43eb-b227-135d3a4c1d08" providerId="ADAL" clId="{03EC9F85-D77C-42CE-AB1F-EDF105C78B01}" dt="2026-02-05T11:29:03.085" v="56" actId="27636"/>
        <pc:sldMkLst>
          <pc:docMk/>
          <pc:sldMk cId="2056934869" sldId="302"/>
        </pc:sldMkLst>
        <pc:spChg chg="mod">
          <ac:chgData name="Bertrand MATHIEU" userId="3ad2500c-3c0e-43eb-b227-135d3a4c1d08" providerId="ADAL" clId="{03EC9F85-D77C-42CE-AB1F-EDF105C78B01}" dt="2026-02-05T11:29:03.085" v="56" actId="27636"/>
          <ac:spMkLst>
            <pc:docMk/>
            <pc:sldMk cId="2056934869" sldId="302"/>
            <ac:spMk id="3" creationId="{00000000-0000-0000-0000-000000000000}"/>
          </ac:spMkLst>
        </pc:spChg>
      </pc:sldChg>
      <pc:sldChg chg="modSp mod">
        <pc:chgData name="Bertrand MATHIEU" userId="3ad2500c-3c0e-43eb-b227-135d3a4c1d08" providerId="ADAL" clId="{03EC9F85-D77C-42CE-AB1F-EDF105C78B01}" dt="2026-02-05T11:23:58.579" v="28" actId="20577"/>
        <pc:sldMkLst>
          <pc:docMk/>
          <pc:sldMk cId="612445759" sldId="304"/>
        </pc:sldMkLst>
        <pc:spChg chg="mod">
          <ac:chgData name="Bertrand MATHIEU" userId="3ad2500c-3c0e-43eb-b227-135d3a4c1d08" providerId="ADAL" clId="{03EC9F85-D77C-42CE-AB1F-EDF105C78B01}" dt="2026-02-05T11:23:58.579" v="28" actId="20577"/>
          <ac:spMkLst>
            <pc:docMk/>
            <pc:sldMk cId="612445759" sldId="304"/>
            <ac:spMk id="3" creationId="{00000000-0000-0000-0000-000000000000}"/>
          </ac:spMkLst>
        </pc:spChg>
      </pc:sldChg>
      <pc:sldChg chg="modSp mod">
        <pc:chgData name="Bertrand MATHIEU" userId="3ad2500c-3c0e-43eb-b227-135d3a4c1d08" providerId="ADAL" clId="{03EC9F85-D77C-42CE-AB1F-EDF105C78B01}" dt="2026-02-05T11:29:20.508" v="63" actId="20577"/>
        <pc:sldMkLst>
          <pc:docMk/>
          <pc:sldMk cId="4200635381" sldId="306"/>
        </pc:sldMkLst>
        <pc:spChg chg="mod">
          <ac:chgData name="Bertrand MATHIEU" userId="3ad2500c-3c0e-43eb-b227-135d3a4c1d08" providerId="ADAL" clId="{03EC9F85-D77C-42CE-AB1F-EDF105C78B01}" dt="2026-02-05T11:29:20.508" v="63" actId="20577"/>
          <ac:spMkLst>
            <pc:docMk/>
            <pc:sldMk cId="4200635381" sldId="306"/>
            <ac:spMk id="3" creationId="{00000000-0000-0000-0000-000000000000}"/>
          </ac:spMkLst>
        </pc:spChg>
      </pc:sldChg>
      <pc:sldChg chg="del">
        <pc:chgData name="Bertrand MATHIEU" userId="3ad2500c-3c0e-43eb-b227-135d3a4c1d08" providerId="ADAL" clId="{03EC9F85-D77C-42CE-AB1F-EDF105C78B01}" dt="2026-02-05T11:08:57.769" v="1" actId="47"/>
        <pc:sldMkLst>
          <pc:docMk/>
          <pc:sldMk cId="2127866973" sldId="307"/>
        </pc:sldMkLst>
      </pc:sldChg>
      <pc:sldChg chg="addSp delSp modSp mod">
        <pc:chgData name="Bertrand MATHIEU" userId="3ad2500c-3c0e-43eb-b227-135d3a4c1d08" providerId="ADAL" clId="{03EC9F85-D77C-42CE-AB1F-EDF105C78B01}" dt="2026-02-05T11:26:53.095" v="47" actId="1076"/>
        <pc:sldMkLst>
          <pc:docMk/>
          <pc:sldMk cId="3919101870" sldId="310"/>
        </pc:sldMkLst>
        <pc:graphicFrameChg chg="del modGraphic">
          <ac:chgData name="Bertrand MATHIEU" userId="3ad2500c-3c0e-43eb-b227-135d3a4c1d08" providerId="ADAL" clId="{03EC9F85-D77C-42CE-AB1F-EDF105C78B01}" dt="2026-02-05T11:25:47.524" v="36" actId="478"/>
          <ac:graphicFrameMkLst>
            <pc:docMk/>
            <pc:sldMk cId="3919101870" sldId="310"/>
            <ac:graphicFrameMk id="6" creationId="{00000000-0000-0000-0000-000000000000}"/>
          </ac:graphicFrameMkLst>
        </pc:graphicFrameChg>
        <pc:picChg chg="del">
          <ac:chgData name="Bertrand MATHIEU" userId="3ad2500c-3c0e-43eb-b227-135d3a4c1d08" providerId="ADAL" clId="{03EC9F85-D77C-42CE-AB1F-EDF105C78B01}" dt="2026-02-05T11:25:03.315" v="29" actId="478"/>
          <ac:picMkLst>
            <pc:docMk/>
            <pc:sldMk cId="3919101870" sldId="310"/>
            <ac:picMk id="2" creationId="{B4F9F3E5-D07A-4765-97C8-B855CFF2C748}"/>
          </ac:picMkLst>
        </pc:picChg>
        <pc:picChg chg="add mod">
          <ac:chgData name="Bertrand MATHIEU" userId="3ad2500c-3c0e-43eb-b227-135d3a4c1d08" providerId="ADAL" clId="{03EC9F85-D77C-42CE-AB1F-EDF105C78B01}" dt="2026-02-05T11:26:53.095" v="47" actId="1076"/>
          <ac:picMkLst>
            <pc:docMk/>
            <pc:sldMk cId="3919101870" sldId="310"/>
            <ac:picMk id="5" creationId="{478ED030-5C2A-C562-559B-0F882D173F3F}"/>
          </ac:picMkLst>
        </pc:picChg>
        <pc:picChg chg="add mod">
          <ac:chgData name="Bertrand MATHIEU" userId="3ad2500c-3c0e-43eb-b227-135d3a4c1d08" providerId="ADAL" clId="{03EC9F85-D77C-42CE-AB1F-EDF105C78B01}" dt="2026-02-05T11:26:41.523" v="45" actId="1076"/>
          <ac:picMkLst>
            <pc:docMk/>
            <pc:sldMk cId="3919101870" sldId="310"/>
            <ac:picMk id="8" creationId="{44E24A2F-D271-6060-FBE9-D12A2DF681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6F12B-4022-4C76-8CCE-2401EA045CC7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Modify the mask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27606-5199-4761-BB53-2D5FC8A27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1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Teaching tip: the </a:t>
            </a:r>
            <a:r>
              <a:rPr lang="fr-FR" baseline="0" dirty="0"/>
              <a:t>module can be adapted to each context based on the experience of each country.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27606-5199-4761-BB53-2D5FC8A2754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03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27606-5199-4761-BB53-2D5FC8A2754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22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question of the 'scientific' validation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phytotherapeutic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practices and recipes remains a delicate one, as the usual conditions for clinical testing of allopathic medicines are ill-suited to this type of practice, which, by definition, has little or no standardisation. As a result, it is difficult to demonstrate the effects of using parts of plants that potentially contain several active ingredients, and whose concentration of active ingredients and efficacy are subject to numerous environmental factors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(seasons, preparation method, uncertain dosages due to imprecise measuring instruments, etc.).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27606-5199-4761-BB53-2D5FC8A2754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58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616-5639-4543-86D1-995C3E0C97FB}" type="datetime1">
              <a:rPr lang="fr-FR" smtClean="0"/>
              <a:t>05/02/2026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11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5F6F-9B74-4173-8AF8-4E36605179C1}" type="datetime1">
              <a:rPr lang="fr-FR" smtClean="0"/>
              <a:t>05/02/2026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5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38AA-8B60-4057-A487-7F0CC9D51E77}" type="datetime1">
              <a:rPr lang="fr-FR" smtClean="0"/>
              <a:t>05/02/2026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81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CB18-F905-408E-882B-6FA699B7A17B}" type="datetime1">
              <a:rPr lang="fr-FR" smtClean="0"/>
              <a:t>05/02/2026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8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2988-E134-4020-AF2C-8B6F804BDB94}" type="datetime1">
              <a:rPr lang="fr-FR" smtClean="0"/>
              <a:t>05/02/2026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5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B4CD-C588-432D-B30A-498D0AE3329A}" type="datetime1">
              <a:rPr lang="fr-FR" smtClean="0"/>
              <a:t>05/02/2026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87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30E8-063B-4051-BB34-F60A37AC9D34}" type="datetime1">
              <a:rPr lang="fr-FR" smtClean="0"/>
              <a:t>05/02/2026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07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4D4-57D7-4DB4-BB45-C1A6F027F243}" type="datetime1">
              <a:rPr lang="fr-FR" smtClean="0"/>
              <a:t>05/02/2026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10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E4A-DB61-417B-8C63-3F01D695E890}" type="datetime1">
              <a:rPr lang="fr-FR" smtClean="0"/>
              <a:t>05/02/2026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5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216-115C-4FD4-8287-D5689E7F2C68}" type="datetime1">
              <a:rPr lang="fr-FR" smtClean="0"/>
              <a:t>05/02/2026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06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BF3E-57EC-44C5-8896-A9F3F84FB3F3}" type="datetime1">
              <a:rPr lang="fr-FR" smtClean="0"/>
              <a:t>05/02/2026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22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Change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Modify the mask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90CF-780C-4280-AE54-490DE246241E}" type="datetime1">
              <a:rPr lang="fr-FR" smtClean="0"/>
              <a:t>05/02/2026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44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3200" dirty="0" err="1"/>
              <a:t> Avsf </a:t>
            </a:r>
            <a:r>
              <a:rPr lang="fr-FR" sz="3200" dirty="0"/>
              <a:t> Pesticides Training - Module 5 : </a:t>
            </a:r>
            <a:br>
              <a:rPr lang="fr-FR" sz="3200" dirty="0"/>
            </a:br>
            <a:r>
              <a:rPr lang="fr-FR" sz="3200" b="1" dirty="0"/>
              <a:t>Improving the use of veterinary products</a:t>
            </a:r>
          </a:p>
        </p:txBody>
      </p:sp>
    </p:spTree>
    <p:extLst>
      <p:ext uri="{BB962C8B-B14F-4D97-AF65-F5344CB8AC3E}">
        <p14:creationId xmlns:p14="http://schemas.microsoft.com/office/powerpoint/2010/main" val="354933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Theme 4: Recovering and disseminating traditional alternative practices relevant to the areas from which the training participants come.</a:t>
            </a:r>
          </a:p>
          <a:p>
            <a:pPr marL="0" indent="0">
              <a:buNone/>
            </a:pPr>
            <a:endParaRPr lang="fr-FR" sz="2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400" dirty="0" err="1"/>
              <a:t>Ethnoveterinary </a:t>
            </a:r>
            <a:r>
              <a:rPr lang="fr-FR" sz="2400" dirty="0"/>
              <a:t>practices encompass </a:t>
            </a:r>
            <a:r>
              <a:rPr lang="fr-FR" sz="2400" b="1" dirty="0"/>
              <a:t>traditional knowledge and practices </a:t>
            </a:r>
            <a:r>
              <a:rPr lang="fr-FR" sz="2400" dirty="0"/>
              <a:t>for the diagnosis, prevention and treatment of animal diseases.</a:t>
            </a:r>
          </a:p>
          <a:p>
            <a:pPr>
              <a:buFontTx/>
              <a:buChar char="-"/>
            </a:pPr>
            <a:endParaRPr lang="fr-FR" sz="1300" dirty="0"/>
          </a:p>
          <a:p>
            <a:pPr>
              <a:buFontTx/>
              <a:buChar char="-"/>
            </a:pPr>
            <a:r>
              <a:rPr lang="fr-FR" sz="2400" dirty="0"/>
              <a:t>Most often to strengthen or maintain certain essential physiological functions (immune, digestive, respiratory, locomotor, reproductive, etc.).</a:t>
            </a:r>
          </a:p>
          <a:p>
            <a:pPr>
              <a:buFontTx/>
              <a:buChar char="-"/>
            </a:pPr>
            <a:endParaRPr lang="fr-FR" sz="1200" dirty="0"/>
          </a:p>
          <a:p>
            <a:pPr>
              <a:buFontTx/>
              <a:buChar char="-"/>
            </a:pPr>
            <a:r>
              <a:rPr lang="fr-FR" sz="2400" dirty="0"/>
              <a:t>This involves the use of medicinal plants or other substances (honey, ash, minerals, etc.) and also zootechnical practices (feeding, choice of breeding stock, etc.).</a:t>
            </a:r>
          </a:p>
          <a:p>
            <a:pPr>
              <a:buFontTx/>
              <a:buChar char="-"/>
            </a:pPr>
            <a:endParaRPr lang="fr-FR" sz="1500" dirty="0"/>
          </a:p>
          <a:p>
            <a:pPr>
              <a:buFontTx/>
              <a:buChar char="-"/>
            </a:pPr>
            <a:r>
              <a:rPr lang="fr-FR" sz="2400" dirty="0"/>
              <a:t>Useful practices as an alternative to allopathic treatments if the latter are not easily accessible </a:t>
            </a:r>
            <a:r>
              <a:rPr lang="fr-FR" sz="2400" i="1" dirty="0"/>
              <a:t>(materially or economically</a:t>
            </a:r>
            <a:r>
              <a:rPr lang="fr-FR" sz="2400" dirty="0"/>
              <a:t>) or used in poor conditions</a:t>
            </a: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672" y="1492"/>
            <a:ext cx="597666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/>
              <a:t>Module 5: Improving the use of veterinary products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97529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Theme 4: Recovering and disseminating relevant traditional alternative practices in the areas from which the course participants come.</a:t>
            </a:r>
          </a:p>
          <a:p>
            <a:pPr marL="0" indent="0">
              <a:buNone/>
            </a:pPr>
            <a:endParaRPr lang="fr-F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000" dirty="0"/>
              <a:t>For </a:t>
            </a:r>
            <a:r>
              <a:rPr lang="fr-FR" sz="2000" dirty="0" err="1"/>
              <a:t>ethnoveterinary </a:t>
            </a:r>
            <a:r>
              <a:rPr lang="fr-FR" sz="2000" dirty="0"/>
              <a:t>practices, there are both :</a:t>
            </a:r>
          </a:p>
          <a:p>
            <a:pPr lvl="1">
              <a:buFontTx/>
              <a:buChar char="-"/>
            </a:pPr>
            <a:r>
              <a:rPr lang="fr-FR" sz="1600" dirty="0"/>
              <a:t>a challenge of </a:t>
            </a:r>
            <a:r>
              <a:rPr lang="fr-FR" sz="1600" b="1" dirty="0"/>
              <a:t>collection and conservation</a:t>
            </a:r>
            <a:endParaRPr lang="fr-FR" sz="1600" dirty="0"/>
          </a:p>
          <a:p>
            <a:pPr lvl="1">
              <a:buFontTx/>
              <a:buChar char="-"/>
            </a:pPr>
            <a:r>
              <a:rPr lang="fr-FR" sz="1600" dirty="0"/>
              <a:t>a </a:t>
            </a:r>
            <a:r>
              <a:rPr lang="fr-FR" sz="1600" b="1" dirty="0"/>
              <a:t>validation </a:t>
            </a:r>
            <a:r>
              <a:rPr lang="fr-FR" sz="1600" dirty="0"/>
              <a:t>challenge (for the usual costs and conditions of clinical tests)</a:t>
            </a:r>
          </a:p>
          <a:p>
            <a:pPr lvl="1">
              <a:buFontTx/>
              <a:buChar char="-"/>
            </a:pPr>
            <a:r>
              <a:rPr lang="fr-FR" sz="1600" b="1" dirty="0"/>
              <a:t>dissemination (by raising awareness among </a:t>
            </a:r>
            <a:r>
              <a:rPr lang="fr-FR" sz="1600" dirty="0"/>
              <a:t>animal health network staff and </a:t>
            </a:r>
            <a:r>
              <a:rPr lang="fr-FR" sz="1600" dirty="0" err="1"/>
              <a:t>traditional practitioners</a:t>
            </a:r>
            <a:r>
              <a:rPr lang="fr-FR" sz="1600" dirty="0"/>
              <a:t>)</a:t>
            </a:r>
            <a:endParaRPr lang="fr-FR" sz="2000" dirty="0"/>
          </a:p>
          <a:p>
            <a:pPr>
              <a:buFontTx/>
              <a:buChar char="-"/>
            </a:pPr>
            <a:endParaRPr lang="fr-FR" sz="1100" dirty="0"/>
          </a:p>
          <a:p>
            <a:pPr>
              <a:buFontTx/>
              <a:buChar char="-"/>
            </a:pPr>
            <a:r>
              <a:rPr lang="fr-FR" sz="2000" dirty="0" err="1"/>
              <a:t>Ethnoveterinary </a:t>
            </a:r>
            <a:r>
              <a:rPr lang="fr-FR" sz="2000" dirty="0"/>
              <a:t>and allopathic practices </a:t>
            </a:r>
            <a:r>
              <a:rPr lang="fr-FR" sz="2000" b="1" dirty="0"/>
              <a:t>can be used in complementary ways depending on the situation </a:t>
            </a:r>
            <a:r>
              <a:rPr lang="fr-FR" sz="2000" dirty="0"/>
              <a:t>(e.g. allopathy for acute pathologies).</a:t>
            </a:r>
          </a:p>
          <a:p>
            <a:pPr>
              <a:buFontTx/>
              <a:buChar char="-"/>
            </a:pPr>
            <a:endParaRPr lang="fr-FR" sz="1000" dirty="0"/>
          </a:p>
          <a:p>
            <a:pPr>
              <a:buFontTx/>
              <a:buChar char="-"/>
            </a:pPr>
            <a:r>
              <a:rPr lang="fr-FR" sz="2000" dirty="0"/>
              <a:t>"</a:t>
            </a:r>
            <a:r>
              <a:rPr lang="fr-FR" sz="2000" dirty="0" err="1"/>
              <a:t>natural</a:t>
            </a:r>
            <a:r>
              <a:rPr lang="fr-FR" sz="2000" dirty="0"/>
              <a:t>" preparation = no toxicity risks? No (e.g. </a:t>
            </a:r>
            <a:r>
              <a:rPr lang="fr-FR" sz="2000" i="1" dirty="0" err="1"/>
              <a:t>Ricinus communis </a:t>
            </a:r>
            <a:r>
              <a:rPr lang="fr-FR" sz="2000" dirty="0"/>
              <a:t>in Ethiopia, or </a:t>
            </a:r>
            <a:r>
              <a:rPr lang="fr-FR" sz="2000" i="1" dirty="0" err="1"/>
              <a:t>Catharanthus roseus </a:t>
            </a:r>
            <a:r>
              <a:rPr lang="fr-FR" sz="2000" dirty="0"/>
              <a:t>in Madagascar, vincristine used as a chemotherapy treatment).</a:t>
            </a:r>
          </a:p>
          <a:p>
            <a:pPr>
              <a:buFontTx/>
              <a:buChar char="-"/>
            </a:pPr>
            <a:endParaRPr lang="fr-FR" sz="1100" dirty="0"/>
          </a:p>
          <a:p>
            <a:pPr>
              <a:buFontTx/>
              <a:buChar char="-"/>
            </a:pPr>
            <a:r>
              <a:rPr lang="fr-FR" sz="2000" dirty="0"/>
              <a:t>Beware also of the origin of the plants (which may contain other biological or chemical contaminants, such as pesticides).</a:t>
            </a: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12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672" y="1492"/>
            <a:ext cx="597666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/>
              <a:t>Module 5: Improving the use of veterinary products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20063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7886" y="21382"/>
            <a:ext cx="9180512" cy="139139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2400" dirty="0"/>
              <a:t>Module 5 - </a:t>
            </a:r>
            <a:r>
              <a:rPr lang="fr-FR" sz="2400" b="1" dirty="0"/>
              <a:t>Teaching aim: to be able to prevent the risks associated with the use of veterinary products, and to recommend breeding practices and ethno-veterinary treatments to reduce the use of these products in line with the "One </a:t>
            </a:r>
            <a:r>
              <a:rPr lang="fr-FR" sz="2400" b="1" dirty="0" err="1"/>
              <a:t>Health</a:t>
            </a:r>
            <a:r>
              <a:rPr lang="fr-FR" sz="2400" b="1" dirty="0"/>
              <a:t>" approach</a:t>
            </a:r>
            <a:r>
              <a:rPr lang="fr-FR" sz="2400" dirty="0"/>
              <a:t>.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535494B1-7A68-40FB-9B94-6A609DDD9922}" type="slidenum">
              <a:rPr lang="fr-FR" smtClean="0"/>
              <a:t>3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90162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1800" b="1" dirty="0">
                <a:latin typeface="Comic Sans MS" panose="030F0702030302020204" pitchFamily="66" charset="0"/>
              </a:rPr>
              <a:t>Teaching guide: </a:t>
            </a:r>
            <a:r>
              <a:rPr lang="fr-FR" sz="1800" dirty="0">
                <a:latin typeface="Comic Sans MS" panose="030F0702030302020204" pitchFamily="66" charset="0"/>
              </a:rPr>
              <a:t>For this module, it is important to draw on the practices and knowledge of the participants and of </a:t>
            </a:r>
            <a:r>
              <a:rPr lang="fr-FR" sz="1800" dirty="0" err="1">
                <a:latin typeface="Comic Sans MS" panose="030F0702030302020204" pitchFamily="66" charset="0"/>
              </a:rPr>
              <a:t>each</a:t>
            </a:r>
            <a:r>
              <a:rPr lang="fr-FR" sz="1800" dirty="0">
                <a:latin typeface="Comic Sans MS" panose="030F0702030302020204" pitchFamily="66" charset="0"/>
              </a:rPr>
              <a:t> "field".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fr-FR" sz="1200" b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fr-FR" sz="2400" b="1" dirty="0"/>
              <a:t>This module comprises 4 themes: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fr-FR" sz="1400" b="1" dirty="0"/>
          </a:p>
          <a:p>
            <a:pPr marL="0" indent="0">
              <a:lnSpc>
                <a:spcPct val="110000"/>
              </a:lnSpc>
              <a:buNone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Theme 1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: Understanding the types of livestock farming practised by training course participants and their contexts, as well as the main pathologies present in these environments.</a:t>
            </a:r>
          </a:p>
          <a:p>
            <a:pPr marL="0" indent="0">
              <a:lnSpc>
                <a:spcPct val="110000"/>
              </a:lnSpc>
              <a:buNone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Theme 2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: Understanding the "One </a:t>
            </a:r>
            <a:r>
              <a:rPr lang="fr-FR" sz="2400" dirty="0" err="1">
                <a:solidFill>
                  <a:schemeClr val="tx2">
                    <a:lumMod val="75000"/>
                  </a:schemeClr>
                </a:solidFill>
              </a:rPr>
              <a:t>Health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" approach and why we need to make better use of antibiotics and anti-parasite products.</a:t>
            </a: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1953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5976664" cy="3600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800" dirty="0"/>
              <a:t>Module 5: Improving the use of veterinary products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20688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2">
                    <a:lumMod val="75000"/>
                  </a:schemeClr>
                </a:solidFill>
              </a:rPr>
              <a:t>Theme 3</a:t>
            </a: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: Identifying and implementing herd management methods that reduce the need to use veterinary medicines. </a:t>
            </a:r>
          </a:p>
          <a:p>
            <a:pPr marL="0" indent="0">
              <a:buNone/>
            </a:pPr>
            <a:r>
              <a:rPr lang="fr-FR" sz="2200" b="1" dirty="0">
                <a:solidFill>
                  <a:schemeClr val="tx2">
                    <a:lumMod val="75000"/>
                  </a:schemeClr>
                </a:solidFill>
              </a:rPr>
              <a:t>Theme 4: </a:t>
            </a: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Recovering and disseminating relevant traditional (and non-traditional) alternative practices from the areas from which the training participants come. </a:t>
            </a:r>
          </a:p>
          <a:p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sz="2000" b="1" dirty="0"/>
          </a:p>
          <a:p>
            <a:pPr>
              <a:buFontTx/>
              <a:buChar char="-"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 descr="Une image contenant texte, bétail, herbe, arbre&#10;&#10;Le contenu généré par l’IA peut être incorrect.">
            <a:extLst>
              <a:ext uri="{FF2B5EF4-FFF2-40B4-BE49-F238E27FC236}">
                <a16:creationId xmlns:a16="http://schemas.microsoft.com/office/drawing/2014/main" id="{E31C425B-FCB2-D52E-6E1A-B90F65600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2155">
            <a:off x="902412" y="2360537"/>
            <a:ext cx="3028473" cy="4359408"/>
          </a:xfrm>
          <a:prstGeom prst="rect">
            <a:avLst/>
          </a:prstGeom>
        </p:spPr>
      </p:pic>
      <p:pic>
        <p:nvPicPr>
          <p:cNvPr id="10" name="Image 9" descr="Une image contenant texte, ciel, plein air, mammifère&#10;&#10;Le contenu généré par l’IA peut être incorrect.">
            <a:extLst>
              <a:ext uri="{FF2B5EF4-FFF2-40B4-BE49-F238E27FC236}">
                <a16:creationId xmlns:a16="http://schemas.microsoft.com/office/drawing/2014/main" id="{6AAF2A24-4B16-47A1-430A-D77BC5A40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6317">
            <a:off x="5064215" y="2387772"/>
            <a:ext cx="3049976" cy="41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Theme 1: Understanding the types of livestock farming practised by participants in the training courses and their contexts, as well as the main pathologies present in these environments.</a:t>
            </a:r>
          </a:p>
          <a:p>
            <a:pPr marL="0" indent="0">
              <a:buNone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000" dirty="0"/>
              <a:t>Based on the </a:t>
            </a:r>
            <a:r>
              <a:rPr lang="fr-FR" sz="2000" b="1" dirty="0"/>
              <a:t>prior participatory diagnosis </a:t>
            </a:r>
            <a:r>
              <a:rPr lang="fr-FR" sz="2000" dirty="0"/>
              <a:t>(see module 1): do farmers have </a:t>
            </a:r>
            <a:r>
              <a:rPr lang="fr-FR" sz="2000" b="1" dirty="0"/>
              <a:t>access to veterinary products </a:t>
            </a:r>
            <a:r>
              <a:rPr lang="fr-FR" sz="2000" dirty="0"/>
              <a:t>(antibiotics, anti-parasitics)? If so, how are they used? </a:t>
            </a:r>
            <a:r>
              <a:rPr lang="fr-FR" sz="2000" b="1" dirty="0"/>
              <a:t>Identify poor practices </a:t>
            </a:r>
            <a:r>
              <a:rPr lang="fr-FR" sz="2000" dirty="0"/>
              <a:t>(</a:t>
            </a:r>
            <a:r>
              <a:rPr lang="fr-FR" sz="2000" i="1" dirty="0"/>
              <a:t>storage, dosage, suitability for diagnosis, compliance with waiting times, waste disposal, </a:t>
            </a:r>
            <a:r>
              <a:rPr lang="fr-FR" sz="2000" dirty="0"/>
              <a:t>etc.);</a:t>
            </a:r>
            <a:endParaRPr lang="fr-FR" sz="2000" b="1" dirty="0"/>
          </a:p>
          <a:p>
            <a:pPr>
              <a:buFontTx/>
              <a:buChar char="-"/>
            </a:pPr>
            <a:endParaRPr lang="fr-FR" sz="2000" b="1" dirty="0"/>
          </a:p>
          <a:p>
            <a:pPr>
              <a:buFontTx/>
              <a:buChar char="-"/>
            </a:pPr>
            <a:r>
              <a:rPr lang="fr-FR" sz="2000" dirty="0"/>
              <a:t>Where do you buy it, what are the channels, the prices, the quality, the presentation? </a:t>
            </a:r>
            <a:r>
              <a:rPr lang="fr-FR" sz="2000" b="1" i="1" dirty="0"/>
              <a:t>Do the farmers know how to read and understand a label?</a:t>
            </a:r>
          </a:p>
          <a:p>
            <a:pPr>
              <a:buFontTx/>
              <a:buChar char="-"/>
            </a:pPr>
            <a:endParaRPr lang="fr-FR" sz="2000" b="1" dirty="0"/>
          </a:p>
          <a:p>
            <a:pPr>
              <a:buFontTx/>
              <a:buChar char="-"/>
            </a:pPr>
            <a:r>
              <a:rPr lang="fr-FR" sz="2000" dirty="0"/>
              <a:t>Who are the health professionals in the areas concerned? </a:t>
            </a:r>
            <a:r>
              <a:rPr lang="fr-FR" sz="2000" b="1" i="1" dirty="0"/>
              <a:t>Vets, ACSA, </a:t>
            </a:r>
            <a:r>
              <a:rPr lang="fr-FR" sz="2000" b="1" i="1" dirty="0" err="1"/>
              <a:t>para-vets</a:t>
            </a:r>
            <a:r>
              <a:rPr lang="fr-FR" sz="2000" b="1" i="1" dirty="0"/>
              <a:t>?</a:t>
            </a:r>
          </a:p>
          <a:p>
            <a:pPr>
              <a:buFontTx/>
              <a:buChar char="-"/>
            </a:pPr>
            <a:endParaRPr lang="fr-FR" sz="2000" dirty="0"/>
          </a:p>
          <a:p>
            <a:pPr>
              <a:buFontTx/>
              <a:buChar char="-"/>
            </a:pPr>
            <a:r>
              <a:rPr lang="fr-FR" sz="2000" dirty="0"/>
              <a:t>Are these healthcare professionals involved in the training and can they be mobilised for the activities planned below? </a:t>
            </a:r>
            <a:endParaRPr lang="fr-FR" sz="2000" b="1" dirty="0"/>
          </a:p>
          <a:p>
            <a:pPr>
              <a:buFontTx/>
              <a:buChar char="-"/>
            </a:pPr>
            <a:endParaRPr lang="fr-FR" sz="1800" b="1" dirty="0"/>
          </a:p>
          <a:p>
            <a:pPr>
              <a:buFontTx/>
              <a:buChar char="-"/>
            </a:pPr>
            <a:endParaRPr lang="fr-FR" sz="1800" b="1" dirty="0"/>
          </a:p>
          <a:p>
            <a:pPr>
              <a:buFontTx/>
              <a:buChar char="-"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5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672" y="1492"/>
            <a:ext cx="597666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/>
              <a:t>Module 5: Improving the use of veterinary products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5361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6381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Theme 2: Understanding the "One </a:t>
            </a:r>
            <a:r>
              <a:rPr lang="fr-FR" sz="2400" dirty="0" err="1">
                <a:solidFill>
                  <a:schemeClr val="tx2">
                    <a:lumMod val="75000"/>
                  </a:schemeClr>
                </a:solidFill>
              </a:rPr>
              <a:t>Health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" approach and why we need to make better use of antibiotics and anti-parasite products.</a:t>
            </a:r>
          </a:p>
          <a:p>
            <a:pPr marL="0" indent="0">
              <a:buNone/>
            </a:pPr>
            <a:endParaRPr lang="fr-FR" sz="2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200" dirty="0"/>
              <a:t>Presentation of the One </a:t>
            </a:r>
            <a:r>
              <a:rPr lang="fr-FR" sz="2200" dirty="0" err="1"/>
              <a:t>Health </a:t>
            </a:r>
            <a:r>
              <a:rPr lang="fr-FR" sz="2200" dirty="0"/>
              <a:t>approach (</a:t>
            </a:r>
            <a:r>
              <a:rPr lang="fr-FR" sz="2200" b="1" dirty="0"/>
              <a:t>integrated, systemic and unified approach to public, animal and environmental health at local, national and global levels</a:t>
            </a:r>
            <a:r>
              <a:rPr lang="fr-FR" sz="2200" dirty="0"/>
              <a:t>)</a:t>
            </a:r>
            <a:r>
              <a:rPr lang="fr-FR" sz="2200" i="1" dirty="0"/>
              <a:t>. </a:t>
            </a:r>
            <a:r>
              <a:rPr lang="fr-FR" sz="2200" dirty="0"/>
              <a:t>Recall the key themes of the OH approach: </a:t>
            </a:r>
            <a:r>
              <a:rPr lang="fr-FR" sz="2200" dirty="0" err="1"/>
              <a:t>antibiotic resistance</a:t>
            </a:r>
            <a:r>
              <a:rPr lang="fr-FR" sz="2200" dirty="0"/>
              <a:t>, zoonoses (avian flu, rabies), etc.</a:t>
            </a:r>
            <a:endParaRPr lang="fr-FR" sz="2200" b="1" dirty="0"/>
          </a:p>
          <a:p>
            <a:pPr>
              <a:buFontTx/>
              <a:buChar char="-"/>
            </a:pPr>
            <a:endParaRPr lang="fr-FR" sz="1200" b="1" dirty="0"/>
          </a:p>
          <a:p>
            <a:pPr>
              <a:buFontTx/>
              <a:buChar char="-"/>
            </a:pPr>
            <a:r>
              <a:rPr lang="fr-FR" sz="2200" dirty="0"/>
              <a:t>With this approach in mind, </a:t>
            </a:r>
            <a:r>
              <a:rPr lang="fr-FR" sz="2200" b="1" dirty="0"/>
              <a:t>why worry about the danger posed by "misused" veterinary products?</a:t>
            </a:r>
          </a:p>
          <a:p>
            <a:pPr>
              <a:buFontTx/>
              <a:buChar char="-"/>
            </a:pPr>
            <a:endParaRPr lang="fr-FR" sz="1200" b="1" dirty="0"/>
          </a:p>
          <a:p>
            <a:pPr lvl="1">
              <a:buFontTx/>
              <a:buChar char="-"/>
            </a:pPr>
            <a:r>
              <a:rPr lang="fr-FR" sz="1900" dirty="0"/>
              <a:t>A risk of antibiotic or antiparasitic </a:t>
            </a:r>
            <a:r>
              <a:rPr lang="fr-FR" sz="1900" b="1" dirty="0"/>
              <a:t>residues </a:t>
            </a:r>
            <a:r>
              <a:rPr lang="fr-FR" sz="1900" dirty="0"/>
              <a:t>in foodstuffs of animal origin</a:t>
            </a:r>
          </a:p>
          <a:p>
            <a:pPr lvl="1">
              <a:buFontTx/>
              <a:buChar char="-"/>
            </a:pPr>
            <a:r>
              <a:rPr lang="fr-FR" sz="1900" b="1" dirty="0"/>
              <a:t>The appearance of resistance and therefore a reduction in the effectiveness of treatments</a:t>
            </a:r>
          </a:p>
          <a:p>
            <a:pPr lvl="1">
              <a:buFontTx/>
              <a:buChar char="-"/>
            </a:pPr>
            <a:r>
              <a:rPr lang="fr-FR" sz="1900" b="1" dirty="0"/>
              <a:t>The release into the environment of product residues </a:t>
            </a:r>
            <a:r>
              <a:rPr lang="fr-FR" sz="1900" dirty="0"/>
              <a:t>which may have a negative impact on the environment</a:t>
            </a:r>
          </a:p>
          <a:p>
            <a:pPr>
              <a:buFontTx/>
              <a:buChar char="-"/>
            </a:pPr>
            <a:endParaRPr lang="fr-FR" sz="1300" dirty="0"/>
          </a:p>
          <a:p>
            <a:pPr>
              <a:buFontTx/>
              <a:buChar char="-"/>
            </a:pPr>
            <a:r>
              <a:rPr lang="fr-FR" sz="2200" dirty="0"/>
              <a:t>Raise the issue of the quality and availability of veterinary products (remember that in informal channels the percentage of non-compliant veterinary medicines can be high).</a:t>
            </a:r>
            <a:endParaRPr lang="fr-FR" sz="1800" b="1" dirty="0"/>
          </a:p>
          <a:p>
            <a:pPr>
              <a:buFontTx/>
              <a:buChar char="-"/>
            </a:pPr>
            <a:endParaRPr lang="fr-FR" sz="1800" b="1" dirty="0"/>
          </a:p>
          <a:p>
            <a:pPr>
              <a:buFontTx/>
              <a:buChar char="-"/>
            </a:pPr>
            <a:endParaRPr lang="fr-FR" sz="1800" b="1" dirty="0"/>
          </a:p>
          <a:p>
            <a:pPr>
              <a:buFontTx/>
              <a:buChar char="-"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6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672" y="1492"/>
            <a:ext cx="597666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/>
              <a:t>Module 5: Improving the use of veterinary products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05693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Theme 2: Understanding the "One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Health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" approach and why we need to make better use of antibiotics and anti-parasite products.</a:t>
            </a:r>
          </a:p>
          <a:p>
            <a:pPr marL="0" indent="0">
              <a:buNone/>
            </a:pPr>
            <a:endParaRPr lang="fr-F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400" b="1" dirty="0"/>
              <a:t>Possible concrete actions:</a:t>
            </a:r>
          </a:p>
          <a:p>
            <a:pPr lvl="1">
              <a:buFontTx/>
              <a:buChar char="-"/>
            </a:pPr>
            <a:r>
              <a:rPr lang="fr-FR" sz="2000" dirty="0"/>
              <a:t>Train professionals and farmers in animal health and </a:t>
            </a:r>
            <a:r>
              <a:rPr lang="fr-FR" sz="2000" b="1" dirty="0"/>
              <a:t>good practice in the use of veterinary medicines, </a:t>
            </a:r>
            <a:r>
              <a:rPr lang="fr-FR" sz="2000" dirty="0"/>
              <a:t>by producing accessible training materials (see CEVA example).</a:t>
            </a:r>
          </a:p>
          <a:p>
            <a:pPr lvl="1">
              <a:buFontTx/>
              <a:buChar char="-"/>
            </a:pPr>
            <a:r>
              <a:rPr lang="fr-FR" sz="2000" b="1" dirty="0"/>
              <a:t>Better individual and collective management of veterinary product waste </a:t>
            </a:r>
            <a:r>
              <a:rPr lang="fr-FR" sz="2000" i="1" dirty="0"/>
              <a:t>(bottles, injection equipment) </a:t>
            </a:r>
            <a:r>
              <a:rPr lang="fr-FR" sz="2000" dirty="0"/>
              <a:t>to limit spillage and cross-contamination between animals, etc.</a:t>
            </a:r>
            <a:endParaRPr lang="fr-FR" sz="2000" b="1" dirty="0"/>
          </a:p>
          <a:p>
            <a:pPr lvl="1">
              <a:buFontTx/>
              <a:buChar char="-"/>
            </a:pPr>
            <a:r>
              <a:rPr lang="fr-FR" sz="2000" b="1" dirty="0"/>
              <a:t>Advancing alternatives based on traditional knowledge and knowledge of phytotherapy and </a:t>
            </a:r>
            <a:r>
              <a:rPr lang="fr-FR" sz="2000" dirty="0"/>
              <a:t>aromatherapy </a:t>
            </a:r>
          </a:p>
          <a:p>
            <a:pPr lvl="1">
              <a:buFontTx/>
              <a:buChar char="-"/>
            </a:pPr>
            <a:r>
              <a:rPr lang="fr-FR" sz="2000" dirty="0"/>
              <a:t>Support the official authorities in </a:t>
            </a:r>
            <a:r>
              <a:rPr lang="fr-FR" sz="2000" b="1" dirty="0"/>
              <a:t>implementing regulations </a:t>
            </a:r>
            <a:r>
              <a:rPr lang="fr-FR" sz="2000" dirty="0"/>
              <a:t>on controlling the sale of veterinary medicines, support the development of </a:t>
            </a:r>
            <a:r>
              <a:rPr lang="fr-FR" sz="2000" b="1" dirty="0"/>
              <a:t>distribution channels for quality medicines </a:t>
            </a:r>
            <a:r>
              <a:rPr lang="fr-FR" sz="2000" dirty="0"/>
              <a:t>to livestock farmers </a:t>
            </a:r>
            <a:r>
              <a:rPr lang="fr-FR" sz="2000" i="1" dirty="0"/>
              <a:t>(veterinary depots, etc.) </a:t>
            </a:r>
            <a:r>
              <a:rPr lang="fr-FR" sz="2000" dirty="0"/>
              <a:t>in compliance with regulations and the structuring of the existing animal health network.</a:t>
            </a:r>
            <a:endParaRPr lang="fr-FR" sz="2000" b="1" dirty="0"/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7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672" y="1492"/>
            <a:ext cx="597666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/>
              <a:t>Module 5: Improving the use of veterinary products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3724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6" y="0"/>
            <a:ext cx="647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Theme 3: Identifying and implementing herd management methods that reduce the need to use veterinary medicines.</a:t>
            </a:r>
          </a:p>
          <a:p>
            <a:pPr marL="0" indent="0">
              <a:buNone/>
            </a:pP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200" b="1" dirty="0"/>
              <a:t>Can we completely eliminate the use of veto drugs?</a:t>
            </a:r>
          </a:p>
          <a:p>
            <a:pPr>
              <a:buFontTx/>
              <a:buChar char="-"/>
            </a:pPr>
            <a:r>
              <a:rPr lang="fr-FR" sz="2200" b="1" dirty="0"/>
              <a:t>But :</a:t>
            </a:r>
          </a:p>
          <a:p>
            <a:pPr lvl="1">
              <a:buFontTx/>
              <a:buChar char="-"/>
            </a:pPr>
            <a:r>
              <a:rPr lang="fr-FR" sz="2000" b="1" dirty="0"/>
              <a:t>Choose hardy breeds </a:t>
            </a:r>
            <a:r>
              <a:rPr lang="fr-FR" sz="2000" dirty="0"/>
              <a:t>and/or carry out selections based on hardiness and resistance to certain parasites or diseases</a:t>
            </a:r>
          </a:p>
          <a:p>
            <a:pPr lvl="1">
              <a:buFontTx/>
              <a:buChar char="-"/>
            </a:pPr>
            <a:r>
              <a:rPr lang="fr-FR" sz="2000" b="1" dirty="0"/>
              <a:t>Reduce stress as much as </a:t>
            </a:r>
            <a:r>
              <a:rPr lang="fr-FR" sz="2000" dirty="0"/>
              <a:t>possible by setting up good rearing conditions</a:t>
            </a:r>
          </a:p>
          <a:p>
            <a:pPr lvl="1">
              <a:buFontTx/>
              <a:buChar char="-"/>
            </a:pPr>
            <a:r>
              <a:rPr lang="fr-FR" sz="2000" b="1" dirty="0"/>
              <a:t>Providing quality food </a:t>
            </a:r>
            <a:r>
              <a:rPr lang="fr-FR" sz="2000" dirty="0"/>
              <a:t>in line with physiological needs</a:t>
            </a:r>
          </a:p>
          <a:p>
            <a:pPr lvl="1">
              <a:buFontTx/>
              <a:buChar char="-"/>
            </a:pPr>
            <a:r>
              <a:rPr lang="fr-FR" sz="2000" b="1" dirty="0"/>
              <a:t>Develop the </a:t>
            </a:r>
            <a:r>
              <a:rPr lang="fr-FR" sz="2000" dirty="0"/>
              <a:t>animals' </a:t>
            </a:r>
            <a:r>
              <a:rPr lang="fr-FR" sz="2000" b="1" dirty="0"/>
              <a:t>natural resistance to </a:t>
            </a:r>
            <a:r>
              <a:rPr lang="fr-FR" sz="2000" dirty="0"/>
              <a:t>parasites </a:t>
            </a:r>
            <a:r>
              <a:rPr lang="fr-FR" sz="2000" i="1" dirty="0"/>
              <a:t>through first aid for infants (quality </a:t>
            </a:r>
            <a:r>
              <a:rPr lang="fr-FR" sz="2000" i="1" dirty="0" err="1"/>
              <a:t>colostrum </a:t>
            </a:r>
            <a:r>
              <a:rPr lang="fr-FR" sz="2000" i="1" dirty="0"/>
              <a:t>intake), </a:t>
            </a:r>
            <a:r>
              <a:rPr lang="fr-FR" sz="2000" dirty="0"/>
              <a:t>semi-divagation, grazing animals from a young age, etc.</a:t>
            </a:r>
          </a:p>
          <a:p>
            <a:pPr lvl="1">
              <a:buFontTx/>
              <a:buChar char="-"/>
            </a:pPr>
            <a:r>
              <a:rPr lang="fr-FR" sz="2000" dirty="0"/>
              <a:t>Put in place, where appropriate and depending on the context, reasoned </a:t>
            </a:r>
            <a:r>
              <a:rPr lang="fr-FR" sz="2000" b="1" dirty="0"/>
              <a:t>vaccination plans </a:t>
            </a:r>
            <a:r>
              <a:rPr lang="fr-FR" sz="2000" dirty="0"/>
              <a:t>and </a:t>
            </a:r>
            <a:r>
              <a:rPr lang="fr-FR" sz="2000" dirty="0" err="1"/>
              <a:t>rely</a:t>
            </a:r>
            <a:r>
              <a:rPr lang="fr-FR" sz="2000" dirty="0"/>
              <a:t> on </a:t>
            </a:r>
            <a:r>
              <a:rPr lang="fr-FR" sz="2000" dirty="0" err="1"/>
              <a:t>early</a:t>
            </a:r>
            <a:r>
              <a:rPr lang="fr-FR" sz="2000" dirty="0"/>
              <a:t> diagnosis </a:t>
            </a:r>
            <a:endParaRPr lang="fr-FR" sz="2000" b="1" dirty="0"/>
          </a:p>
          <a:p>
            <a:pPr lvl="1">
              <a:buFontTx/>
              <a:buChar char="-"/>
            </a:pPr>
            <a:r>
              <a:rPr lang="fr-FR" sz="2000" dirty="0"/>
              <a:t>Developing and implementing </a:t>
            </a:r>
            <a:r>
              <a:rPr lang="fr-FR" sz="2000" b="1" dirty="0"/>
              <a:t>biosecurity </a:t>
            </a:r>
            <a:r>
              <a:rPr lang="fr-FR" sz="2000" dirty="0"/>
              <a:t>measures </a:t>
            </a:r>
            <a:r>
              <a:rPr lang="fr-FR" sz="2000" b="1" dirty="0"/>
              <a:t>on livestock farms</a:t>
            </a: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9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672" y="1492"/>
            <a:ext cx="597666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/>
              <a:t>Module 5: Improving the use of veterinary products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61244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78ED030-5C2A-C562-559B-0F882D173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2468"/>
            <a:ext cx="5735654" cy="3277517"/>
          </a:xfrm>
          <a:prstGeom prst="rect">
            <a:avLst/>
          </a:prstGeom>
        </p:spPr>
      </p:pic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44E24A2F-D271-6060-FBE9-D12A2DF6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28" y="3429000"/>
            <a:ext cx="8599714" cy="31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18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5484348-9108-425a-8368-2f497e68a38e">
      <UserInfo>
        <DisplayName/>
        <AccountId xsi:nil="true"/>
        <AccountType/>
      </UserInfo>
    </SharedWithUsers>
    <TaxCatchAll xmlns="b5484348-9108-425a-8368-2f497e68a38e" xsi:nil="true"/>
    <lcf76f155ced4ddcb4097134ff3c332f xmlns="f09b6fa0-22b4-47db-938f-b015a4652d4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3E6CA3794FAF43A1B1B2F3C9FF0252" ma:contentTypeVersion="14" ma:contentTypeDescription="Crée un document." ma:contentTypeScope="" ma:versionID="168ac6fe49f00d4cc95461653c22d64d">
  <xsd:schema xmlns:xsd="http://www.w3.org/2001/XMLSchema" xmlns:xs="http://www.w3.org/2001/XMLSchema" xmlns:p="http://schemas.microsoft.com/office/2006/metadata/properties" xmlns:ns2="f09b6fa0-22b4-47db-938f-b015a4652d4e" xmlns:ns3="b5484348-9108-425a-8368-2f497e68a38e" targetNamespace="http://schemas.microsoft.com/office/2006/metadata/properties" ma:root="true" ma:fieldsID="8f6c2df7fff0b32d9b0d2dc47ca55630" ns2:_="" ns3:_="">
    <xsd:import namespace="f09b6fa0-22b4-47db-938f-b015a4652d4e"/>
    <xsd:import namespace="b5484348-9108-425a-8368-2f497e68a3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b6fa0-22b4-47db-938f-b015a46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59afb672-b4ba-4b3f-b1ed-697a383fdf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84348-9108-425a-8368-2f497e68a38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abd61a5-97c0-42a7-a255-f8bbfe10cc00}" ma:internalName="TaxCatchAll" ma:showField="CatchAllData" ma:web="b5484348-9108-425a-8368-2f497e68a3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5B674E-0B06-4871-9092-6F5A1523F84E}">
  <ds:schemaRefs>
    <ds:schemaRef ds:uri="http://schemas.microsoft.com/office/2006/metadata/properties"/>
    <ds:schemaRef ds:uri="http://schemas.microsoft.com/office/infopath/2007/PartnerControls"/>
    <ds:schemaRef ds:uri="b5484348-9108-425a-8368-2f497e68a38e"/>
    <ds:schemaRef ds:uri="f09b6fa0-22b4-47db-938f-b015a4652d4e"/>
  </ds:schemaRefs>
</ds:datastoreItem>
</file>

<file path=customXml/itemProps2.xml><?xml version="1.0" encoding="utf-8"?>
<ds:datastoreItem xmlns:ds="http://schemas.openxmlformats.org/officeDocument/2006/customXml" ds:itemID="{0AA21B31-5EB0-4A22-9C8A-B2347F1C1D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BD6AEC-6608-48CF-BA3D-E68695D5A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b6fa0-22b4-47db-938f-b015a4652d4e"/>
    <ds:schemaRef ds:uri="b5484348-9108-425a-8368-2f497e68a3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1219</Words>
  <Application>Microsoft Office PowerPoint</Application>
  <PresentationFormat>Affichage à l'écran (4:3)</PresentationFormat>
  <Paragraphs>98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Thème Office</vt:lpstr>
      <vt:lpstr> Avsf  Pesticides Training - Module 5 :  Improving the use of veterinary products</vt:lpstr>
      <vt:lpstr>Module 5 - Teaching aim: to be able to prevent the risks associated with the use of veterinary products, and to recommend breeding practices and ethno-veterinary treatments to reduce the use of these products in line with the "One Health" approach. </vt:lpstr>
      <vt:lpstr>Module 5: Improving the use of veterinary products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 :  Prévention des risques des pesticides</dc:title>
  <dc:creator>UTILISATEUR</dc:creator>
  <cp:keywords>, docId:5F10157C1D09231C67F9C7C892AF317E</cp:keywords>
  <cp:lastModifiedBy>Bertrand MATHIEU</cp:lastModifiedBy>
  <cp:revision>56</cp:revision>
  <dcterms:created xsi:type="dcterms:W3CDTF">2020-11-24T09:09:25Z</dcterms:created>
  <dcterms:modified xsi:type="dcterms:W3CDTF">2026-02-05T11:39:51Z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1067400</vt:r8>
  </property>
  <property fmtid="{D5CDD505-2E9C-101B-9397-08002B2CF9AE}" pid="3" name="ContentTypeId">
    <vt:lpwstr>0x010100EA3E6CA3794FAF43A1B1B2F3C9FF0252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