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1"/>
  </p:notesMasterIdLst>
  <p:handoutMasterIdLst>
    <p:handoutMasterId r:id="rId22"/>
  </p:handoutMasterIdLst>
  <p:sldIdLst>
    <p:sldId id="256" r:id="rId5"/>
    <p:sldId id="257" r:id="rId6"/>
    <p:sldId id="273" r:id="rId7"/>
    <p:sldId id="274" r:id="rId8"/>
    <p:sldId id="291" r:id="rId9"/>
    <p:sldId id="294" r:id="rId10"/>
    <p:sldId id="276" r:id="rId11"/>
    <p:sldId id="279" r:id="rId12"/>
    <p:sldId id="278" r:id="rId13"/>
    <p:sldId id="296" r:id="rId14"/>
    <p:sldId id="284" r:id="rId15"/>
    <p:sldId id="283" r:id="rId16"/>
    <p:sldId id="281" r:id="rId17"/>
    <p:sldId id="292" r:id="rId18"/>
    <p:sldId id="286" r:id="rId19"/>
    <p:sldId id="293" r:id="rId20"/>
  </p:sldIdLst>
  <p:sldSz cx="9144000" cy="6858000" type="screen4x3"/>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C5559A-EE23-4F8E-BCCF-2EAF47CF5FC0}" v="2" dt="2026-02-05T12:21:42.947"/>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424" autoAdjust="0"/>
  </p:normalViewPr>
  <p:slideViewPr>
    <p:cSldViewPr>
      <p:cViewPr>
        <p:scale>
          <a:sx n="50" d="100"/>
          <a:sy n="50" d="100"/>
        </p:scale>
        <p:origin x="1740" y="1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rtrand MATHIEU" userId="3ad2500c-3c0e-43eb-b227-135d3a4c1d08" providerId="ADAL" clId="{03EC9F85-D77C-42CE-AB1F-EDF105C78B01}"/>
    <pc:docChg chg="undo custSel modSld">
      <pc:chgData name="Bertrand MATHIEU" userId="3ad2500c-3c0e-43eb-b227-135d3a4c1d08" providerId="ADAL" clId="{03EC9F85-D77C-42CE-AB1F-EDF105C78B01}" dt="2026-02-05T12:26:06.503" v="152" actId="20577"/>
      <pc:docMkLst>
        <pc:docMk/>
      </pc:docMkLst>
      <pc:sldChg chg="modSp mod">
        <pc:chgData name="Bertrand MATHIEU" userId="3ad2500c-3c0e-43eb-b227-135d3a4c1d08" providerId="ADAL" clId="{03EC9F85-D77C-42CE-AB1F-EDF105C78B01}" dt="2026-02-05T11:41:45.741" v="27" actId="20577"/>
        <pc:sldMkLst>
          <pc:docMk/>
          <pc:sldMk cId="312518432" sldId="256"/>
        </pc:sldMkLst>
        <pc:spChg chg="mod">
          <ac:chgData name="Bertrand MATHIEU" userId="3ad2500c-3c0e-43eb-b227-135d3a4c1d08" providerId="ADAL" clId="{03EC9F85-D77C-42CE-AB1F-EDF105C78B01}" dt="2026-02-05T11:41:45.741" v="27" actId="20577"/>
          <ac:spMkLst>
            <pc:docMk/>
            <pc:sldMk cId="312518432" sldId="256"/>
            <ac:spMk id="2" creationId="{00000000-0000-0000-0000-000000000000}"/>
          </ac:spMkLst>
        </pc:spChg>
      </pc:sldChg>
      <pc:sldChg chg="modSp mod">
        <pc:chgData name="Bertrand MATHIEU" userId="3ad2500c-3c0e-43eb-b227-135d3a4c1d08" providerId="ADAL" clId="{03EC9F85-D77C-42CE-AB1F-EDF105C78B01}" dt="2026-02-05T11:44:24.571" v="48" actId="20577"/>
        <pc:sldMkLst>
          <pc:docMk/>
          <pc:sldMk cId="667438319" sldId="257"/>
        </pc:sldMkLst>
        <pc:spChg chg="mod">
          <ac:chgData name="Bertrand MATHIEU" userId="3ad2500c-3c0e-43eb-b227-135d3a4c1d08" providerId="ADAL" clId="{03EC9F85-D77C-42CE-AB1F-EDF105C78B01}" dt="2026-02-05T11:44:24.571" v="48" actId="20577"/>
          <ac:spMkLst>
            <pc:docMk/>
            <pc:sldMk cId="667438319" sldId="257"/>
            <ac:spMk id="3" creationId="{00000000-0000-0000-0000-000000000000}"/>
          </ac:spMkLst>
        </pc:spChg>
      </pc:sldChg>
      <pc:sldChg chg="modSp mod">
        <pc:chgData name="Bertrand MATHIEU" userId="3ad2500c-3c0e-43eb-b227-135d3a4c1d08" providerId="ADAL" clId="{03EC9F85-D77C-42CE-AB1F-EDF105C78B01}" dt="2026-02-05T11:50:06.149" v="101" actId="20577"/>
        <pc:sldMkLst>
          <pc:docMk/>
          <pc:sldMk cId="1504051715" sldId="273"/>
        </pc:sldMkLst>
        <pc:spChg chg="mod">
          <ac:chgData name="Bertrand MATHIEU" userId="3ad2500c-3c0e-43eb-b227-135d3a4c1d08" providerId="ADAL" clId="{03EC9F85-D77C-42CE-AB1F-EDF105C78B01}" dt="2026-02-05T11:50:06.149" v="101" actId="20577"/>
          <ac:spMkLst>
            <pc:docMk/>
            <pc:sldMk cId="1504051715" sldId="273"/>
            <ac:spMk id="3" creationId="{00000000-0000-0000-0000-000000000000}"/>
          </ac:spMkLst>
        </pc:spChg>
      </pc:sldChg>
      <pc:sldChg chg="modSp mod">
        <pc:chgData name="Bertrand MATHIEU" userId="3ad2500c-3c0e-43eb-b227-135d3a4c1d08" providerId="ADAL" clId="{03EC9F85-D77C-42CE-AB1F-EDF105C78B01}" dt="2026-02-05T11:51:30.399" v="130" actId="20577"/>
        <pc:sldMkLst>
          <pc:docMk/>
          <pc:sldMk cId="1953421416" sldId="274"/>
        </pc:sldMkLst>
        <pc:spChg chg="mod">
          <ac:chgData name="Bertrand MATHIEU" userId="3ad2500c-3c0e-43eb-b227-135d3a4c1d08" providerId="ADAL" clId="{03EC9F85-D77C-42CE-AB1F-EDF105C78B01}" dt="2026-02-05T11:51:30.399" v="130" actId="20577"/>
          <ac:spMkLst>
            <pc:docMk/>
            <pc:sldMk cId="1953421416" sldId="274"/>
            <ac:spMk id="3" creationId="{00000000-0000-0000-0000-000000000000}"/>
          </ac:spMkLst>
        </pc:spChg>
      </pc:sldChg>
      <pc:sldChg chg="modSp mod">
        <pc:chgData name="Bertrand MATHIEU" userId="3ad2500c-3c0e-43eb-b227-135d3a4c1d08" providerId="ADAL" clId="{03EC9F85-D77C-42CE-AB1F-EDF105C78B01}" dt="2026-02-05T12:26:06.503" v="152" actId="20577"/>
        <pc:sldMkLst>
          <pc:docMk/>
          <pc:sldMk cId="1953421416" sldId="281"/>
        </pc:sldMkLst>
        <pc:spChg chg="mod">
          <ac:chgData name="Bertrand MATHIEU" userId="3ad2500c-3c0e-43eb-b227-135d3a4c1d08" providerId="ADAL" clId="{03EC9F85-D77C-42CE-AB1F-EDF105C78B01}" dt="2026-02-05T12:26:06.503" v="152" actId="20577"/>
          <ac:spMkLst>
            <pc:docMk/>
            <pc:sldMk cId="1953421416" sldId="281"/>
            <ac:spMk id="3" creationId="{00000000-0000-0000-0000-000000000000}"/>
          </ac:spMkLst>
        </pc:spChg>
      </pc:sldChg>
      <pc:sldChg chg="modSp mod">
        <pc:chgData name="Bertrand MATHIEU" userId="3ad2500c-3c0e-43eb-b227-135d3a4c1d08" providerId="ADAL" clId="{03EC9F85-D77C-42CE-AB1F-EDF105C78B01}" dt="2026-02-05T11:55:10.605" v="150" actId="20577"/>
        <pc:sldMkLst>
          <pc:docMk/>
          <pc:sldMk cId="668028160" sldId="294"/>
        </pc:sldMkLst>
        <pc:spChg chg="mod">
          <ac:chgData name="Bertrand MATHIEU" userId="3ad2500c-3c0e-43eb-b227-135d3a4c1d08" providerId="ADAL" clId="{03EC9F85-D77C-42CE-AB1F-EDF105C78B01}" dt="2026-02-05T11:55:10.605" v="150" actId="20577"/>
          <ac:spMkLst>
            <pc:docMk/>
            <pc:sldMk cId="668028160" sldId="294"/>
            <ac:spMk id="3" creationId="{00000000-0000-0000-0000-000000000000}"/>
          </ac:spMkLst>
        </pc:spChg>
      </pc:sldChg>
      <pc:sldChg chg="modSp mod">
        <pc:chgData name="Bertrand MATHIEU" userId="3ad2500c-3c0e-43eb-b227-135d3a4c1d08" providerId="ADAL" clId="{03EC9F85-D77C-42CE-AB1F-EDF105C78B01}" dt="2026-02-05T12:05:48.276" v="151" actId="6549"/>
        <pc:sldMkLst>
          <pc:docMk/>
          <pc:sldMk cId="2584824901" sldId="296"/>
        </pc:sldMkLst>
        <pc:spChg chg="mod">
          <ac:chgData name="Bertrand MATHIEU" userId="3ad2500c-3c0e-43eb-b227-135d3a4c1d08" providerId="ADAL" clId="{03EC9F85-D77C-42CE-AB1F-EDF105C78B01}" dt="2026-02-05T12:05:48.276" v="151" actId="6549"/>
          <ac:spMkLst>
            <pc:docMk/>
            <pc:sldMk cId="2584824901" sldId="296"/>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2798" y="0"/>
            <a:ext cx="4301543" cy="339884"/>
          </a:xfrm>
          <a:prstGeom prst="rect">
            <a:avLst/>
          </a:prstGeom>
        </p:spPr>
        <p:txBody>
          <a:bodyPr vert="horz" lIns="91440" tIns="45720" rIns="91440" bIns="45720" rtlCol="0"/>
          <a:lstStyle>
            <a:lvl1pPr algn="r">
              <a:defRPr sz="1200"/>
            </a:lvl1pPr>
          </a:lstStyle>
          <a:p>
            <a:fld id="{1A097478-B09A-43DF-BF78-6506006528C4}" type="datetimeFigureOut">
              <a:rPr lang="fr-FR" smtClean="0"/>
              <a:t>05/02/2026</a:t>
            </a:fld>
            <a:endParaRPr lang="fr-FR"/>
          </a:p>
        </p:txBody>
      </p:sp>
      <p:sp>
        <p:nvSpPr>
          <p:cNvPr id="4" name="Espace réservé du pied de page 3"/>
          <p:cNvSpPr>
            <a:spLocks noGrp="1"/>
          </p:cNvSpPr>
          <p:nvPr>
            <p:ph type="ftr" sz="quarter" idx="2"/>
          </p:nvPr>
        </p:nvSpPr>
        <p:spPr>
          <a:xfrm>
            <a:off x="0" y="6456612"/>
            <a:ext cx="4301543" cy="33988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2798" y="6456612"/>
            <a:ext cx="4301543" cy="339884"/>
          </a:xfrm>
          <a:prstGeom prst="rect">
            <a:avLst/>
          </a:prstGeom>
        </p:spPr>
        <p:txBody>
          <a:bodyPr vert="horz" lIns="91440" tIns="45720" rIns="91440" bIns="45720" rtlCol="0" anchor="b"/>
          <a:lstStyle>
            <a:lvl1pPr algn="r">
              <a:defRPr sz="1200"/>
            </a:lvl1pPr>
          </a:lstStyle>
          <a:p>
            <a:fld id="{219E5B9F-0BC0-43C2-98FC-3B6BC21AB624}" type="slidenum">
              <a:rPr lang="fr-FR" smtClean="0"/>
              <a:t>‹N°›</a:t>
            </a:fld>
            <a:endParaRPr lang="fr-FR"/>
          </a:p>
        </p:txBody>
      </p:sp>
    </p:spTree>
    <p:extLst>
      <p:ext uri="{BB962C8B-B14F-4D97-AF65-F5344CB8AC3E}">
        <p14:creationId xmlns:p14="http://schemas.microsoft.com/office/powerpoint/2010/main" val="25711022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5622798" y="0"/>
            <a:ext cx="4301543" cy="339884"/>
          </a:xfrm>
          <a:prstGeom prst="rect">
            <a:avLst/>
          </a:prstGeom>
        </p:spPr>
        <p:txBody>
          <a:bodyPr vert="horz" lIns="91440" tIns="45720" rIns="91440" bIns="45720" rtlCol="0"/>
          <a:lstStyle>
            <a:lvl1pPr algn="r">
              <a:defRPr sz="1200"/>
            </a:lvl1pPr>
          </a:lstStyle>
          <a:p>
            <a:fld id="{8228F035-97BD-4547-AFFE-6381F6149A0F}" type="datetimeFigureOut">
              <a:rPr lang="fr-FR" smtClean="0"/>
              <a:t>05/02/2026</a:t>
            </a:fld>
            <a:endParaRPr lang="fr-FR"/>
          </a:p>
        </p:txBody>
      </p:sp>
      <p:sp>
        <p:nvSpPr>
          <p:cNvPr id="4" name="Espace réservé de l'image des diapositives 3"/>
          <p:cNvSpPr>
            <a:spLocks noGrp="1" noRot="1" noChangeAspect="1"/>
          </p:cNvSpPr>
          <p:nvPr>
            <p:ph type="sldImg" idx="2"/>
          </p:nvPr>
        </p:nvSpPr>
        <p:spPr>
          <a:xfrm>
            <a:off x="3263900" y="509588"/>
            <a:ext cx="3398838" cy="25495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992664" y="3228896"/>
            <a:ext cx="7941310" cy="3058954"/>
          </a:xfrm>
          <a:prstGeom prst="rect">
            <a:avLst/>
          </a:prstGeom>
        </p:spPr>
        <p:txBody>
          <a:bodyPr vert="horz" lIns="91440" tIns="45720" rIns="91440" bIns="45720" rtlCol="0"/>
          <a:lstStyle/>
          <a:p>
            <a:pPr lvl="0"/>
            <a:r>
              <a:rPr lang="fr-FR"/>
              <a:t>Modify the mask text styles</a:t>
            </a:r>
          </a:p>
          <a:p>
            <a:pPr lvl="1"/>
            <a:r>
              <a:rPr lang="fr-FR"/>
              <a:t>Second level</a:t>
            </a:r>
          </a:p>
          <a:p>
            <a:pPr lvl="2"/>
            <a:r>
              <a:rPr lang="fr-FR"/>
              <a:t>Third level</a:t>
            </a:r>
          </a:p>
          <a:p>
            <a:pPr lvl="3"/>
            <a:r>
              <a:rPr lang="fr-FR"/>
              <a:t>Fourth level</a:t>
            </a:r>
          </a:p>
          <a:p>
            <a:pPr lvl="4"/>
            <a:r>
              <a:rPr lang="fr-FR"/>
              <a:t>Fifth level</a:t>
            </a:r>
          </a:p>
        </p:txBody>
      </p:sp>
      <p:sp>
        <p:nvSpPr>
          <p:cNvPr id="6" name="Espace réservé du pied de page 5"/>
          <p:cNvSpPr>
            <a:spLocks noGrp="1"/>
          </p:cNvSpPr>
          <p:nvPr>
            <p:ph type="ftr" sz="quarter" idx="4"/>
          </p:nvPr>
        </p:nvSpPr>
        <p:spPr>
          <a:xfrm>
            <a:off x="0" y="6456612"/>
            <a:ext cx="4301543" cy="33988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5622798" y="6456612"/>
            <a:ext cx="4301543" cy="339884"/>
          </a:xfrm>
          <a:prstGeom prst="rect">
            <a:avLst/>
          </a:prstGeom>
        </p:spPr>
        <p:txBody>
          <a:bodyPr vert="horz" lIns="91440" tIns="45720" rIns="91440" bIns="45720" rtlCol="0" anchor="b"/>
          <a:lstStyle>
            <a:lvl1pPr algn="r">
              <a:defRPr sz="1200"/>
            </a:lvl1pPr>
          </a:lstStyle>
          <a:p>
            <a:fld id="{7291092A-23FB-4724-94EC-28DF911D19CB}" type="slidenum">
              <a:rPr lang="fr-FR" smtClean="0"/>
              <a:t>‹N°›</a:t>
            </a:fld>
            <a:endParaRPr lang="fr-FR"/>
          </a:p>
        </p:txBody>
      </p:sp>
    </p:spTree>
    <p:extLst>
      <p:ext uri="{BB962C8B-B14F-4D97-AF65-F5344CB8AC3E}">
        <p14:creationId xmlns:p14="http://schemas.microsoft.com/office/powerpoint/2010/main" val="9669698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Carline</a:t>
            </a:r>
          </a:p>
        </p:txBody>
      </p:sp>
      <p:sp>
        <p:nvSpPr>
          <p:cNvPr id="4" name="Espace réservé du numéro de diapositive 3"/>
          <p:cNvSpPr>
            <a:spLocks noGrp="1"/>
          </p:cNvSpPr>
          <p:nvPr>
            <p:ph type="sldNum" sz="quarter" idx="5"/>
          </p:nvPr>
        </p:nvSpPr>
        <p:spPr/>
        <p:txBody>
          <a:bodyPr/>
          <a:lstStyle/>
          <a:p>
            <a:fld id="{7291092A-23FB-4724-94EC-28DF911D19CB}" type="slidenum">
              <a:rPr lang="fr-FR" smtClean="0"/>
              <a:t>6</a:t>
            </a:fld>
            <a:endParaRPr lang="fr-FR"/>
          </a:p>
        </p:txBody>
      </p:sp>
    </p:spTree>
    <p:extLst>
      <p:ext uri="{BB962C8B-B14F-4D97-AF65-F5344CB8AC3E}">
        <p14:creationId xmlns:p14="http://schemas.microsoft.com/office/powerpoint/2010/main" val="70965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Carline</a:t>
            </a:r>
          </a:p>
        </p:txBody>
      </p:sp>
      <p:sp>
        <p:nvSpPr>
          <p:cNvPr id="4" name="Espace réservé du numéro de diapositive 3"/>
          <p:cNvSpPr>
            <a:spLocks noGrp="1"/>
          </p:cNvSpPr>
          <p:nvPr>
            <p:ph type="sldNum" sz="quarter" idx="5"/>
          </p:nvPr>
        </p:nvSpPr>
        <p:spPr/>
        <p:txBody>
          <a:bodyPr/>
          <a:lstStyle/>
          <a:p>
            <a:fld id="{7291092A-23FB-4724-94EC-28DF911D19CB}" type="slidenum">
              <a:rPr lang="fr-FR" smtClean="0"/>
              <a:t>10</a:t>
            </a:fld>
            <a:endParaRPr lang="fr-FR"/>
          </a:p>
        </p:txBody>
      </p:sp>
    </p:spTree>
    <p:extLst>
      <p:ext uri="{BB962C8B-B14F-4D97-AF65-F5344CB8AC3E}">
        <p14:creationId xmlns:p14="http://schemas.microsoft.com/office/powerpoint/2010/main" val="31835772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7F8A43F1-06FF-4072-B15A-FE5AF48E7786}"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2572117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DF2870C-2E11-4FF7-BB3E-31C21F0D29B3}"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2277977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B958312-4167-48E3-85B3-D7F669E09B5B}"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36229352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B14A049-6E62-4DF2-8561-73D316FB0D4F}"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4213223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2203E34C-DC8A-4DDA-A32B-F22238A72E3D}" type="datetime1">
              <a:rPr lang="fr-FR" smtClean="0"/>
              <a:t>05/02/2026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2240305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56AFB073-077D-4E6B-AB5F-3BF3635A6B34}" type="datetime1">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14328799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48B92553-84C8-44E6-B2B2-B394E50F1FD7}" type="datetime1">
              <a:rPr lang="fr-FR" smtClean="0"/>
              <a:t>05/02/2026</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13705440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E630C8FA-F622-453E-A195-2A743215B1A8}" type="datetime1">
              <a:rPr lang="fr-FR" smtClean="0"/>
              <a:t>05/02/2026</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2322552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70698DE-80DF-44B4-92E9-7BB41AA7062D}" type="datetime1">
              <a:rPr lang="fr-FR" smtClean="0"/>
              <a:t>05/02/2026</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408914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4AE98FF9-7B92-423A-B279-EA0286448ACE}" type="datetime1">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25432283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BEAF9252-6DE6-4B57-802F-84040A9092C7}" type="datetime1">
              <a:rPr lang="fr-FR" smtClean="0"/>
              <a:t>05/02/2026</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CABFAA6-E7A3-49D0-B000-4F6F964686B8}" type="slidenum">
              <a:rPr lang="fr-FR" smtClean="0"/>
              <a:t>‹N°›</a:t>
            </a:fld>
            <a:endParaRPr lang="fr-FR"/>
          </a:p>
        </p:txBody>
      </p:sp>
    </p:spTree>
    <p:extLst>
      <p:ext uri="{BB962C8B-B14F-4D97-AF65-F5344CB8AC3E}">
        <p14:creationId xmlns:p14="http://schemas.microsoft.com/office/powerpoint/2010/main" val="32077474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Change the style of the title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Modify the mask text styles</a:t>
            </a:r>
          </a:p>
          <a:p>
            <a:pPr lvl="1"/>
            <a:r>
              <a:rPr lang="fr-FR"/>
              <a:t>Second level</a:t>
            </a:r>
          </a:p>
          <a:p>
            <a:pPr lvl="2"/>
            <a:r>
              <a:rPr lang="fr-FR"/>
              <a:t>Third level</a:t>
            </a:r>
          </a:p>
          <a:p>
            <a:pPr lvl="3"/>
            <a:r>
              <a:rPr lang="fr-FR"/>
              <a:t>Fourth level</a:t>
            </a:r>
          </a:p>
          <a:p>
            <a:pPr lvl="4"/>
            <a:r>
              <a:rPr lang="fr-FR"/>
              <a:t>Fifth level</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76C65B-5D98-47D6-8CAE-9E06D660E782}" type="datetime1">
              <a:rPr lang="fr-FR" smtClean="0"/>
              <a:t>05/02/2026</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ABFAA6-E7A3-49D0-B000-4F6F964686B8}" type="slidenum">
              <a:rPr lang="fr-FR" smtClean="0"/>
              <a:t>‹N°›</a:t>
            </a:fld>
            <a:endParaRPr lang="fr-FR"/>
          </a:p>
        </p:txBody>
      </p:sp>
    </p:spTree>
    <p:extLst>
      <p:ext uri="{BB962C8B-B14F-4D97-AF65-F5344CB8AC3E}">
        <p14:creationId xmlns:p14="http://schemas.microsoft.com/office/powerpoint/2010/main" val="2181801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iris.ehess.fr/docannexe/file/4393/arusha_call_for_action_on_pesticides_with_signatures_compressed.pdf"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stop-pesticide.org/"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s://www.avsf.org/fr/posts/2414/full/pesticides-avsf-salue-la-position-du-conseil-constitutionnel" TargetMode="External"/><Relationship Id="rId4" Type="http://schemas.openxmlformats.org/officeDocument/2006/relationships/hyperlink" Target="https://www.foodwatch.org/fr/sinformer/nos-campagnes/alimentation-et-sante/pesticides/petition-stop-au-boomerang-empoisonne-ni-production-ni-exportation-de-substances-interdites/"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667079" y="2276872"/>
            <a:ext cx="6048672" cy="2232248"/>
          </a:xfrm>
          <a:solidFill>
            <a:schemeClr val="accent6">
              <a:lumMod val="60000"/>
              <a:lumOff val="40000"/>
            </a:schemeClr>
          </a:solidFill>
        </p:spPr>
        <p:txBody>
          <a:bodyPr>
            <a:normAutofit/>
          </a:bodyPr>
          <a:lstStyle/>
          <a:p>
            <a:r>
              <a:rPr lang="fr-FR" sz="3600" b="1" dirty="0"/>
              <a:t>Module 6: Information and </a:t>
            </a:r>
            <a:r>
              <a:rPr lang="fr-FR" sz="3600" b="1" dirty="0" err="1"/>
              <a:t>mobilization</a:t>
            </a:r>
            <a:r>
              <a:rPr lang="fr-FR" sz="3600" b="1" dirty="0"/>
              <a:t> of </a:t>
            </a:r>
            <a:r>
              <a:rPr lang="fr-FR" sz="3600" b="1" dirty="0" err="1"/>
              <a:t>citizens</a:t>
            </a:r>
            <a:r>
              <a:rPr lang="fr-FR" sz="3600" b="1" dirty="0"/>
              <a:t> to reduce the use of pesticides</a:t>
            </a:r>
            <a:br>
              <a:rPr lang="fr-FR" sz="3600" b="1" dirty="0"/>
            </a:br>
            <a:endParaRPr lang="fr-FR" sz="2000" b="1" dirty="0"/>
          </a:p>
        </p:txBody>
      </p:sp>
    </p:spTree>
    <p:extLst>
      <p:ext uri="{BB962C8B-B14F-4D97-AF65-F5344CB8AC3E}">
        <p14:creationId xmlns:p14="http://schemas.microsoft.com/office/powerpoint/2010/main" val="3125184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95858"/>
          </a:xfrm>
          <a:solidFill>
            <a:schemeClr val="accent6">
              <a:lumMod val="60000"/>
              <a:lumOff val="40000"/>
            </a:schemeClr>
          </a:solidFill>
        </p:spPr>
        <p:txBody>
          <a:bodyPr>
            <a:noAutofit/>
          </a:bodyPr>
          <a:lstStyle/>
          <a:p>
            <a:r>
              <a:rPr lang="fr-FR" sz="2000" b="1" dirty="0"/>
              <a:t>Module 6: Mobilisation against pesticides in Africa</a:t>
            </a:r>
          </a:p>
        </p:txBody>
      </p:sp>
      <p:sp>
        <p:nvSpPr>
          <p:cNvPr id="3" name="Espace réservé du contenu 2"/>
          <p:cNvSpPr>
            <a:spLocks noGrp="1"/>
          </p:cNvSpPr>
          <p:nvPr>
            <p:ph idx="1"/>
          </p:nvPr>
        </p:nvSpPr>
        <p:spPr>
          <a:xfrm>
            <a:off x="0" y="620688"/>
            <a:ext cx="9036496" cy="6336704"/>
          </a:xfrm>
        </p:spPr>
        <p:txBody>
          <a:bodyPr>
            <a:normAutofit/>
          </a:bodyPr>
          <a:lstStyle/>
          <a:p>
            <a:pPr marL="85725" indent="0" algn="ctr">
              <a:spcBef>
                <a:spcPts val="1200"/>
              </a:spcBef>
              <a:buNone/>
            </a:pPr>
            <a:r>
              <a:rPr lang="fr-FR" sz="2000" b="1" dirty="0"/>
              <a:t>African and international researchers to gather in Arusha - Tanzania in 2019</a:t>
            </a:r>
            <a:endParaRPr lang="fr-FR" sz="2000" dirty="0"/>
          </a:p>
          <a:p>
            <a:pPr marL="266700" indent="-180975">
              <a:spcBef>
                <a:spcPts val="1800"/>
              </a:spcBef>
            </a:pPr>
            <a:r>
              <a:rPr lang="fr-FR" sz="2000" dirty="0"/>
              <a:t>At the initiative of academics and researchers, an interdisciplinary conference entitled "Pesticides and Policy(ies) in Africa" was organised in Tanzania from 28 to 31 May 2019. It took place in Arusha at the Tropical Pesticides Research Institute (TPRI) and its content was very much in line with AVSF's orientations and those of this training guide</a:t>
            </a:r>
            <a:r>
              <a:rPr lang="fr-FR" sz="2000" dirty="0">
                <a:solidFill>
                  <a:srgbClr val="0070C0"/>
                </a:solidFill>
              </a:rPr>
              <a:t>. </a:t>
            </a:r>
          </a:p>
          <a:p>
            <a:pPr marL="266700" indent="-180975">
              <a:spcBef>
                <a:spcPts val="1800"/>
              </a:spcBef>
            </a:pPr>
            <a:r>
              <a:rPr lang="fr-FR" sz="2000" dirty="0"/>
              <a:t>Of the 80 people attending, half were Tanzanians and Kenyans and 6 were from West Africa </a:t>
            </a:r>
            <a:r>
              <a:rPr lang="fr-FR" sz="1800" i="1" dirty="0">
                <a:solidFill>
                  <a:srgbClr val="0070C0"/>
                </a:solidFill>
              </a:rPr>
              <a:t>(4 from Burkina, 1 from Côte d'Ivoire, 1 from Benin</a:t>
            </a:r>
            <a:r>
              <a:rPr lang="fr-FR" sz="1800" dirty="0">
                <a:solidFill>
                  <a:srgbClr val="0070C0"/>
                </a:solidFill>
              </a:rPr>
              <a:t>)</a:t>
            </a:r>
            <a:r>
              <a:rPr lang="fr-FR" sz="2000" dirty="0"/>
              <a:t>. There was a predominance of researchers from the </a:t>
            </a:r>
            <a:r>
              <a:rPr lang="fr-FR" sz="2000" b="1" dirty="0"/>
              <a:t>human sciences </a:t>
            </a:r>
            <a:r>
              <a:rPr lang="fr-FR" sz="2000" dirty="0"/>
              <a:t>and </a:t>
            </a:r>
            <a:r>
              <a:rPr lang="fr-FR" sz="2000" b="1" dirty="0"/>
              <a:t>health specialists </a:t>
            </a:r>
            <a:r>
              <a:rPr lang="fr-FR" sz="1800" i="1" dirty="0">
                <a:solidFill>
                  <a:srgbClr val="0070C0"/>
                </a:solidFill>
              </a:rPr>
              <a:t>(including CNRS, IRIS and INRA researchers)</a:t>
            </a:r>
            <a:r>
              <a:rPr lang="fr-FR" sz="1800" dirty="0">
                <a:solidFill>
                  <a:srgbClr val="0070C0"/>
                </a:solidFill>
              </a:rPr>
              <a:t>. </a:t>
            </a:r>
          </a:p>
          <a:p>
            <a:pPr marL="266700" indent="-180975">
              <a:spcBef>
                <a:spcPts val="1800"/>
              </a:spcBef>
            </a:pPr>
            <a:r>
              <a:rPr lang="fr-FR" sz="2000" dirty="0"/>
              <a:t>At the end of the conference, a call for action on pesticides was launched: </a:t>
            </a:r>
            <a:r>
              <a:rPr lang="fr-FR" sz="2000" dirty="0">
                <a:hlinkClick r:id="rId3"/>
              </a:rPr>
              <a:t>The Arusha Call to Action.</a:t>
            </a:r>
            <a:endParaRPr lang="fr-FR" sz="1400" i="1" u="sng" dirty="0">
              <a:solidFill>
                <a:srgbClr val="0070C0"/>
              </a:solidFill>
            </a:endParaRPr>
          </a:p>
        </p:txBody>
      </p:sp>
      <p:sp>
        <p:nvSpPr>
          <p:cNvPr id="4" name="Espace réservé du numéro de diapositive 3"/>
          <p:cNvSpPr>
            <a:spLocks noGrp="1"/>
          </p:cNvSpPr>
          <p:nvPr>
            <p:ph type="sldNum" sz="quarter" idx="12"/>
          </p:nvPr>
        </p:nvSpPr>
        <p:spPr>
          <a:xfrm>
            <a:off x="7010400" y="6474131"/>
            <a:ext cx="2133600" cy="365125"/>
          </a:xfrm>
        </p:spPr>
        <p:txBody>
          <a:bodyPr/>
          <a:lstStyle/>
          <a:p>
            <a:fld id="{CCABFAA6-E7A3-49D0-B000-4F6F964686B8}" type="slidenum">
              <a:rPr lang="fr-FR" smtClean="0"/>
              <a:t>10</a:t>
            </a:fld>
            <a:endParaRPr lang="fr-FR" dirty="0"/>
          </a:p>
        </p:txBody>
      </p:sp>
    </p:spTree>
    <p:extLst>
      <p:ext uri="{BB962C8B-B14F-4D97-AF65-F5344CB8AC3E}">
        <p14:creationId xmlns:p14="http://schemas.microsoft.com/office/powerpoint/2010/main" val="25848249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44000" cy="360041"/>
          </a:xfrm>
          <a:solidFill>
            <a:schemeClr val="accent6">
              <a:lumMod val="60000"/>
              <a:lumOff val="40000"/>
            </a:schemeClr>
          </a:solidFill>
        </p:spPr>
        <p:txBody>
          <a:bodyPr>
            <a:noAutofit/>
          </a:bodyPr>
          <a:lstStyle/>
          <a:p>
            <a:r>
              <a:rPr lang="fr-FR" sz="2000" b="1" dirty="0"/>
              <a:t>Module 6: Is glyphosate toxic or not? - </a:t>
            </a:r>
            <a:r>
              <a:rPr lang="fr-FR" sz="1300" b="1" dirty="0">
                <a:solidFill>
                  <a:srgbClr val="0070C0"/>
                </a:solidFill>
              </a:rPr>
              <a:t>Source : www.lemonde.fr/les-decodeurs/article/2019/06/28 </a:t>
            </a:r>
          </a:p>
        </p:txBody>
      </p:sp>
      <p:sp>
        <p:nvSpPr>
          <p:cNvPr id="3" name="Espace réservé du contenu 2"/>
          <p:cNvSpPr>
            <a:spLocks noGrp="1"/>
          </p:cNvSpPr>
          <p:nvPr>
            <p:ph idx="1"/>
          </p:nvPr>
        </p:nvSpPr>
        <p:spPr>
          <a:xfrm>
            <a:off x="-11782" y="521296"/>
            <a:ext cx="9144000" cy="6336704"/>
          </a:xfrm>
        </p:spPr>
        <p:txBody>
          <a:bodyPr>
            <a:normAutofit/>
          </a:bodyPr>
          <a:lstStyle/>
          <a:p>
            <a:pPr marL="180975" indent="-180975"/>
            <a:r>
              <a:rPr lang="fr-FR" sz="2000" b="1" dirty="0"/>
              <a:t>In 2015</a:t>
            </a:r>
            <a:r>
              <a:rPr lang="fr-FR" sz="2000" dirty="0"/>
              <a:t>, the International Agency for Research on Cancer (IARC), a WHO agency, </a:t>
            </a:r>
            <a:r>
              <a:rPr lang="fr-FR" sz="2000" b="1" dirty="0"/>
              <a:t>classified glyphosate as a </a:t>
            </a:r>
            <a:r>
              <a:rPr lang="fr-FR" sz="2000" b="1" i="1" dirty="0"/>
              <a:t>"probable carcinogen"</a:t>
            </a:r>
            <a:r>
              <a:rPr lang="fr-FR" sz="2000" b="1" dirty="0"/>
              <a:t>. </a:t>
            </a:r>
          </a:p>
          <a:p>
            <a:pPr marL="180975" indent="-180975"/>
            <a:r>
              <a:rPr lang="fr-FR" sz="2000" b="1" dirty="0"/>
              <a:t>In 2016 </a:t>
            </a:r>
            <a:r>
              <a:rPr lang="fr-FR" sz="2000" dirty="0"/>
              <a:t>in France, the National Health and Safety Agency (ANSES) withdrew from the market </a:t>
            </a:r>
            <a:r>
              <a:rPr lang="fr-FR" sz="2000" b="1" dirty="0"/>
              <a:t>126 herbicides combining glyphosate with the co-formulant </a:t>
            </a:r>
            <a:r>
              <a:rPr lang="fr-FR" sz="2000" b="1" dirty="0" err="1"/>
              <a:t>POE-Tallowamine </a:t>
            </a:r>
            <a:r>
              <a:rPr lang="fr-FR" sz="2000" i="1" dirty="0"/>
              <a:t>(a substance that helps the herbicide penetrate plant tissue).</a:t>
            </a:r>
          </a:p>
          <a:p>
            <a:pPr marL="180975" indent="-180975"/>
            <a:r>
              <a:rPr lang="fr-FR" sz="2000" b="1" dirty="0"/>
              <a:t>In 2019</a:t>
            </a:r>
            <a:r>
              <a:rPr lang="fr-FR" sz="2000" dirty="0"/>
              <a:t>, thousands of people tested their urine for glyphosate and filed a complaint against Monsanto. The fact that this molecule is found in the </a:t>
            </a:r>
            <a:r>
              <a:rPr lang="fr-FR" sz="2000" b="1" dirty="0"/>
              <a:t>urine of </a:t>
            </a:r>
            <a:r>
              <a:rPr lang="fr-FR" sz="2000" dirty="0"/>
              <a:t>the vast majority of the population is important information. </a:t>
            </a:r>
            <a:r>
              <a:rPr lang="fr-FR" sz="2000" b="1" u="sng" dirty="0">
                <a:solidFill>
                  <a:srgbClr val="0070C0"/>
                </a:solidFill>
              </a:rPr>
              <a:t>It is proof of the ubiquitous presence of this substance in food, air, etc., but not an indication of the risk incurred by the people tested.</a:t>
            </a:r>
          </a:p>
          <a:p>
            <a:pPr marL="180975" indent="-180975"/>
            <a:r>
              <a:rPr lang="fr-FR" sz="2000" dirty="0"/>
              <a:t>Several large-scale studies </a:t>
            </a:r>
            <a:r>
              <a:rPr lang="fr-FR" sz="2000" i="1" dirty="0"/>
              <a:t>(</a:t>
            </a:r>
            <a:r>
              <a:rPr lang="fr-FR" sz="1800" b="1" i="1" dirty="0">
                <a:solidFill>
                  <a:srgbClr val="0070C0"/>
                </a:solidFill>
              </a:rPr>
              <a:t>including, in 2019, a study involving 315,000 workers) </a:t>
            </a:r>
            <a:r>
              <a:rPr lang="fr-FR" sz="2000" dirty="0"/>
              <a:t>have shown that people exposed to glyphosate-based herbicides have an increased risk of developing non-Hodgkin's lymphoma </a:t>
            </a:r>
            <a:r>
              <a:rPr lang="fr-FR" sz="2000" i="1" dirty="0"/>
              <a:t>(a form of </a:t>
            </a:r>
            <a:r>
              <a:rPr lang="fr-FR" sz="2000" b="1" i="1" dirty="0">
                <a:solidFill>
                  <a:srgbClr val="0070C0"/>
                </a:solidFill>
              </a:rPr>
              <a:t>blood cancer</a:t>
            </a:r>
            <a:r>
              <a:rPr lang="fr-FR" sz="2000" i="1" dirty="0"/>
              <a:t>). </a:t>
            </a:r>
          </a:p>
          <a:p>
            <a:pPr marL="180975" indent="-180975"/>
            <a:r>
              <a:rPr lang="fr-FR" sz="2000" dirty="0"/>
              <a:t>The "Monsanto </a:t>
            </a:r>
            <a:r>
              <a:rPr lang="fr-FR" sz="2000" dirty="0" err="1"/>
              <a:t>Papers</a:t>
            </a:r>
            <a:r>
              <a:rPr lang="fr-FR" sz="2000" dirty="0"/>
              <a:t>" showed that Monsanto had been aware since the 1980s of the doubts surrounding the safety of its products. It then engaged in a form of scientific and media guerrilla warfare. </a:t>
            </a:r>
            <a:r>
              <a:rPr lang="fr-FR" sz="2000" b="1" dirty="0"/>
              <a:t>To counter studies deemed embarrassing, its employees amended and co-wrote articles signed by experts presented as independent!</a:t>
            </a:r>
          </a:p>
          <a:p>
            <a:pPr marL="0" indent="0">
              <a:buNone/>
            </a:pPr>
            <a:endParaRPr lang="fr-FR" sz="2000" dirty="0"/>
          </a:p>
          <a:p>
            <a:pPr marL="0" indent="0">
              <a:buNone/>
            </a:pPr>
            <a:endParaRPr lang="fr-FR" sz="2000" b="1" dirty="0">
              <a:solidFill>
                <a:schemeClr val="accent1">
                  <a:lumMod val="75000"/>
                </a:schemeClr>
              </a:solidFill>
            </a:endParaRPr>
          </a:p>
          <a:p>
            <a:pPr marL="0" indent="0">
              <a:buNone/>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03698" y="6453336"/>
            <a:ext cx="2133600" cy="365125"/>
          </a:xfrm>
        </p:spPr>
        <p:txBody>
          <a:bodyPr/>
          <a:lstStyle/>
          <a:p>
            <a:fld id="{CCABFAA6-E7A3-49D0-B000-4F6F964686B8}" type="slidenum">
              <a:rPr lang="fr-FR" smtClean="0"/>
              <a:t>11</a:t>
            </a:fld>
            <a:endParaRPr lang="fr-FR" dirty="0"/>
          </a:p>
        </p:txBody>
      </p:sp>
    </p:spTree>
    <p:extLst>
      <p:ext uri="{BB962C8B-B14F-4D97-AF65-F5344CB8AC3E}">
        <p14:creationId xmlns:p14="http://schemas.microsoft.com/office/powerpoint/2010/main" val="1953421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Citizens' mobilisation against Bayer-Monsanto</a:t>
            </a:r>
          </a:p>
        </p:txBody>
      </p:sp>
      <p:sp>
        <p:nvSpPr>
          <p:cNvPr id="3" name="Espace réservé du contenu 2"/>
          <p:cNvSpPr>
            <a:spLocks noGrp="1"/>
          </p:cNvSpPr>
          <p:nvPr>
            <p:ph idx="1"/>
          </p:nvPr>
        </p:nvSpPr>
        <p:spPr>
          <a:xfrm>
            <a:off x="106363" y="521296"/>
            <a:ext cx="9036496" cy="6336704"/>
          </a:xfrm>
        </p:spPr>
        <p:txBody>
          <a:bodyPr>
            <a:normAutofit/>
          </a:bodyPr>
          <a:lstStyle/>
          <a:p>
            <a:pPr marL="0" indent="0" algn="ctr">
              <a:buNone/>
            </a:pPr>
            <a:r>
              <a:rPr lang="fr-FR" sz="2000" b="1" dirty="0"/>
              <a:t>Mobilisations against the Bayer-Monsanto group in the United States and Europe</a:t>
            </a:r>
            <a:endParaRPr lang="fr-FR" sz="2000" dirty="0"/>
          </a:p>
          <a:p>
            <a:pPr marL="266700" indent="-180975">
              <a:spcBef>
                <a:spcPts val="1200"/>
              </a:spcBef>
            </a:pPr>
            <a:r>
              <a:rPr lang="fr-FR" sz="2000" dirty="0"/>
              <a:t>In 2018, Bayer bought Monsanto for 63 billion dollars, banking on the growing use of chemicals to feed an increasingly populated planet. But Monsanto's activities are the subject of various legal proceedings and political debates in many countries. And  </a:t>
            </a:r>
          </a:p>
          <a:p>
            <a:pPr marL="266700" indent="-180975">
              <a:spcBef>
                <a:spcPts val="1800"/>
              </a:spcBef>
            </a:pPr>
            <a:r>
              <a:rPr lang="fr-FR" sz="2000" dirty="0"/>
              <a:t>At the end of July 2019, Bayer-Monsanto faced 18,400 lawsuits filed in the United States against its subsidiary Monsanto's glyphosate. </a:t>
            </a:r>
            <a:r>
              <a:rPr lang="fr-FR" sz="2000" b="1" dirty="0"/>
              <a:t>On three occasions, Bayer has been ordered to compensate Californian claimants suffering from cancer.</a:t>
            </a:r>
          </a:p>
          <a:p>
            <a:pPr marL="266700" indent="-180975">
              <a:spcBef>
                <a:spcPts val="1800"/>
              </a:spcBef>
            </a:pPr>
            <a:r>
              <a:rPr lang="fr-FR" sz="2000" dirty="0"/>
              <a:t>In June 2020, </a:t>
            </a:r>
            <a:r>
              <a:rPr lang="fr-FR" sz="2000" b="1" dirty="0"/>
              <a:t>Bayer announced that it was raising $10 billion to put an end to the lawsuits and compensate more than 100,000 US citizens</a:t>
            </a:r>
            <a:r>
              <a:rPr lang="fr-FR" sz="2000" dirty="0"/>
              <a:t>. </a:t>
            </a:r>
          </a:p>
          <a:p>
            <a:pPr marL="266700" indent="-180975">
              <a:spcBef>
                <a:spcPts val="1800"/>
              </a:spcBef>
            </a:pPr>
            <a:r>
              <a:rPr lang="fr-FR" sz="2000" dirty="0"/>
              <a:t>These court rulings and the ban on glyphosate in several countries have had a major impact on Bayer's share price. </a:t>
            </a:r>
            <a:r>
              <a:rPr lang="fr-FR" sz="2000" b="1" dirty="0">
                <a:solidFill>
                  <a:schemeClr val="tx2">
                    <a:lumMod val="75000"/>
                  </a:schemeClr>
                </a:solidFill>
              </a:rPr>
              <a:t>At the end of 2020, the value of this share had halved </a:t>
            </a:r>
            <a:r>
              <a:rPr lang="fr-FR" sz="2000" dirty="0">
                <a:solidFill>
                  <a:schemeClr val="tx2">
                    <a:lumMod val="75000"/>
                  </a:schemeClr>
                </a:solidFill>
              </a:rPr>
              <a:t>compared with its level at the end of 2017/beginning of 2018.</a:t>
            </a:r>
            <a:endParaRPr lang="fr-FR" sz="2000" b="1" dirty="0">
              <a:solidFill>
                <a:schemeClr val="tx2">
                  <a:lumMod val="75000"/>
                </a:schemeClr>
              </a:solidFill>
            </a:endParaRPr>
          </a:p>
        </p:txBody>
      </p:sp>
      <p:sp>
        <p:nvSpPr>
          <p:cNvPr id="4" name="Espace réservé du numéro de diapositive 3"/>
          <p:cNvSpPr>
            <a:spLocks noGrp="1"/>
          </p:cNvSpPr>
          <p:nvPr>
            <p:ph type="sldNum" sz="quarter" idx="12"/>
          </p:nvPr>
        </p:nvSpPr>
        <p:spPr>
          <a:xfrm>
            <a:off x="7010400" y="6474131"/>
            <a:ext cx="2133600" cy="365125"/>
          </a:xfrm>
        </p:spPr>
        <p:txBody>
          <a:bodyPr/>
          <a:lstStyle/>
          <a:p>
            <a:fld id="{CCABFAA6-E7A3-49D0-B000-4F6F964686B8}" type="slidenum">
              <a:rPr lang="fr-FR" smtClean="0"/>
              <a:t>12</a:t>
            </a:fld>
            <a:endParaRPr lang="fr-FR"/>
          </a:p>
        </p:txBody>
      </p:sp>
    </p:spTree>
    <p:extLst>
      <p:ext uri="{BB962C8B-B14F-4D97-AF65-F5344CB8AC3E}">
        <p14:creationId xmlns:p14="http://schemas.microsoft.com/office/powerpoint/2010/main" val="19534214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Attempts to ban the use of glyphosate</a:t>
            </a:r>
          </a:p>
        </p:txBody>
      </p:sp>
      <p:sp>
        <p:nvSpPr>
          <p:cNvPr id="3" name="Espace réservé du contenu 2"/>
          <p:cNvSpPr>
            <a:spLocks noGrp="1"/>
          </p:cNvSpPr>
          <p:nvPr>
            <p:ph idx="1"/>
          </p:nvPr>
        </p:nvSpPr>
        <p:spPr>
          <a:xfrm>
            <a:off x="107504" y="493143"/>
            <a:ext cx="9036496" cy="6336704"/>
          </a:xfrm>
        </p:spPr>
        <p:txBody>
          <a:bodyPr>
            <a:normAutofit/>
          </a:bodyPr>
          <a:lstStyle/>
          <a:p>
            <a:pPr marL="0" indent="0" algn="ctr">
              <a:buNone/>
            </a:pPr>
            <a:r>
              <a:rPr lang="fr-FR" sz="2200" b="1" dirty="0">
                <a:solidFill>
                  <a:schemeClr val="accent1">
                    <a:lumMod val="75000"/>
                  </a:schemeClr>
                </a:solidFill>
              </a:rPr>
              <a:t>The difficulties of implementing the glyphosate ban</a:t>
            </a:r>
            <a:endParaRPr lang="fr-FR" sz="2000" b="1" dirty="0">
              <a:solidFill>
                <a:schemeClr val="accent1">
                  <a:lumMod val="75000"/>
                </a:schemeClr>
              </a:solidFill>
            </a:endParaRPr>
          </a:p>
          <a:p>
            <a:pPr marL="0" indent="0">
              <a:buNone/>
            </a:pPr>
            <a:r>
              <a:rPr lang="fr-FR" sz="2000" b="1" dirty="0">
                <a:solidFill>
                  <a:srgbClr val="0070C0"/>
                </a:solidFill>
              </a:rPr>
              <a:t>Africa </a:t>
            </a:r>
            <a:r>
              <a:rPr lang="fr-FR" sz="1800" i="1" dirty="0">
                <a:solidFill>
                  <a:schemeClr val="tx2">
                    <a:lumMod val="75000"/>
                  </a:schemeClr>
                </a:solidFill>
              </a:rPr>
              <a:t>(see article published in August 2019 by Sasha </a:t>
            </a:r>
            <a:r>
              <a:rPr lang="fr-FR" sz="1800" i="1" dirty="0" err="1">
                <a:solidFill>
                  <a:schemeClr val="tx2">
                    <a:lumMod val="75000"/>
                  </a:schemeClr>
                </a:solidFill>
              </a:rPr>
              <a:t>Mentz </a:t>
            </a:r>
            <a:r>
              <a:rPr lang="fr-FR" sz="1800" i="1" dirty="0">
                <a:solidFill>
                  <a:schemeClr val="tx2">
                    <a:lumMod val="75000"/>
                  </a:schemeClr>
                </a:solidFill>
              </a:rPr>
              <a:t>Lagrange)</a:t>
            </a:r>
            <a:r>
              <a:rPr lang="fr-FR" sz="2000" b="1" dirty="0">
                <a:solidFill>
                  <a:schemeClr val="tx2">
                    <a:lumMod val="75000"/>
                  </a:schemeClr>
                </a:solidFill>
              </a:rPr>
              <a:t>:</a:t>
            </a:r>
          </a:p>
          <a:p>
            <a:pPr indent="-257175"/>
            <a:r>
              <a:rPr lang="fr-FR" sz="1800" b="1" dirty="0">
                <a:solidFill>
                  <a:srgbClr val="0070C0"/>
                </a:solidFill>
              </a:rPr>
              <a:t>West Africa</a:t>
            </a:r>
            <a:r>
              <a:rPr lang="fr-FR" sz="1800" b="1" dirty="0">
                <a:solidFill>
                  <a:schemeClr val="accent1">
                    <a:lumMod val="75000"/>
                  </a:schemeClr>
                </a:solidFill>
              </a:rPr>
              <a:t>: </a:t>
            </a:r>
            <a:r>
              <a:rPr lang="fr-FR" sz="1800" dirty="0"/>
              <a:t>Glyphosate is facing a wave of protest in these countries. It is criticised for its devastating effects on the environment and human health. </a:t>
            </a:r>
            <a:r>
              <a:rPr lang="fr-FR" sz="1800" b="1" dirty="0">
                <a:solidFill>
                  <a:srgbClr val="0070C0"/>
                </a:solidFill>
              </a:rPr>
              <a:t>Mali </a:t>
            </a:r>
            <a:r>
              <a:rPr lang="fr-FR" sz="1800" dirty="0"/>
              <a:t>advises against its use. </a:t>
            </a:r>
            <a:r>
              <a:rPr lang="fr-FR" sz="1800" b="1" dirty="0">
                <a:solidFill>
                  <a:srgbClr val="0070C0"/>
                </a:solidFill>
              </a:rPr>
              <a:t>Togo </a:t>
            </a:r>
            <a:r>
              <a:rPr lang="fr-FR" sz="1800" dirty="0"/>
              <a:t>has banned its use in 2019, but </a:t>
            </a:r>
            <a:r>
              <a:rPr lang="fr-FR" sz="1800" dirty="0" err="1"/>
              <a:t>a lot of </a:t>
            </a:r>
            <a:r>
              <a:rPr lang="fr-FR" sz="1800" dirty="0"/>
              <a:t>glyphosate is entering the country via neighbouring countries, and controls on Togolese rural markets are highly inadequate. </a:t>
            </a:r>
          </a:p>
          <a:p>
            <a:pPr indent="-257175"/>
            <a:r>
              <a:rPr lang="fr-FR" sz="1800" b="1" dirty="0">
                <a:solidFill>
                  <a:srgbClr val="0070C0"/>
                </a:solidFill>
              </a:rPr>
              <a:t>Malawi: </a:t>
            </a:r>
            <a:r>
              <a:rPr lang="fr-FR" sz="1800" dirty="0"/>
              <a:t>Glyphosate import permits suspended in April 2019.</a:t>
            </a:r>
          </a:p>
          <a:p>
            <a:pPr marL="0" indent="0">
              <a:spcBef>
                <a:spcPts val="1200"/>
              </a:spcBef>
              <a:buNone/>
            </a:pPr>
            <a:r>
              <a:rPr lang="fr-FR" sz="2000" b="1" dirty="0">
                <a:solidFill>
                  <a:srgbClr val="0070C0"/>
                </a:solidFill>
              </a:rPr>
              <a:t>Asia</a:t>
            </a:r>
            <a:r>
              <a:rPr lang="fr-FR" sz="2000" dirty="0">
                <a:solidFill>
                  <a:srgbClr val="0070C0"/>
                </a:solidFill>
              </a:rPr>
              <a:t>:</a:t>
            </a:r>
          </a:p>
          <a:p>
            <a:pPr indent="-257175"/>
            <a:r>
              <a:rPr lang="fr-FR" sz="1800" b="1" dirty="0">
                <a:solidFill>
                  <a:srgbClr val="0070C0"/>
                </a:solidFill>
              </a:rPr>
              <a:t>Vietnam</a:t>
            </a:r>
            <a:r>
              <a:rPr lang="fr-FR" sz="1800" i="1" dirty="0"/>
              <a:t>: </a:t>
            </a:r>
            <a:r>
              <a:rPr lang="fr-FR" sz="1800" dirty="0"/>
              <a:t>Ban in March 2019 following the verdict in the San Francisco trial.</a:t>
            </a:r>
          </a:p>
          <a:p>
            <a:pPr indent="-257175"/>
            <a:r>
              <a:rPr lang="fr-FR" sz="1800" b="1" dirty="0">
                <a:solidFill>
                  <a:srgbClr val="0070C0"/>
                </a:solidFill>
              </a:rPr>
              <a:t>Sri Lanka</a:t>
            </a:r>
            <a:r>
              <a:rPr lang="fr-FR" sz="1800" i="1" dirty="0"/>
              <a:t>: </a:t>
            </a:r>
            <a:r>
              <a:rPr lang="fr-FR" sz="1800" dirty="0"/>
              <a:t>Banned in 2015 but partially lifted in July 2018 for use only on tea and rubber plantations.</a:t>
            </a:r>
          </a:p>
          <a:p>
            <a:pPr marL="0" indent="0">
              <a:spcBef>
                <a:spcPts val="1200"/>
              </a:spcBef>
              <a:buNone/>
            </a:pPr>
            <a:r>
              <a:rPr lang="fr-FR" sz="2000" b="1" dirty="0">
                <a:solidFill>
                  <a:schemeClr val="accent1">
                    <a:lumMod val="75000"/>
                  </a:schemeClr>
                </a:solidFill>
              </a:rPr>
              <a:t>Middle East</a:t>
            </a:r>
            <a:r>
              <a:rPr lang="fr-FR" sz="1800" b="1" dirty="0">
                <a:solidFill>
                  <a:schemeClr val="accent1">
                    <a:lumMod val="75000"/>
                  </a:schemeClr>
                </a:solidFill>
              </a:rPr>
              <a:t>: </a:t>
            </a:r>
            <a:r>
              <a:rPr lang="fr-FR" sz="1800" dirty="0"/>
              <a:t>From 2015 and 2016, bans in Oman, Saudi Arabia, </a:t>
            </a:r>
            <a:r>
              <a:rPr lang="fr-FR" sz="1800" dirty="0" err="1"/>
              <a:t>Kuwait</a:t>
            </a:r>
            <a:r>
              <a:rPr lang="fr-FR" sz="1800" dirty="0"/>
              <a:t>, the United Arab Emirates, </a:t>
            </a:r>
            <a:r>
              <a:rPr lang="fr-FR" sz="1800" dirty="0" err="1"/>
              <a:t>Bahrain </a:t>
            </a:r>
            <a:r>
              <a:rPr lang="fr-FR" sz="1800" dirty="0"/>
              <a:t>and Qatar.</a:t>
            </a:r>
          </a:p>
          <a:p>
            <a:pPr marL="0" indent="0">
              <a:spcBef>
                <a:spcPts val="1200"/>
              </a:spcBef>
              <a:buNone/>
            </a:pPr>
            <a:r>
              <a:rPr lang="fr-FR" sz="2000" b="1" dirty="0">
                <a:solidFill>
                  <a:schemeClr val="accent1">
                    <a:lumMod val="75000"/>
                  </a:schemeClr>
                </a:solidFill>
              </a:rPr>
              <a:t>EU</a:t>
            </a:r>
            <a:r>
              <a:rPr lang="fr-FR" sz="2000" dirty="0">
                <a:solidFill>
                  <a:schemeClr val="accent1">
                    <a:lumMod val="75000"/>
                  </a:schemeClr>
                </a:solidFill>
              </a:rPr>
              <a:t>: </a:t>
            </a:r>
            <a:r>
              <a:rPr lang="fr-FR" sz="1800" dirty="0"/>
              <a:t>The use of glyphosate is banned in public places, as </a:t>
            </a:r>
            <a:r>
              <a:rPr lang="fr-FR" sz="1800" dirty="0" err="1"/>
              <a:t>its</a:t>
            </a:r>
            <a:r>
              <a:rPr lang="fr-FR" sz="1800" dirty="0"/>
              <a:t> sale to private individuals. However, </a:t>
            </a:r>
            <a:r>
              <a:rPr lang="fr-FR" sz="1800" dirty="0" err="1"/>
              <a:t>many </a:t>
            </a:r>
            <a:r>
              <a:rPr lang="fr-FR" sz="1800" dirty="0"/>
              <a:t>farmers, the SNCF, etc. continue to use it. The </a:t>
            </a:r>
            <a:r>
              <a:rPr lang="fr-FR" sz="1800" b="1" dirty="0">
                <a:solidFill>
                  <a:srgbClr val="0070C0"/>
                </a:solidFill>
              </a:rPr>
              <a:t>Austrian parliament </a:t>
            </a:r>
            <a:r>
              <a:rPr lang="fr-FR" sz="1800" dirty="0"/>
              <a:t>had voted for a total ban on glyphosate in 2019 but, under pressure from farmers, the government reversed its decision. The German and French governments plan to ban it in 2023, while preparing </a:t>
            </a:r>
            <a:r>
              <a:rPr lang="fr-FR" sz="1800" b="1" dirty="0">
                <a:solidFill>
                  <a:schemeClr val="tx2">
                    <a:lumMod val="75000"/>
                  </a:schemeClr>
                </a:solidFill>
              </a:rPr>
              <a:t>exemptions requested by certain farming unions that have become too accustomed to its use.</a:t>
            </a:r>
            <a:r>
              <a:rPr lang="fr-FR" sz="1800" dirty="0">
                <a:solidFill>
                  <a:schemeClr val="tx2">
                    <a:lumMod val="75000"/>
                  </a:schemeClr>
                </a:solidFill>
              </a:rPr>
              <a:t>.. </a:t>
            </a:r>
          </a:p>
        </p:txBody>
      </p:sp>
      <p:sp>
        <p:nvSpPr>
          <p:cNvPr id="4" name="Espace réservé du numéro de diapositive 3"/>
          <p:cNvSpPr>
            <a:spLocks noGrp="1"/>
          </p:cNvSpPr>
          <p:nvPr>
            <p:ph type="sldNum" sz="quarter" idx="12"/>
          </p:nvPr>
        </p:nvSpPr>
        <p:spPr>
          <a:xfrm>
            <a:off x="7010400" y="6492875"/>
            <a:ext cx="2133600" cy="365125"/>
          </a:xfrm>
        </p:spPr>
        <p:txBody>
          <a:bodyPr/>
          <a:lstStyle/>
          <a:p>
            <a:fld id="{CCABFAA6-E7A3-49D0-B000-4F6F964686B8}" type="slidenum">
              <a:rPr lang="fr-FR" smtClean="0"/>
              <a:t>13</a:t>
            </a:fld>
            <a:endParaRPr lang="fr-FR" dirty="0"/>
          </a:p>
        </p:txBody>
      </p:sp>
    </p:spTree>
    <p:extLst>
      <p:ext uri="{BB962C8B-B14F-4D97-AF65-F5344CB8AC3E}">
        <p14:creationId xmlns:p14="http://schemas.microsoft.com/office/powerpoint/2010/main" val="1953421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 mobilisation - Debate on glyphosate</a:t>
            </a:r>
          </a:p>
        </p:txBody>
      </p:sp>
      <p:sp>
        <p:nvSpPr>
          <p:cNvPr id="3" name="Espace réservé du contenu 2"/>
          <p:cNvSpPr>
            <a:spLocks noGrp="1"/>
          </p:cNvSpPr>
          <p:nvPr>
            <p:ph idx="1"/>
          </p:nvPr>
        </p:nvSpPr>
        <p:spPr>
          <a:xfrm>
            <a:off x="0" y="1052736"/>
            <a:ext cx="9144000" cy="3672408"/>
          </a:xfrm>
        </p:spPr>
        <p:txBody>
          <a:bodyPr>
            <a:normAutofit/>
          </a:bodyPr>
          <a:lstStyle/>
          <a:p>
            <a:pPr marL="0" indent="0" algn="ctr">
              <a:spcBef>
                <a:spcPts val="1200"/>
              </a:spcBef>
              <a:buNone/>
            </a:pPr>
            <a:r>
              <a:rPr lang="fr-FR" sz="2200" b="1" dirty="0">
                <a:solidFill>
                  <a:schemeClr val="accent3">
                    <a:lumMod val="50000"/>
                  </a:schemeClr>
                </a:solidFill>
              </a:rPr>
              <a:t>Second debate on glyphosate: </a:t>
            </a:r>
          </a:p>
          <a:p>
            <a:pPr marL="446088" indent="-354013">
              <a:spcBef>
                <a:spcPts val="1200"/>
              </a:spcBef>
              <a:buFont typeface="+mj-lt"/>
              <a:buAutoNum type="arabicPeriod"/>
            </a:pPr>
            <a:r>
              <a:rPr lang="fr-FR" sz="2000" b="1" dirty="0">
                <a:solidFill>
                  <a:schemeClr val="accent3">
                    <a:lumMod val="50000"/>
                  </a:schemeClr>
                </a:solidFill>
              </a:rPr>
              <a:t>How common is the use of glyphosate in your region?</a:t>
            </a:r>
          </a:p>
          <a:p>
            <a:pPr marL="446088" indent="-354013">
              <a:spcBef>
                <a:spcPts val="1200"/>
              </a:spcBef>
              <a:buFont typeface="+mj-lt"/>
              <a:buAutoNum type="arabicPeriod"/>
            </a:pPr>
            <a:r>
              <a:rPr lang="fr-FR" sz="2000" b="1" dirty="0">
                <a:solidFill>
                  <a:schemeClr val="accent3">
                    <a:lumMod val="50000"/>
                  </a:schemeClr>
                </a:solidFill>
              </a:rPr>
              <a:t>If so, what are the reactions of the public, breeders, etc.?</a:t>
            </a:r>
          </a:p>
          <a:p>
            <a:pPr marL="446088" indent="-354013">
              <a:spcBef>
                <a:spcPts val="1200"/>
              </a:spcBef>
              <a:buFont typeface="+mj-lt"/>
              <a:buAutoNum type="arabicPeriod"/>
            </a:pPr>
            <a:r>
              <a:rPr lang="fr-FR" sz="2000" b="1" dirty="0">
                <a:solidFill>
                  <a:schemeClr val="accent3">
                    <a:lumMod val="50000"/>
                  </a:schemeClr>
                </a:solidFill>
              </a:rPr>
              <a:t>What is the position of farmers' organisations on glyphosate?</a:t>
            </a:r>
          </a:p>
          <a:p>
            <a:pPr marL="446088" indent="-354013">
              <a:spcBef>
                <a:spcPts val="1200"/>
              </a:spcBef>
              <a:buFont typeface="+mj-lt"/>
              <a:buAutoNum type="arabicPeriod"/>
            </a:pPr>
            <a:r>
              <a:rPr lang="fr-FR" sz="2000" b="1" dirty="0">
                <a:solidFill>
                  <a:schemeClr val="accent3">
                    <a:lumMod val="50000"/>
                  </a:schemeClr>
                </a:solidFill>
              </a:rPr>
              <a:t>What is your government's position on glyphosate?</a:t>
            </a:r>
          </a:p>
          <a:p>
            <a:pPr marL="550862" indent="-457200">
              <a:spcBef>
                <a:spcPts val="1200"/>
              </a:spcBef>
              <a:buFont typeface="+mj-lt"/>
              <a:buAutoNum type="arabicPeriod"/>
            </a:pPr>
            <a:endParaRPr lang="fr-FR" sz="2000" b="1" dirty="0">
              <a:solidFill>
                <a:schemeClr val="accent1">
                  <a:lumMod val="75000"/>
                </a:schemeClr>
              </a:solidFill>
            </a:endParaRPr>
          </a:p>
          <a:p>
            <a:pPr marL="550862" indent="-457200">
              <a:spcBef>
                <a:spcPts val="1200"/>
              </a:spcBef>
              <a:buFont typeface="+mj-lt"/>
              <a:buAutoNum type="arabicPeriod"/>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02969" y="6492875"/>
            <a:ext cx="2133600" cy="365125"/>
          </a:xfrm>
        </p:spPr>
        <p:txBody>
          <a:bodyPr/>
          <a:lstStyle/>
          <a:p>
            <a:fld id="{CCABFAA6-E7A3-49D0-B000-4F6F964686B8}" type="slidenum">
              <a:rPr lang="fr-FR" smtClean="0"/>
              <a:t>14</a:t>
            </a:fld>
            <a:endParaRPr lang="fr-FR" dirty="0"/>
          </a:p>
        </p:txBody>
      </p:sp>
    </p:spTree>
    <p:extLst>
      <p:ext uri="{BB962C8B-B14F-4D97-AF65-F5344CB8AC3E}">
        <p14:creationId xmlns:p14="http://schemas.microsoft.com/office/powerpoint/2010/main" val="651988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 mobilisation - International conventions</a:t>
            </a:r>
          </a:p>
        </p:txBody>
      </p:sp>
      <p:sp>
        <p:nvSpPr>
          <p:cNvPr id="3" name="Espace réservé du contenu 2"/>
          <p:cNvSpPr>
            <a:spLocks noGrp="1"/>
          </p:cNvSpPr>
          <p:nvPr>
            <p:ph idx="1"/>
          </p:nvPr>
        </p:nvSpPr>
        <p:spPr>
          <a:xfrm>
            <a:off x="107504" y="551434"/>
            <a:ext cx="9036496" cy="6336704"/>
          </a:xfrm>
        </p:spPr>
        <p:txBody>
          <a:bodyPr>
            <a:normAutofit/>
          </a:bodyPr>
          <a:lstStyle/>
          <a:p>
            <a:pPr marL="0" indent="0">
              <a:buNone/>
            </a:pPr>
            <a:r>
              <a:rPr lang="fr-FR" sz="2000" b="1" dirty="0"/>
              <a:t>Theme 2: Mobilising to implement international conventions</a:t>
            </a:r>
          </a:p>
          <a:p>
            <a:pPr marL="180975" indent="-180975"/>
            <a:r>
              <a:rPr lang="fr-FR" sz="2000" dirty="0"/>
              <a:t>Annex 1 of the guide lists the main conventions concerning pesticides and other hazardous chemicals. It indicates by convention the main active ingredients concerned. </a:t>
            </a:r>
          </a:p>
          <a:p>
            <a:pPr marL="180975" indent="-180975"/>
            <a:r>
              <a:rPr lang="fr-FR" sz="2000" dirty="0"/>
              <a:t>These are mainly the </a:t>
            </a:r>
            <a:r>
              <a:rPr lang="fr-FR" sz="2000" b="1" dirty="0"/>
              <a:t>Stockholm Convention </a:t>
            </a:r>
            <a:r>
              <a:rPr lang="fr-FR" sz="2000" dirty="0"/>
              <a:t>dating from 2006, the </a:t>
            </a:r>
            <a:r>
              <a:rPr lang="fr-FR" sz="2000" b="1" dirty="0"/>
              <a:t>Rotterdam Convention </a:t>
            </a:r>
            <a:r>
              <a:rPr lang="fr-FR" sz="2000" dirty="0"/>
              <a:t>initiated in 2004 by the United Nations Environment Programme, the PAN list dating from 2011 and including 18 highly dangerous molecules used in agriculture, and the </a:t>
            </a:r>
            <a:r>
              <a:rPr lang="fr-FR" sz="2000" b="1" dirty="0"/>
              <a:t>WHO 1a and WHO 1b </a:t>
            </a:r>
            <a:r>
              <a:rPr lang="fr-FR" sz="2000" dirty="0"/>
              <a:t>lists drawn up by the WHO since 2007. </a:t>
            </a:r>
          </a:p>
          <a:p>
            <a:pPr marL="180975" indent="-180975"/>
            <a:r>
              <a:rPr lang="fr-FR" sz="2000" dirty="0"/>
              <a:t>In addition to these international conventions, there is a </a:t>
            </a:r>
            <a:r>
              <a:rPr lang="fr-FR" sz="2000" b="1" dirty="0"/>
              <a:t>convention signed in Bamako in 1991 concerning the ban on importing hazardous waste and substances </a:t>
            </a:r>
            <a:r>
              <a:rPr lang="fr-FR" sz="2000" i="1" dirty="0"/>
              <a:t>(including pesticides) </a:t>
            </a:r>
            <a:r>
              <a:rPr lang="fr-FR" sz="2000" b="1" dirty="0"/>
              <a:t>into Africa. </a:t>
            </a:r>
          </a:p>
          <a:p>
            <a:pPr marL="180975" indent="0">
              <a:buNone/>
            </a:pPr>
            <a:r>
              <a:rPr lang="fr-FR" sz="2000" dirty="0"/>
              <a:t>A box in the guide describes the objectives of this convention and lists the African states that have signed it. </a:t>
            </a:r>
            <a:r>
              <a:rPr lang="fr-FR" sz="2000" b="1" dirty="0"/>
              <a:t>Unfortunately, 22 years after it came into force, the Bamako Convention has not really been applied</a:t>
            </a:r>
            <a:r>
              <a:rPr lang="fr-FR" sz="2000" dirty="0"/>
              <a:t>. However, the elected representatives and citizens of the countries that have signed it can call for it to be applied, based also on the code drawn up by the FAO on pesticides </a:t>
            </a:r>
            <a:r>
              <a:rPr lang="fr-FR" sz="1400" dirty="0"/>
              <a:t>(see http://www.fao.org/fileadmin/templates/agphome/documents/Pests_Pesticides/Code/Annotated_Guidelines_FR.pdf).</a:t>
            </a:r>
            <a:endParaRPr lang="fr-FR" sz="14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10400" y="6492875"/>
            <a:ext cx="2133600" cy="365125"/>
          </a:xfrm>
        </p:spPr>
        <p:txBody>
          <a:bodyPr/>
          <a:lstStyle/>
          <a:p>
            <a:fld id="{CCABFAA6-E7A3-49D0-B000-4F6F964686B8}" type="slidenum">
              <a:rPr lang="fr-FR" smtClean="0"/>
              <a:t>15</a:t>
            </a:fld>
            <a:endParaRPr lang="fr-FR" dirty="0"/>
          </a:p>
        </p:txBody>
      </p:sp>
    </p:spTree>
    <p:extLst>
      <p:ext uri="{BB962C8B-B14F-4D97-AF65-F5344CB8AC3E}">
        <p14:creationId xmlns:p14="http://schemas.microsoft.com/office/powerpoint/2010/main" val="1953421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 mobilisation - Debate on international conventions</a:t>
            </a:r>
          </a:p>
        </p:txBody>
      </p:sp>
      <p:sp>
        <p:nvSpPr>
          <p:cNvPr id="3" name="Espace réservé du contenu 2"/>
          <p:cNvSpPr>
            <a:spLocks noGrp="1"/>
          </p:cNvSpPr>
          <p:nvPr>
            <p:ph idx="1"/>
          </p:nvPr>
        </p:nvSpPr>
        <p:spPr>
          <a:xfrm>
            <a:off x="0" y="1052736"/>
            <a:ext cx="9144000" cy="3672408"/>
          </a:xfrm>
        </p:spPr>
        <p:txBody>
          <a:bodyPr>
            <a:normAutofit/>
          </a:bodyPr>
          <a:lstStyle/>
          <a:p>
            <a:pPr marL="0" indent="0" algn="ctr">
              <a:spcBef>
                <a:spcPts val="1200"/>
              </a:spcBef>
              <a:buNone/>
            </a:pPr>
            <a:r>
              <a:rPr lang="fr-FR" sz="2200" b="1" dirty="0">
                <a:solidFill>
                  <a:schemeClr val="accent3">
                    <a:lumMod val="50000"/>
                  </a:schemeClr>
                </a:solidFill>
              </a:rPr>
              <a:t>Third debate on international conventions : </a:t>
            </a:r>
          </a:p>
          <a:p>
            <a:pPr marL="457200" indent="-280988">
              <a:spcBef>
                <a:spcPts val="1200"/>
              </a:spcBef>
              <a:buFont typeface="+mj-lt"/>
              <a:buAutoNum type="arabicPeriod"/>
            </a:pPr>
            <a:r>
              <a:rPr lang="fr-FR" sz="2000" b="1" dirty="0">
                <a:solidFill>
                  <a:schemeClr val="accent3">
                    <a:lumMod val="50000"/>
                  </a:schemeClr>
                </a:solidFill>
              </a:rPr>
              <a:t>Are you familiar with at least one of the international conventions mentioned on the previous slide?</a:t>
            </a:r>
          </a:p>
          <a:p>
            <a:pPr marL="457200" indent="-280988">
              <a:spcBef>
                <a:spcPts val="1200"/>
              </a:spcBef>
              <a:buFont typeface="+mj-lt"/>
              <a:buAutoNum type="arabicPeriod"/>
            </a:pPr>
            <a:r>
              <a:rPr lang="fr-FR" sz="2000" b="1" dirty="0">
                <a:solidFill>
                  <a:schemeClr val="accent3">
                    <a:lumMod val="50000"/>
                  </a:schemeClr>
                </a:solidFill>
              </a:rPr>
              <a:t>Do you know of any pesticides currently used in your country that are banned in many developed countries and that are also banned by one of the international conventions mentioned on the previous slide?</a:t>
            </a:r>
          </a:p>
          <a:p>
            <a:pPr marL="457200" indent="-280988">
              <a:spcBef>
                <a:spcPts val="1200"/>
              </a:spcBef>
              <a:buFont typeface="+mj-lt"/>
              <a:buAutoNum type="arabicPeriod"/>
            </a:pPr>
            <a:r>
              <a:rPr lang="fr-FR" sz="2000" b="1" dirty="0">
                <a:solidFill>
                  <a:schemeClr val="accent3">
                    <a:lumMod val="50000"/>
                  </a:schemeClr>
                </a:solidFill>
              </a:rPr>
              <a:t>If your country has signed one or more of these international conventions but does not comply with them, what can you do?</a:t>
            </a:r>
          </a:p>
        </p:txBody>
      </p:sp>
      <p:sp>
        <p:nvSpPr>
          <p:cNvPr id="4" name="Espace réservé du numéro de diapositive 3"/>
          <p:cNvSpPr>
            <a:spLocks noGrp="1"/>
          </p:cNvSpPr>
          <p:nvPr>
            <p:ph type="sldNum" sz="quarter" idx="12"/>
          </p:nvPr>
        </p:nvSpPr>
        <p:spPr>
          <a:xfrm>
            <a:off x="7024480" y="6484522"/>
            <a:ext cx="2133600" cy="365125"/>
          </a:xfrm>
        </p:spPr>
        <p:txBody>
          <a:bodyPr/>
          <a:lstStyle/>
          <a:p>
            <a:fld id="{CCABFAA6-E7A3-49D0-B000-4F6F964686B8}" type="slidenum">
              <a:rPr lang="fr-FR" smtClean="0"/>
              <a:t>16</a:t>
            </a:fld>
            <a:endParaRPr lang="fr-FR" dirty="0"/>
          </a:p>
        </p:txBody>
      </p:sp>
    </p:spTree>
    <p:extLst>
      <p:ext uri="{BB962C8B-B14F-4D97-AF65-F5344CB8AC3E}">
        <p14:creationId xmlns:p14="http://schemas.microsoft.com/office/powerpoint/2010/main" val="1958520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 mobilisation - Objectives and themes</a:t>
            </a:r>
          </a:p>
        </p:txBody>
      </p:sp>
      <p:sp>
        <p:nvSpPr>
          <p:cNvPr id="3" name="Espace réservé du contenu 2"/>
          <p:cNvSpPr>
            <a:spLocks noGrp="1"/>
          </p:cNvSpPr>
          <p:nvPr>
            <p:ph idx="1"/>
          </p:nvPr>
        </p:nvSpPr>
        <p:spPr>
          <a:xfrm>
            <a:off x="107504" y="620688"/>
            <a:ext cx="9036496" cy="6336704"/>
          </a:xfrm>
        </p:spPr>
        <p:txBody>
          <a:bodyPr>
            <a:normAutofit/>
          </a:bodyPr>
          <a:lstStyle/>
          <a:p>
            <a:pPr marL="0" indent="0">
              <a:spcBef>
                <a:spcPts val="1200"/>
              </a:spcBef>
              <a:buNone/>
            </a:pPr>
            <a:r>
              <a:rPr lang="fr-FR" sz="2000" b="1" dirty="0"/>
              <a:t>Educational aim: To reduce the use of pesticides and, as a priority, eliminate the most dangerous ones, understand the objectives of public campaigns aimed at :</a:t>
            </a:r>
          </a:p>
          <a:p>
            <a:pPr marL="180975" indent="0">
              <a:spcBef>
                <a:spcPts val="1200"/>
              </a:spcBef>
              <a:buNone/>
            </a:pPr>
            <a:r>
              <a:rPr lang="fr-FR" sz="2000" b="1" dirty="0">
                <a:solidFill>
                  <a:schemeClr val="tx2">
                    <a:lumMod val="50000"/>
                  </a:schemeClr>
                </a:solidFill>
              </a:rPr>
              <a:t>(1) applying and strengthening national laws on pesticides; </a:t>
            </a:r>
          </a:p>
          <a:p>
            <a:pPr marL="180975" indent="0">
              <a:spcBef>
                <a:spcPts val="1200"/>
              </a:spcBef>
              <a:buNone/>
            </a:pPr>
            <a:r>
              <a:rPr lang="fr-FR" sz="2000" b="1" dirty="0">
                <a:solidFill>
                  <a:schemeClr val="tx2">
                    <a:lumMod val="50000"/>
                  </a:schemeClr>
                </a:solidFill>
              </a:rPr>
              <a:t>(2) compliance with the relevant international and regional conventions; </a:t>
            </a:r>
          </a:p>
          <a:p>
            <a:pPr marL="180975" indent="0">
              <a:spcBef>
                <a:spcPts val="1200"/>
              </a:spcBef>
              <a:buNone/>
            </a:pPr>
            <a:r>
              <a:rPr lang="fr-FR" sz="2000" b="1" dirty="0">
                <a:solidFill>
                  <a:schemeClr val="tx2">
                    <a:lumMod val="50000"/>
                  </a:schemeClr>
                </a:solidFill>
              </a:rPr>
              <a:t>(3) support for the implementation of alternative </a:t>
            </a:r>
            <a:r>
              <a:rPr lang="fr-FR" sz="2000" b="1" dirty="0" err="1">
                <a:solidFill>
                  <a:schemeClr val="tx2">
                    <a:lumMod val="50000"/>
                  </a:schemeClr>
                </a:solidFill>
              </a:rPr>
              <a:t>agro-ecological </a:t>
            </a:r>
            <a:r>
              <a:rPr lang="fr-FR" sz="2000" b="1" dirty="0">
                <a:solidFill>
                  <a:schemeClr val="tx2">
                    <a:lumMod val="50000"/>
                  </a:schemeClr>
                </a:solidFill>
              </a:rPr>
              <a:t>solutions.</a:t>
            </a:r>
            <a:endParaRPr lang="fr-FR" sz="2000" dirty="0">
              <a:solidFill>
                <a:schemeClr val="tx2">
                  <a:lumMod val="50000"/>
                </a:schemeClr>
              </a:solidFill>
            </a:endParaRPr>
          </a:p>
          <a:p>
            <a:pPr>
              <a:spcBef>
                <a:spcPts val="600"/>
              </a:spcBef>
            </a:pPr>
            <a:endParaRPr lang="fr-FR" sz="2000" b="1" dirty="0"/>
          </a:p>
          <a:p>
            <a:pPr indent="-257175">
              <a:spcBef>
                <a:spcPts val="600"/>
              </a:spcBef>
            </a:pPr>
            <a:r>
              <a:rPr lang="fr-FR" sz="2000" b="1" dirty="0"/>
              <a:t>Theme 1: </a:t>
            </a:r>
            <a:r>
              <a:rPr lang="fr-FR" sz="2000" dirty="0" err="1"/>
              <a:t>Determining</a:t>
            </a:r>
            <a:r>
              <a:rPr lang="fr-FR" sz="2000" dirty="0"/>
              <a:t> and summarising the issues involved in </a:t>
            </a:r>
            <a:r>
              <a:rPr lang="fr-FR" sz="2000" b="1" dirty="0"/>
              <a:t>campaigning </a:t>
            </a:r>
            <a:r>
              <a:rPr lang="fr-FR" sz="2000" dirty="0"/>
              <a:t>for real alternatives to the use of dangerous pesticides, and discovering </a:t>
            </a:r>
            <a:r>
              <a:rPr lang="fr-FR" sz="2000" b="1" dirty="0"/>
              <a:t>examples of campaigning </a:t>
            </a:r>
            <a:r>
              <a:rPr lang="fr-FR" sz="2000" dirty="0"/>
              <a:t>in France, Africa and South America.</a:t>
            </a:r>
          </a:p>
          <a:p>
            <a:pPr indent="-257175">
              <a:spcBef>
                <a:spcPts val="600"/>
              </a:spcBef>
            </a:pPr>
            <a:endParaRPr lang="fr-FR" sz="2000" b="1" dirty="0"/>
          </a:p>
          <a:p>
            <a:pPr indent="-257175">
              <a:spcBef>
                <a:spcPts val="600"/>
              </a:spcBef>
            </a:pPr>
            <a:r>
              <a:rPr lang="fr-FR" sz="2000" b="1" dirty="0"/>
              <a:t>Theme 2: </a:t>
            </a:r>
            <a:r>
              <a:rPr lang="fr-FR" sz="2000" dirty="0"/>
              <a:t>Mobilising for the implementation of </a:t>
            </a:r>
            <a:r>
              <a:rPr lang="fr-FR" sz="2000" b="1" dirty="0"/>
              <a:t>international conventions </a:t>
            </a:r>
            <a:r>
              <a:rPr lang="fr-FR" sz="2000" dirty="0"/>
              <a:t>on pesticides.</a:t>
            </a:r>
          </a:p>
          <a:p>
            <a:pPr marL="0" indent="0">
              <a:buNone/>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6948264" y="6381328"/>
            <a:ext cx="2133600" cy="365125"/>
          </a:xfrm>
        </p:spPr>
        <p:txBody>
          <a:bodyPr/>
          <a:lstStyle/>
          <a:p>
            <a:fld id="{CCABFAA6-E7A3-49D0-B000-4F6F964686B8}" type="slidenum">
              <a:rPr lang="fr-FR" smtClean="0"/>
              <a:t>2</a:t>
            </a:fld>
            <a:endParaRPr lang="fr-FR"/>
          </a:p>
        </p:txBody>
      </p:sp>
    </p:spTree>
    <p:extLst>
      <p:ext uri="{BB962C8B-B14F-4D97-AF65-F5344CB8AC3E}">
        <p14:creationId xmlns:p14="http://schemas.microsoft.com/office/powerpoint/2010/main" val="6674383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 mobilisation - Introduction</a:t>
            </a:r>
          </a:p>
        </p:txBody>
      </p:sp>
      <p:sp>
        <p:nvSpPr>
          <p:cNvPr id="3" name="Espace réservé du contenu 2"/>
          <p:cNvSpPr>
            <a:spLocks noGrp="1"/>
          </p:cNvSpPr>
          <p:nvPr>
            <p:ph idx="1"/>
          </p:nvPr>
        </p:nvSpPr>
        <p:spPr>
          <a:xfrm>
            <a:off x="99170" y="541909"/>
            <a:ext cx="9036496" cy="6336704"/>
          </a:xfrm>
        </p:spPr>
        <p:txBody>
          <a:bodyPr>
            <a:normAutofit/>
          </a:bodyPr>
          <a:lstStyle/>
          <a:p>
            <a:pPr marL="0" indent="0">
              <a:buNone/>
            </a:pPr>
            <a:r>
              <a:rPr lang="fr-FR" sz="2000" b="1" dirty="0"/>
              <a:t>Introduction :</a:t>
            </a:r>
          </a:p>
          <a:p>
            <a:pPr marL="0" indent="0">
              <a:buNone/>
            </a:pPr>
            <a:r>
              <a:rPr lang="fr-FR" sz="2000" dirty="0"/>
              <a:t>The </a:t>
            </a:r>
            <a:r>
              <a:rPr lang="fr-FR" sz="2000" b="1" dirty="0"/>
              <a:t>dangers of pesticides </a:t>
            </a:r>
            <a:r>
              <a:rPr lang="fr-FR" sz="2000" b="1" i="1" dirty="0">
                <a:solidFill>
                  <a:schemeClr val="tx2">
                    <a:lumMod val="75000"/>
                  </a:schemeClr>
                </a:solidFill>
              </a:rPr>
              <a:t>(chemical and sometimes natural) </a:t>
            </a:r>
            <a:r>
              <a:rPr lang="fr-FR" sz="2000" b="1" dirty="0"/>
              <a:t>are increasingly well-documented</a:t>
            </a:r>
            <a:r>
              <a:rPr lang="fr-FR" sz="2000" dirty="0"/>
              <a:t>, and </a:t>
            </a:r>
            <a:r>
              <a:rPr lang="fr-FR" sz="2000" dirty="0" err="1"/>
              <a:t>many</a:t>
            </a:r>
            <a:r>
              <a:rPr lang="fr-FR" sz="2000" dirty="0"/>
              <a:t> stakeholders </a:t>
            </a:r>
            <a:r>
              <a:rPr lang="fr-FR" sz="2000" i="1" dirty="0"/>
              <a:t>(researchers, NGOs, consumer associations, farmers' unions, elected representatives, etc.) are </a:t>
            </a:r>
            <a:r>
              <a:rPr lang="fr-FR" sz="2000" dirty="0"/>
              <a:t>putting pressure on decision-makers to restrict or even abolish the use of the most dangerous pesticides and to change the legislation governing them. </a:t>
            </a:r>
          </a:p>
          <a:p>
            <a:pPr marL="0" indent="0">
              <a:spcBef>
                <a:spcPts val="1200"/>
              </a:spcBef>
              <a:buNone/>
            </a:pPr>
            <a:r>
              <a:rPr lang="fr-FR" sz="2000" dirty="0"/>
              <a:t>These citizen mobilisations are the levers needed to </a:t>
            </a:r>
            <a:r>
              <a:rPr lang="fr-FR" sz="2000" b="1" dirty="0"/>
              <a:t>establish and enforce a legislative and regulatory framework that protects the environment and human health</a:t>
            </a:r>
            <a:r>
              <a:rPr lang="fr-FR" sz="2000" dirty="0"/>
              <a:t>. </a:t>
            </a:r>
          </a:p>
          <a:p>
            <a:pPr marL="0" indent="0">
              <a:spcBef>
                <a:spcPts val="1200"/>
              </a:spcBef>
              <a:buNone/>
            </a:pPr>
            <a:r>
              <a:rPr lang="fr-FR" sz="2000" dirty="0"/>
              <a:t>Numerous examples show that nothing is inevitable, that the fight against companies that do not care about people's health is not lost and that, throughout the world, </a:t>
            </a:r>
            <a:r>
              <a:rPr lang="fr-FR" sz="2000" b="1" dirty="0"/>
              <a:t>the peasant </a:t>
            </a:r>
            <a:r>
              <a:rPr lang="fr-FR" sz="2000" b="1" dirty="0" err="1"/>
              <a:t>farmers</a:t>
            </a:r>
            <a:r>
              <a:rPr lang="fr-FR" sz="2000" b="1" dirty="0"/>
              <a:t> </a:t>
            </a:r>
            <a:r>
              <a:rPr lang="fr-FR" sz="2000" b="1" dirty="0" err="1"/>
              <a:t>supported</a:t>
            </a:r>
            <a:r>
              <a:rPr lang="fr-FR" sz="2000" b="1" dirty="0"/>
              <a:t> by AVSF have viable alternatives</a:t>
            </a:r>
            <a:r>
              <a:rPr lang="fr-FR" sz="2000" dirty="0"/>
              <a:t>.</a:t>
            </a:r>
          </a:p>
          <a:p>
            <a:pPr marL="0" indent="0">
              <a:spcBef>
                <a:spcPts val="1200"/>
              </a:spcBef>
              <a:buNone/>
            </a:pPr>
            <a:r>
              <a:rPr lang="fr-FR" sz="2000" dirty="0"/>
              <a:t>Thanks to their </a:t>
            </a:r>
            <a:r>
              <a:rPr lang="fr-FR" sz="2000" b="1" dirty="0"/>
              <a:t>abundant workforce and rich biodiversity</a:t>
            </a:r>
            <a:r>
              <a:rPr lang="fr-FR" sz="2000" dirty="0"/>
              <a:t>, developing countries have what it takes to rise to this challenge and develop sustainable agriculture that gives everyone access to quality food.</a:t>
            </a:r>
            <a:endParaRPr lang="fr-FR" sz="2000" b="1" dirty="0">
              <a:solidFill>
                <a:schemeClr val="accent1">
                  <a:lumMod val="75000"/>
                </a:schemeClr>
              </a:solidFill>
            </a:endParaRPr>
          </a:p>
          <a:p>
            <a:pPr marL="0" indent="0">
              <a:spcBef>
                <a:spcPts val="1200"/>
              </a:spcBef>
              <a:buNone/>
            </a:pPr>
            <a:r>
              <a:rPr lang="fr-FR" sz="2000" dirty="0"/>
              <a:t>Many people want to see the total abolition of pesticides, but our experience tells us that it is often preferable </a:t>
            </a:r>
            <a:r>
              <a:rPr lang="fr-FR" sz="2000" b="1" dirty="0"/>
              <a:t>to take </a:t>
            </a:r>
            <a:r>
              <a:rPr lang="fr-FR" sz="2000" b="1" dirty="0" err="1"/>
              <a:t>things</a:t>
            </a:r>
            <a:r>
              <a:rPr lang="fr-FR" sz="2000" b="1" dirty="0"/>
              <a:t> </a:t>
            </a:r>
            <a:r>
              <a:rPr lang="fr-FR" sz="2000" b="1" dirty="0" err="1"/>
              <a:t>step</a:t>
            </a:r>
            <a:r>
              <a:rPr lang="fr-FR" sz="2000" b="1" dirty="0"/>
              <a:t> by </a:t>
            </a:r>
            <a:r>
              <a:rPr lang="fr-FR" sz="2000" b="1" dirty="0" err="1"/>
              <a:t>step</a:t>
            </a:r>
            <a:r>
              <a:rPr lang="fr-FR" sz="2000" b="1" dirty="0"/>
              <a:t>, as </a:t>
            </a:r>
            <a:r>
              <a:rPr lang="fr-FR" sz="2000" dirty="0" err="1"/>
              <a:t>there</a:t>
            </a:r>
            <a:r>
              <a:rPr lang="fr-FR" sz="2000" dirty="0"/>
              <a:t> </a:t>
            </a:r>
            <a:r>
              <a:rPr lang="fr-FR" sz="2000" dirty="0" err="1"/>
              <a:t>is</a:t>
            </a:r>
            <a:r>
              <a:rPr lang="fr-FR" sz="2000" dirty="0"/>
              <a:t> </a:t>
            </a:r>
            <a:r>
              <a:rPr lang="en-US" sz="2000" dirty="0"/>
              <a:t>reluctance among farmers and other stakeholders involved in the sector.</a:t>
            </a:r>
            <a:endParaRPr lang="fr-FR" sz="2000" dirty="0"/>
          </a:p>
        </p:txBody>
      </p:sp>
      <p:sp>
        <p:nvSpPr>
          <p:cNvPr id="4" name="Espace réservé du numéro de diapositive 3"/>
          <p:cNvSpPr>
            <a:spLocks noGrp="1"/>
          </p:cNvSpPr>
          <p:nvPr>
            <p:ph type="sldNum" sz="quarter" idx="12"/>
          </p:nvPr>
        </p:nvSpPr>
        <p:spPr>
          <a:xfrm>
            <a:off x="6876256" y="6381328"/>
            <a:ext cx="2133600" cy="365125"/>
          </a:xfrm>
        </p:spPr>
        <p:txBody>
          <a:bodyPr/>
          <a:lstStyle/>
          <a:p>
            <a:fld id="{CCABFAA6-E7A3-49D0-B000-4F6F964686B8}" type="slidenum">
              <a:rPr lang="fr-FR" smtClean="0"/>
              <a:t>3</a:t>
            </a:fld>
            <a:endParaRPr lang="fr-FR" dirty="0"/>
          </a:p>
        </p:txBody>
      </p:sp>
    </p:spTree>
    <p:extLst>
      <p:ext uri="{BB962C8B-B14F-4D97-AF65-F5344CB8AC3E}">
        <p14:creationId xmlns:p14="http://schemas.microsoft.com/office/powerpoint/2010/main" val="1504051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 mobilisation - Introduction (continued)</a:t>
            </a:r>
          </a:p>
        </p:txBody>
      </p:sp>
      <p:sp>
        <p:nvSpPr>
          <p:cNvPr id="3" name="Espace réservé du contenu 2"/>
          <p:cNvSpPr>
            <a:spLocks noGrp="1"/>
          </p:cNvSpPr>
          <p:nvPr>
            <p:ph idx="1"/>
          </p:nvPr>
        </p:nvSpPr>
        <p:spPr>
          <a:xfrm>
            <a:off x="107504" y="620688"/>
            <a:ext cx="9036496" cy="6336704"/>
          </a:xfrm>
        </p:spPr>
        <p:txBody>
          <a:bodyPr>
            <a:normAutofit/>
          </a:bodyPr>
          <a:lstStyle/>
          <a:p>
            <a:pPr marL="0" indent="0">
              <a:buNone/>
            </a:pPr>
            <a:r>
              <a:rPr lang="fr-FR" sz="2000" b="1" dirty="0"/>
              <a:t>The necessary "pesticides phase-out" will not be achieved without :</a:t>
            </a:r>
          </a:p>
          <a:p>
            <a:pPr marL="266700" lvl="0" indent="-180975">
              <a:spcBef>
                <a:spcPts val="1800"/>
              </a:spcBef>
            </a:pPr>
            <a:r>
              <a:rPr lang="fr-FR" sz="2000" dirty="0"/>
              <a:t>The large-scale development of forms of </a:t>
            </a:r>
            <a:r>
              <a:rPr lang="fr-FR" sz="2000" b="1" dirty="0" err="1"/>
              <a:t>agroecology</a:t>
            </a:r>
            <a:r>
              <a:rPr lang="fr-FR" sz="2000" b="1" dirty="0"/>
              <a:t> </a:t>
            </a:r>
            <a:r>
              <a:rPr lang="fr-FR" sz="2000" dirty="0"/>
              <a:t>accompanied by </a:t>
            </a:r>
            <a:r>
              <a:rPr lang="fr-FR" sz="2000" dirty="0" err="1"/>
              <a:t>moving</a:t>
            </a:r>
            <a:r>
              <a:rPr lang="fr-FR" sz="2000" dirty="0"/>
              <a:t> </a:t>
            </a:r>
            <a:r>
              <a:rPr lang="fr-FR" sz="2000" dirty="0" err="1"/>
              <a:t>away</a:t>
            </a:r>
            <a:r>
              <a:rPr lang="fr-FR" sz="2000" dirty="0"/>
              <a:t> </a:t>
            </a:r>
            <a:r>
              <a:rPr lang="fr-FR" sz="2000" dirty="0" err="1"/>
              <a:t>from</a:t>
            </a:r>
            <a:r>
              <a:rPr lang="fr-FR" sz="2000" dirty="0"/>
              <a:t> monocultures, water pollution and other negative impacts of agricultural production models intensive in chemical inputs. </a:t>
            </a:r>
          </a:p>
          <a:p>
            <a:pPr marL="266700" lvl="0" indent="-180975">
              <a:spcBef>
                <a:spcPts val="1800"/>
              </a:spcBef>
            </a:pPr>
            <a:r>
              <a:rPr lang="fr-FR" sz="2000" dirty="0"/>
              <a:t>Raising awareness of the challenges of </a:t>
            </a:r>
            <a:r>
              <a:rPr lang="fr-FR" sz="2000" dirty="0" err="1"/>
              <a:t>agro-ecology</a:t>
            </a:r>
            <a:r>
              <a:rPr lang="fr-FR" sz="2000" dirty="0"/>
              <a:t> among farmers, consumers, citizens, elected representatives and stakeholders in the agri-food sector.</a:t>
            </a:r>
          </a:p>
          <a:p>
            <a:pPr marL="266700" lvl="0" indent="-180975">
              <a:spcBef>
                <a:spcPts val="1800"/>
              </a:spcBef>
            </a:pPr>
            <a:r>
              <a:rPr lang="fr-FR" sz="2000" dirty="0"/>
              <a:t>A reconsideration of the orientations of </a:t>
            </a:r>
            <a:r>
              <a:rPr lang="fr-FR" sz="2000" b="1" dirty="0"/>
              <a:t>agricultural sectors that use a lot of chemical inputs </a:t>
            </a:r>
            <a:r>
              <a:rPr lang="fr-FR" sz="2000" dirty="0"/>
              <a:t>and give priority to short-term savings at the expense of medium- and long-term sustainability. This is the case in Africa, for example, with certain cotton sectors, but also with peri-urban market gardening, which mainly involves family farming.</a:t>
            </a:r>
          </a:p>
          <a:p>
            <a:pPr marL="85725" lvl="0" indent="0">
              <a:spcBef>
                <a:spcPts val="1800"/>
              </a:spcBef>
              <a:buNone/>
            </a:pPr>
            <a:r>
              <a:rPr lang="fr-FR" sz="2000" dirty="0"/>
              <a:t>These campaigns should also help to </a:t>
            </a:r>
            <a:r>
              <a:rPr lang="fr-FR" sz="2000" b="1" dirty="0"/>
              <a:t>combat the practices of certain plant protection companies </a:t>
            </a:r>
            <a:r>
              <a:rPr lang="fr-FR" sz="2000" b="1" i="1" dirty="0">
                <a:solidFill>
                  <a:schemeClr val="tx2">
                    <a:lumMod val="75000"/>
                  </a:schemeClr>
                </a:solidFill>
              </a:rPr>
              <a:t>(lack of transparency about the dangerousness of their products, insufficient information for users, inadequate and too short studies into the toxicity of their pesticides, etc.)</a:t>
            </a:r>
            <a:r>
              <a:rPr lang="fr-FR" sz="2000" b="1" dirty="0">
                <a:solidFill>
                  <a:schemeClr val="tx2">
                    <a:lumMod val="75000"/>
                  </a:schemeClr>
                </a:solidFill>
              </a:rPr>
              <a:t>.</a:t>
            </a:r>
          </a:p>
          <a:p>
            <a:pPr marL="0" indent="0">
              <a:spcBef>
                <a:spcPts val="1200"/>
              </a:spcBef>
              <a:buNone/>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6982916" y="6381328"/>
            <a:ext cx="2133600" cy="365125"/>
          </a:xfrm>
        </p:spPr>
        <p:txBody>
          <a:bodyPr/>
          <a:lstStyle/>
          <a:p>
            <a:fld id="{CCABFAA6-E7A3-49D0-B000-4F6F964686B8}" type="slidenum">
              <a:rPr lang="fr-FR" smtClean="0"/>
              <a:t>4</a:t>
            </a:fld>
            <a:endParaRPr lang="fr-FR"/>
          </a:p>
        </p:txBody>
      </p:sp>
    </p:spTree>
    <p:extLst>
      <p:ext uri="{BB962C8B-B14F-4D97-AF65-F5344CB8AC3E}">
        <p14:creationId xmlns:p14="http://schemas.microsoft.com/office/powerpoint/2010/main" val="1953421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 mobilisation - Introduction (debate)</a:t>
            </a:r>
          </a:p>
        </p:txBody>
      </p:sp>
      <p:sp>
        <p:nvSpPr>
          <p:cNvPr id="3" name="Espace réservé du contenu 2"/>
          <p:cNvSpPr>
            <a:spLocks noGrp="1"/>
          </p:cNvSpPr>
          <p:nvPr>
            <p:ph idx="1"/>
          </p:nvPr>
        </p:nvSpPr>
        <p:spPr>
          <a:xfrm>
            <a:off x="0" y="1052736"/>
            <a:ext cx="9144000" cy="3672408"/>
          </a:xfrm>
        </p:spPr>
        <p:txBody>
          <a:bodyPr>
            <a:normAutofit/>
          </a:bodyPr>
          <a:lstStyle/>
          <a:p>
            <a:pPr marL="0" indent="0" algn="ctr">
              <a:spcBef>
                <a:spcPts val="1200"/>
              </a:spcBef>
              <a:buNone/>
            </a:pPr>
            <a:r>
              <a:rPr lang="fr-FR" sz="2200" b="1" dirty="0">
                <a:solidFill>
                  <a:schemeClr val="accent3">
                    <a:lumMod val="50000"/>
                  </a:schemeClr>
                </a:solidFill>
              </a:rPr>
              <a:t>First discussion after the introduction : </a:t>
            </a:r>
          </a:p>
          <a:p>
            <a:pPr marL="280988" indent="-280988">
              <a:spcBef>
                <a:spcPts val="1200"/>
              </a:spcBef>
              <a:buFont typeface="+mj-lt"/>
              <a:buAutoNum type="arabicPeriod"/>
            </a:pPr>
            <a:r>
              <a:rPr lang="fr-FR" sz="2000" b="1" dirty="0">
                <a:solidFill>
                  <a:schemeClr val="accent3">
                    <a:lumMod val="50000"/>
                  </a:schemeClr>
                </a:solidFill>
              </a:rPr>
              <a:t>What is the state of citizens' mobilisation in your country?</a:t>
            </a:r>
          </a:p>
          <a:p>
            <a:pPr marL="280988" indent="-280988">
              <a:spcBef>
                <a:spcPts val="1200"/>
              </a:spcBef>
              <a:buFont typeface="+mj-lt"/>
              <a:buAutoNum type="arabicPeriod"/>
            </a:pPr>
            <a:r>
              <a:rPr lang="fr-FR" sz="2000" b="1" dirty="0">
                <a:solidFill>
                  <a:schemeClr val="accent3">
                    <a:lumMod val="50000"/>
                  </a:schemeClr>
                </a:solidFill>
              </a:rPr>
              <a:t>What are the positions of farmers' organisations on the subject of pesticides?</a:t>
            </a:r>
          </a:p>
          <a:p>
            <a:pPr marL="280988" indent="-280988">
              <a:spcBef>
                <a:spcPts val="1200"/>
              </a:spcBef>
              <a:buFont typeface="+mj-lt"/>
              <a:buAutoNum type="arabicPeriod"/>
            </a:pPr>
            <a:r>
              <a:rPr lang="fr-FR" sz="2000" b="1" dirty="0">
                <a:solidFill>
                  <a:schemeClr val="accent3">
                    <a:lumMod val="50000"/>
                  </a:schemeClr>
                </a:solidFill>
              </a:rPr>
              <a:t>Do your governments take these protests into account?</a:t>
            </a:r>
          </a:p>
          <a:p>
            <a:pPr marL="280988" indent="-280988">
              <a:spcBef>
                <a:spcPts val="1200"/>
              </a:spcBef>
              <a:buFont typeface="+mj-lt"/>
              <a:buAutoNum type="arabicPeriod"/>
            </a:pPr>
            <a:r>
              <a:rPr lang="fr-FR" sz="2000" b="1" dirty="0">
                <a:solidFill>
                  <a:schemeClr val="accent3">
                    <a:lumMod val="50000"/>
                  </a:schemeClr>
                </a:solidFill>
              </a:rPr>
              <a:t>On your own behalf or on behalf of </a:t>
            </a:r>
            <a:r>
              <a:rPr lang="fr-FR" sz="2000" b="1" dirty="0" err="1">
                <a:solidFill>
                  <a:schemeClr val="accent3">
                    <a:lumMod val="50000"/>
                  </a:schemeClr>
                </a:solidFill>
              </a:rPr>
              <a:t>Avsf</a:t>
            </a:r>
            <a:r>
              <a:rPr lang="fr-FR" sz="2000" b="1" dirty="0">
                <a:solidFill>
                  <a:schemeClr val="accent3">
                    <a:lumMod val="50000"/>
                  </a:schemeClr>
                </a:solidFill>
              </a:rPr>
              <a:t>, are you involved in these campaigns and, if so, in what way?</a:t>
            </a:r>
          </a:p>
          <a:p>
            <a:pPr>
              <a:spcBef>
                <a:spcPts val="1200"/>
              </a:spcBef>
              <a:buFont typeface="Arial" charset="0"/>
              <a:buChar char="•"/>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6876256" y="6381328"/>
            <a:ext cx="2133600" cy="365125"/>
          </a:xfrm>
        </p:spPr>
        <p:txBody>
          <a:bodyPr/>
          <a:lstStyle/>
          <a:p>
            <a:fld id="{CCABFAA6-E7A3-49D0-B000-4F6F964686B8}" type="slidenum">
              <a:rPr lang="fr-FR" smtClean="0"/>
              <a:t>5</a:t>
            </a:fld>
            <a:endParaRPr lang="fr-FR" dirty="0"/>
          </a:p>
        </p:txBody>
      </p:sp>
    </p:spTree>
    <p:extLst>
      <p:ext uri="{BB962C8B-B14F-4D97-AF65-F5344CB8AC3E}">
        <p14:creationId xmlns:p14="http://schemas.microsoft.com/office/powerpoint/2010/main" val="1795330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Mobilising AVSF on the subject of pesticides and promoting alternatives</a:t>
            </a:r>
          </a:p>
        </p:txBody>
      </p:sp>
      <p:sp>
        <p:nvSpPr>
          <p:cNvPr id="3" name="Espace réservé du contenu 2"/>
          <p:cNvSpPr>
            <a:spLocks noGrp="1"/>
          </p:cNvSpPr>
          <p:nvPr>
            <p:ph idx="1"/>
          </p:nvPr>
        </p:nvSpPr>
        <p:spPr>
          <a:xfrm>
            <a:off x="25287" y="537387"/>
            <a:ext cx="8958758" cy="6336704"/>
          </a:xfrm>
        </p:spPr>
        <p:txBody>
          <a:bodyPr>
            <a:normAutofit lnSpcReduction="10000"/>
          </a:bodyPr>
          <a:lstStyle/>
          <a:p>
            <a:pPr marL="85725" indent="0" algn="ctr">
              <a:spcBef>
                <a:spcPts val="1200"/>
              </a:spcBef>
              <a:buNone/>
            </a:pPr>
            <a:r>
              <a:rPr lang="fr-FR" sz="2000" dirty="0"/>
              <a:t>For almost 20 years, AVSF has been working on these issues with its Latin American and Madagascan partners and, from 2014, with farmers' organisations in 3 West African countries </a:t>
            </a:r>
            <a:r>
              <a:rPr lang="fr-FR" sz="2000" b="1" i="1" dirty="0">
                <a:solidFill>
                  <a:srgbClr val="0070C0"/>
                </a:solidFill>
              </a:rPr>
              <a:t>(see the agroecology projects financed by the FGEF and the EU in North Togo and by the AFD in Mali and Senegal</a:t>
            </a:r>
            <a:r>
              <a:rPr lang="fr-FR" sz="2000" b="1" dirty="0">
                <a:solidFill>
                  <a:srgbClr val="0070C0"/>
                </a:solidFill>
              </a:rPr>
              <a:t>). </a:t>
            </a:r>
          </a:p>
          <a:p>
            <a:pPr marL="266700" indent="-180975" algn="just">
              <a:spcBef>
                <a:spcPts val="1200"/>
              </a:spcBef>
            </a:pPr>
            <a:r>
              <a:rPr lang="fr-FR" sz="2000" dirty="0"/>
              <a:t>In 2014, AVSF took part in the 9</a:t>
            </a:r>
            <a:r>
              <a:rPr lang="fr-FR" sz="2000" baseline="30000" dirty="0"/>
              <a:t>ème</a:t>
            </a:r>
            <a:r>
              <a:rPr lang="fr-FR" sz="2000" dirty="0"/>
              <a:t> edition of the </a:t>
            </a:r>
            <a:r>
              <a:rPr lang="fr-FR" sz="2000" b="1" dirty="0"/>
              <a:t>Week for Alternatives to Pesticides</a:t>
            </a:r>
            <a:r>
              <a:rPr lang="fr-FR" sz="2000" dirty="0"/>
              <a:t>. In March 2015, AVSF launched a </a:t>
            </a:r>
            <a:r>
              <a:rPr lang="fr-FR" sz="2000" dirty="0">
                <a:hlinkClick r:id="rId3"/>
              </a:rPr>
              <a:t>communication campaign </a:t>
            </a:r>
            <a:r>
              <a:rPr lang="fr-FR" sz="2000" dirty="0"/>
              <a:t>focusing specifically on reducing the use of the most dangerous pesticides in developing countries.</a:t>
            </a:r>
          </a:p>
          <a:p>
            <a:pPr marL="266700" indent="-180975" algn="just">
              <a:spcBef>
                <a:spcPts val="1200"/>
              </a:spcBef>
            </a:pPr>
            <a:r>
              <a:rPr lang="fr-FR" sz="2000" dirty="0"/>
              <a:t>In April 2020, AVSF signed the </a:t>
            </a:r>
            <a:r>
              <a:rPr lang="fr-FR" sz="2000" dirty="0">
                <a:hlinkClick r:id="rId4"/>
              </a:rPr>
              <a:t>Foodwatch </a:t>
            </a:r>
            <a:r>
              <a:rPr lang="fr-FR" sz="2000" dirty="0"/>
              <a:t>petition addressed to the giants of the agrochemical industry: </a:t>
            </a:r>
            <a:r>
              <a:rPr lang="fr-FR" sz="2000" i="1" dirty="0"/>
              <a:t>Pesticides: stop the poisoned boomerang! </a:t>
            </a:r>
            <a:r>
              <a:rPr lang="fr-FR" sz="2000" dirty="0"/>
              <a:t>AVSF welcomes the </a:t>
            </a:r>
            <a:r>
              <a:rPr lang="fr-FR" sz="2000" dirty="0">
                <a:hlinkClick r:id="rId5"/>
              </a:rPr>
              <a:t>Constitutional Council</a:t>
            </a:r>
            <a:r>
              <a:rPr lang="fr-FR" sz="2000" dirty="0"/>
              <a:t>'s ban on </a:t>
            </a:r>
            <a:r>
              <a:rPr lang="fr-FR" sz="2000" dirty="0">
                <a:hlinkClick r:id="rId5"/>
              </a:rPr>
              <a:t>the export of dangerous pesticides banned in France.</a:t>
            </a:r>
            <a:endParaRPr lang="fr-FR" sz="2000" dirty="0"/>
          </a:p>
          <a:p>
            <a:pPr marL="266700" indent="-180975" algn="just">
              <a:spcBef>
                <a:spcPts val="1200"/>
              </a:spcBef>
            </a:pPr>
            <a:r>
              <a:rPr lang="fr-FR" sz="2000" dirty="0"/>
              <a:t>In the field, a number of training courses on reducing the use of the most dangerous pesticides and promoting viable alternatives have been held in partnership with farmers' organisations in northern Togo </a:t>
            </a:r>
            <a:r>
              <a:rPr lang="fr-FR" sz="2000" b="1" i="1" dirty="0">
                <a:solidFill>
                  <a:srgbClr val="0070C0"/>
                </a:solidFill>
              </a:rPr>
              <a:t>(2015), </a:t>
            </a:r>
            <a:r>
              <a:rPr lang="fr-FR" sz="2000" dirty="0"/>
              <a:t>Kolda in Senegal </a:t>
            </a:r>
            <a:r>
              <a:rPr lang="fr-FR" sz="2000" b="1" i="1" dirty="0">
                <a:solidFill>
                  <a:srgbClr val="0070C0"/>
                </a:solidFill>
              </a:rPr>
              <a:t>(2016) </a:t>
            </a:r>
            <a:r>
              <a:rPr lang="fr-FR" sz="2000" dirty="0"/>
              <a:t>and Kita in Mali </a:t>
            </a:r>
            <a:r>
              <a:rPr lang="fr-FR" sz="2000" b="1" i="1" dirty="0">
                <a:solidFill>
                  <a:srgbClr val="0070C0"/>
                </a:solidFill>
              </a:rPr>
              <a:t>(2016 and 2018), </a:t>
            </a:r>
            <a:r>
              <a:rPr lang="fr-FR" sz="2000" dirty="0"/>
              <a:t>etc….</a:t>
            </a:r>
          </a:p>
          <a:p>
            <a:pPr marL="266700" indent="-180975" algn="just">
              <a:spcBef>
                <a:spcPts val="1200"/>
              </a:spcBef>
            </a:pPr>
            <a:r>
              <a:rPr lang="fr-FR" sz="2000" dirty="0"/>
              <a:t>In 2018, a </a:t>
            </a:r>
            <a:r>
              <a:rPr lang="fr-FR" sz="2000" b="1" dirty="0"/>
              <a:t>"pesticides, veterinary medicines and alternatives" working group </a:t>
            </a:r>
            <a:r>
              <a:rPr lang="fr-FR" sz="2000" dirty="0"/>
              <a:t>was set up within the NGO. It includes agronomists, veterinarians and farmers. In 2020, this group finalised the </a:t>
            </a:r>
            <a:r>
              <a:rPr lang="fr-FR" sz="2000" dirty="0" err="1"/>
              <a:t>publishing</a:t>
            </a:r>
            <a:r>
              <a:rPr lang="fr-FR" sz="2000" dirty="0"/>
              <a:t> of the </a:t>
            </a:r>
            <a:r>
              <a:rPr lang="fr-FR" sz="2000" b="1" dirty="0"/>
              <a:t>training guide</a:t>
            </a:r>
            <a:endParaRPr lang="fr-FR" sz="2000" b="1" dirty="0">
              <a:solidFill>
                <a:srgbClr val="0070C0"/>
              </a:solidFill>
            </a:endParaRPr>
          </a:p>
          <a:p>
            <a:pPr>
              <a:spcBef>
                <a:spcPts val="1200"/>
              </a:spcBef>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10400" y="6492875"/>
            <a:ext cx="2133600" cy="365125"/>
          </a:xfrm>
        </p:spPr>
        <p:txBody>
          <a:bodyPr/>
          <a:lstStyle/>
          <a:p>
            <a:fld id="{CCABFAA6-E7A3-49D0-B000-4F6F964686B8}" type="slidenum">
              <a:rPr lang="fr-FR" smtClean="0"/>
              <a:t>6</a:t>
            </a:fld>
            <a:endParaRPr lang="fr-FR" dirty="0"/>
          </a:p>
        </p:txBody>
      </p:sp>
    </p:spTree>
    <p:extLst>
      <p:ext uri="{BB962C8B-B14F-4D97-AF65-F5344CB8AC3E}">
        <p14:creationId xmlns:p14="http://schemas.microsoft.com/office/powerpoint/2010/main" val="6680281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683890"/>
          </a:xfrm>
          <a:solidFill>
            <a:schemeClr val="accent6">
              <a:lumMod val="60000"/>
              <a:lumOff val="40000"/>
            </a:schemeClr>
          </a:solidFill>
        </p:spPr>
        <p:txBody>
          <a:bodyPr>
            <a:noAutofit/>
          </a:bodyPr>
          <a:lstStyle/>
          <a:p>
            <a:r>
              <a:rPr lang="fr-FR" sz="2000" b="1" dirty="0"/>
              <a:t>Module 6: Mobilisation of elected representatives in Argentina and France to ban the application of dangerous pesticides near homes, schools, health centres, etc.</a:t>
            </a:r>
          </a:p>
        </p:txBody>
      </p:sp>
      <p:sp>
        <p:nvSpPr>
          <p:cNvPr id="3" name="Espace réservé du contenu 2"/>
          <p:cNvSpPr>
            <a:spLocks noGrp="1"/>
          </p:cNvSpPr>
          <p:nvPr>
            <p:ph idx="1"/>
          </p:nvPr>
        </p:nvSpPr>
        <p:spPr>
          <a:xfrm>
            <a:off x="3100" y="836712"/>
            <a:ext cx="9140899" cy="6336704"/>
          </a:xfrm>
        </p:spPr>
        <p:txBody>
          <a:bodyPr>
            <a:normAutofit/>
          </a:bodyPr>
          <a:lstStyle/>
          <a:p>
            <a:pPr marL="266700" indent="-257175"/>
            <a:r>
              <a:rPr lang="fr-FR" sz="2000" b="1" dirty="0"/>
              <a:t>In Argentina</a:t>
            </a:r>
            <a:r>
              <a:rPr lang="fr-FR" sz="2000" dirty="0"/>
              <a:t>, where pesticides are frequently </a:t>
            </a:r>
            <a:r>
              <a:rPr lang="fr-FR" sz="2000" b="1" dirty="0"/>
              <a:t>applied from the air</a:t>
            </a:r>
            <a:r>
              <a:rPr lang="fr-FR" sz="2000" dirty="0"/>
              <a:t>, collateral damage in terms of health and biodiversity has been observed by local people and demonstrated by numerous scientists. For more than a decade, this has led to the mobilisation of many civil society players. </a:t>
            </a:r>
          </a:p>
          <a:p>
            <a:pPr marL="266700" indent="0">
              <a:buNone/>
            </a:pPr>
            <a:r>
              <a:rPr lang="fr-FR" sz="2000" dirty="0">
                <a:solidFill>
                  <a:schemeClr val="accent6">
                    <a:lumMod val="50000"/>
                  </a:schemeClr>
                </a:solidFill>
              </a:rPr>
              <a:t>These protests have sometimes been taken into account by government bodies, which have asked for </a:t>
            </a:r>
            <a:r>
              <a:rPr lang="fr-FR" sz="2000" b="1" dirty="0">
                <a:solidFill>
                  <a:schemeClr val="accent6">
                    <a:lumMod val="50000"/>
                  </a:schemeClr>
                </a:solidFill>
              </a:rPr>
              <a:t>standards to be changed so that residents are better protected. </a:t>
            </a:r>
          </a:p>
          <a:p>
            <a:pPr marL="266700" indent="-257175"/>
            <a:endParaRPr lang="fr-FR" sz="1200" b="1" dirty="0"/>
          </a:p>
          <a:p>
            <a:pPr marL="266700" indent="-257175"/>
            <a:r>
              <a:rPr lang="fr-FR" sz="2000" b="1" dirty="0"/>
              <a:t>In France </a:t>
            </a:r>
            <a:r>
              <a:rPr lang="fr-FR" sz="2000" dirty="0"/>
              <a:t>and a number of other European countries, interest in the issue of </a:t>
            </a:r>
            <a:r>
              <a:rPr lang="fr-FR" sz="2000" b="1" dirty="0"/>
              <a:t>exposure of local residents to pesticides </a:t>
            </a:r>
            <a:r>
              <a:rPr lang="fr-FR" sz="2000" dirty="0"/>
              <a:t>is a recent phenomenon, but there is scientific evidence of </a:t>
            </a:r>
            <a:r>
              <a:rPr lang="fr-FR" sz="2000" b="1" dirty="0"/>
              <a:t>neurological disorders, asthma and endocrine disruption </a:t>
            </a:r>
            <a:r>
              <a:rPr lang="fr-FR" sz="2000" dirty="0"/>
              <a:t>in both adults and children. There are also serious concerns about the </a:t>
            </a:r>
            <a:r>
              <a:rPr lang="fr-FR" sz="2000" b="1" dirty="0"/>
              <a:t>risk of leukaemia and brain tumours in children </a:t>
            </a:r>
            <a:r>
              <a:rPr lang="fr-FR" sz="1600" i="1" dirty="0"/>
              <a:t>(see INSERM study; http://www.pelagie-inserm.fr/)</a:t>
            </a:r>
            <a:r>
              <a:rPr lang="fr-FR" sz="2000" i="1" dirty="0"/>
              <a:t>. </a:t>
            </a:r>
          </a:p>
          <a:p>
            <a:pPr marL="266700" indent="0">
              <a:buNone/>
            </a:pPr>
            <a:r>
              <a:rPr lang="fr-FR" sz="2000" dirty="0">
                <a:solidFill>
                  <a:schemeClr val="accent6">
                    <a:lumMod val="50000"/>
                  </a:schemeClr>
                </a:solidFill>
              </a:rPr>
              <a:t>Faced with this worrying scientific data, associations of local residents, elected representatives and doctors are mobilising to better </a:t>
            </a:r>
            <a:r>
              <a:rPr lang="fr-FR" sz="2000" b="1" dirty="0">
                <a:solidFill>
                  <a:schemeClr val="accent6">
                    <a:lumMod val="50000"/>
                  </a:schemeClr>
                </a:solidFill>
              </a:rPr>
              <a:t>restrict or ban treatments close to homes</a:t>
            </a:r>
            <a:r>
              <a:rPr lang="fr-FR" sz="2000" dirty="0">
                <a:solidFill>
                  <a:schemeClr val="accent6">
                    <a:lumMod val="50000"/>
                  </a:schemeClr>
                </a:solidFill>
              </a:rPr>
              <a:t>. Although the French government has increased the distances by the end of 2019, they are still </a:t>
            </a:r>
            <a:r>
              <a:rPr lang="fr-FR" sz="2000" dirty="0" err="1">
                <a:solidFill>
                  <a:schemeClr val="accent6">
                    <a:lumMod val="50000"/>
                  </a:schemeClr>
                </a:solidFill>
              </a:rPr>
              <a:t>far </a:t>
            </a:r>
            <a:r>
              <a:rPr lang="fr-FR" sz="2000" dirty="0">
                <a:solidFill>
                  <a:schemeClr val="accent6">
                    <a:lumMod val="50000"/>
                  </a:schemeClr>
                </a:solidFill>
              </a:rPr>
              <a:t>too close to homes.</a:t>
            </a: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6993307" y="6492875"/>
            <a:ext cx="2133600" cy="365125"/>
          </a:xfrm>
        </p:spPr>
        <p:txBody>
          <a:bodyPr/>
          <a:lstStyle/>
          <a:p>
            <a:fld id="{CCABFAA6-E7A3-49D0-B000-4F6F964686B8}" type="slidenum">
              <a:rPr lang="fr-FR" smtClean="0"/>
              <a:t>7</a:t>
            </a:fld>
            <a:endParaRPr lang="fr-FR"/>
          </a:p>
        </p:txBody>
      </p:sp>
    </p:spTree>
    <p:extLst>
      <p:ext uri="{BB962C8B-B14F-4D97-AF65-F5344CB8AC3E}">
        <p14:creationId xmlns:p14="http://schemas.microsoft.com/office/powerpoint/2010/main" val="19534214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232" y="422"/>
            <a:ext cx="9146232" cy="576064"/>
          </a:xfrm>
          <a:solidFill>
            <a:schemeClr val="accent6">
              <a:lumMod val="60000"/>
              <a:lumOff val="40000"/>
            </a:schemeClr>
          </a:solidFill>
        </p:spPr>
        <p:txBody>
          <a:bodyPr>
            <a:noAutofit/>
          </a:bodyPr>
          <a:lstStyle/>
          <a:p>
            <a:r>
              <a:rPr lang="fr-FR" sz="2000" b="1" dirty="0"/>
              <a:t>Module 6: Mobilising citizens and scientists to ban highly toxic insecticides </a:t>
            </a:r>
            <a:r>
              <a:rPr lang="fr-FR" sz="2000" b="1" i="1" dirty="0">
                <a:solidFill>
                  <a:schemeClr val="tx2">
                    <a:lumMod val="75000"/>
                  </a:schemeClr>
                </a:solidFill>
              </a:rPr>
              <a:t>(</a:t>
            </a:r>
            <a:r>
              <a:rPr lang="fr-FR" sz="2000" b="1" i="1" dirty="0" err="1">
                <a:solidFill>
                  <a:schemeClr val="tx2">
                    <a:lumMod val="75000"/>
                  </a:schemeClr>
                </a:solidFill>
              </a:rPr>
              <a:t>dimethoate</a:t>
            </a:r>
            <a:r>
              <a:rPr lang="fr-FR" sz="2000" b="1" i="1" dirty="0">
                <a:solidFill>
                  <a:schemeClr val="tx2">
                    <a:lumMod val="75000"/>
                  </a:schemeClr>
                </a:solidFill>
              </a:rPr>
              <a:t>, </a:t>
            </a:r>
            <a:r>
              <a:rPr lang="fr-FR" sz="2000" b="1" i="1" dirty="0" err="1">
                <a:solidFill>
                  <a:schemeClr val="tx2">
                    <a:lumMod val="75000"/>
                  </a:schemeClr>
                </a:solidFill>
              </a:rPr>
              <a:t>neonicotinoids</a:t>
            </a:r>
            <a:r>
              <a:rPr lang="fr-FR" sz="2000" b="1" i="1" dirty="0">
                <a:solidFill>
                  <a:schemeClr val="tx2">
                    <a:lumMod val="75000"/>
                  </a:schemeClr>
                </a:solidFill>
              </a:rPr>
              <a:t>, </a:t>
            </a:r>
            <a:r>
              <a:rPr lang="fr-FR" sz="2000" b="1" i="1" dirty="0" err="1">
                <a:solidFill>
                  <a:schemeClr val="tx2">
                    <a:lumMod val="75000"/>
                  </a:schemeClr>
                </a:solidFill>
              </a:rPr>
              <a:t>metam sodium</a:t>
            </a:r>
            <a:r>
              <a:rPr lang="fr-FR" sz="2000" b="1" i="1" dirty="0">
                <a:solidFill>
                  <a:schemeClr val="tx2">
                    <a:lumMod val="75000"/>
                  </a:schemeClr>
                </a:solidFill>
              </a:rPr>
              <a:t>) </a:t>
            </a:r>
            <a:r>
              <a:rPr lang="fr-FR" sz="2000" b="1" dirty="0"/>
              <a:t>in the EU </a:t>
            </a:r>
          </a:p>
        </p:txBody>
      </p:sp>
      <p:sp>
        <p:nvSpPr>
          <p:cNvPr id="3" name="Espace réservé du contenu 2"/>
          <p:cNvSpPr>
            <a:spLocks noGrp="1"/>
          </p:cNvSpPr>
          <p:nvPr>
            <p:ph idx="1"/>
          </p:nvPr>
        </p:nvSpPr>
        <p:spPr>
          <a:xfrm>
            <a:off x="12254" y="692696"/>
            <a:ext cx="9036496" cy="6264696"/>
          </a:xfrm>
        </p:spPr>
        <p:txBody>
          <a:bodyPr>
            <a:normAutofit/>
          </a:bodyPr>
          <a:lstStyle/>
          <a:p>
            <a:pPr marL="0" indent="0" algn="ctr">
              <a:buNone/>
            </a:pPr>
            <a:r>
              <a:rPr lang="fr-FR" sz="2200" b="1" dirty="0">
                <a:solidFill>
                  <a:schemeClr val="accent1">
                    <a:lumMod val="75000"/>
                  </a:schemeClr>
                </a:solidFill>
              </a:rPr>
              <a:t>The ban on </a:t>
            </a:r>
            <a:r>
              <a:rPr lang="fr-FR" sz="2200" b="1" dirty="0" err="1">
                <a:solidFill>
                  <a:schemeClr val="accent1">
                    <a:lumMod val="75000"/>
                  </a:schemeClr>
                </a:solidFill>
              </a:rPr>
              <a:t>dimethoate </a:t>
            </a:r>
            <a:r>
              <a:rPr lang="fr-FR" sz="2200" b="1" dirty="0">
                <a:solidFill>
                  <a:schemeClr val="accent1">
                    <a:lumMod val="75000"/>
                  </a:schemeClr>
                </a:solidFill>
              </a:rPr>
              <a:t>in </a:t>
            </a:r>
            <a:r>
              <a:rPr lang="fr-FR" sz="2200" b="1" dirty="0" err="1">
                <a:solidFill>
                  <a:schemeClr val="accent1">
                    <a:lumMod val="75000"/>
                  </a:schemeClr>
                </a:solidFill>
              </a:rPr>
              <a:t>many </a:t>
            </a:r>
            <a:r>
              <a:rPr lang="fr-FR" sz="2200" b="1" dirty="0">
                <a:solidFill>
                  <a:schemeClr val="accent1">
                    <a:lumMod val="75000"/>
                  </a:schemeClr>
                </a:solidFill>
              </a:rPr>
              <a:t>EU countries is a step forward</a:t>
            </a:r>
            <a:endParaRPr lang="fr-FR" sz="2000" b="1" dirty="0">
              <a:solidFill>
                <a:schemeClr val="accent1">
                  <a:lumMod val="75000"/>
                </a:schemeClr>
              </a:solidFill>
            </a:endParaRPr>
          </a:p>
          <a:p>
            <a:pPr marL="180975" indent="-180975">
              <a:spcBef>
                <a:spcPts val="1200"/>
              </a:spcBef>
              <a:tabLst>
                <a:tab pos="180975" algn="l"/>
              </a:tabLst>
            </a:pPr>
            <a:r>
              <a:rPr lang="fr-FR" sz="2000" dirty="0"/>
              <a:t>In February 2016, fearing a health scandal, the French health agency (ANSES) banned </a:t>
            </a:r>
            <a:r>
              <a:rPr lang="fr-FR" sz="2000" dirty="0" err="1"/>
              <a:t>dimethoate </a:t>
            </a:r>
            <a:r>
              <a:rPr lang="fr-FR" sz="2000" i="1" dirty="0"/>
              <a:t>(an organophosphate insecticide) </a:t>
            </a:r>
            <a:r>
              <a:rPr lang="fr-FR" sz="2000" dirty="0"/>
              <a:t>because of its dangers to human health. This old insecticide was widely used to protect </a:t>
            </a:r>
            <a:r>
              <a:rPr lang="fr-FR" sz="2000" b="1" dirty="0"/>
              <a:t>cherries attacked by a new parasite, the </a:t>
            </a:r>
            <a:r>
              <a:rPr lang="fr-FR" sz="2000" b="1" i="1" dirty="0" err="1"/>
              <a:t>Suzukii </a:t>
            </a:r>
            <a:r>
              <a:rPr lang="fr-FR" sz="2000" b="1" dirty="0"/>
              <a:t>fly</a:t>
            </a:r>
            <a:r>
              <a:rPr lang="fr-FR" sz="2000" b="1" i="1" dirty="0"/>
              <a:t>. </a:t>
            </a:r>
          </a:p>
          <a:p>
            <a:pPr marL="180975" indent="-180975">
              <a:spcBef>
                <a:spcPts val="1200"/>
              </a:spcBef>
            </a:pPr>
            <a:r>
              <a:rPr lang="fr-FR" sz="2000" dirty="0"/>
              <a:t>Despite the </a:t>
            </a:r>
            <a:r>
              <a:rPr lang="fr-FR" sz="2000" dirty="0" err="1"/>
              <a:t>loobying of </a:t>
            </a:r>
            <a:r>
              <a:rPr lang="fr-FR" sz="2000" dirty="0"/>
              <a:t>those in charge of the French cherry industry, its ban was called for by scientists, consumer associations and a farming union, the Confédération Paysanne.</a:t>
            </a:r>
          </a:p>
          <a:p>
            <a:pPr marL="180975" indent="-180975">
              <a:spcBef>
                <a:spcPts val="1200"/>
              </a:spcBef>
            </a:pPr>
            <a:r>
              <a:rPr lang="fr-FR" sz="2000" dirty="0"/>
              <a:t>To protect French cherry growers and prevent production from being relocated to competing countries, the French government activated a </a:t>
            </a:r>
            <a:r>
              <a:rPr lang="fr-FR" sz="2000" b="1" dirty="0"/>
              <a:t>safeguard clause </a:t>
            </a:r>
            <a:r>
              <a:rPr lang="fr-FR" sz="2000" dirty="0"/>
              <a:t>provided for in EU regulations, enabling it to </a:t>
            </a:r>
            <a:r>
              <a:rPr lang="fr-FR" sz="2000" b="1" dirty="0"/>
              <a:t>ban imports of cherries treated with </a:t>
            </a:r>
            <a:r>
              <a:rPr lang="fr-FR" sz="2000" b="1" dirty="0" err="1"/>
              <a:t>dimethoate</a:t>
            </a:r>
            <a:r>
              <a:rPr lang="fr-FR" sz="2000" dirty="0"/>
              <a:t>.</a:t>
            </a:r>
          </a:p>
          <a:p>
            <a:pPr marL="180975" indent="-180975">
              <a:spcBef>
                <a:spcPts val="1200"/>
              </a:spcBef>
            </a:pPr>
            <a:r>
              <a:rPr lang="fr-FR" sz="2000" dirty="0"/>
              <a:t>Contrary to what the defenders of the free movement of goods had promised, this protectionist measure did not trigger a trade war. What's more, the majority of EU cherry-producing countries have in turn banned </a:t>
            </a:r>
            <a:r>
              <a:rPr lang="fr-FR" sz="2000" dirty="0" err="1"/>
              <a:t>dimethoate</a:t>
            </a:r>
            <a:r>
              <a:rPr lang="fr-FR" sz="2000" dirty="0"/>
              <a:t>.</a:t>
            </a:r>
          </a:p>
          <a:p>
            <a:pPr marL="266700" indent="0">
              <a:spcBef>
                <a:spcPts val="1200"/>
              </a:spcBef>
              <a:buNone/>
            </a:pPr>
            <a:r>
              <a:rPr lang="fr-FR" sz="2000" b="1" dirty="0">
                <a:solidFill>
                  <a:srgbClr val="C00000"/>
                </a:solidFill>
              </a:rPr>
              <a:t>=&gt; Political courage can bring hope! </a:t>
            </a:r>
          </a:p>
          <a:p>
            <a:pPr marL="266700" indent="-257175">
              <a:buNone/>
            </a:pPr>
            <a:endParaRPr lang="fr-FR" sz="2000" b="1" dirty="0">
              <a:solidFill>
                <a:schemeClr val="accent1">
                  <a:lumMod val="75000"/>
                </a:schemeClr>
              </a:solidFill>
            </a:endParaRPr>
          </a:p>
        </p:txBody>
      </p:sp>
      <p:sp>
        <p:nvSpPr>
          <p:cNvPr id="4" name="Espace réservé du numéro de diapositive 3"/>
          <p:cNvSpPr>
            <a:spLocks noGrp="1"/>
          </p:cNvSpPr>
          <p:nvPr>
            <p:ph type="sldNum" sz="quarter" idx="12"/>
          </p:nvPr>
        </p:nvSpPr>
        <p:spPr>
          <a:xfrm>
            <a:off x="7010400" y="6381328"/>
            <a:ext cx="2133600" cy="365125"/>
          </a:xfrm>
        </p:spPr>
        <p:txBody>
          <a:bodyPr/>
          <a:lstStyle/>
          <a:p>
            <a:fld id="{CCABFAA6-E7A3-49D0-B000-4F6F964686B8}" type="slidenum">
              <a:rPr lang="fr-FR" smtClean="0"/>
              <a:t>8</a:t>
            </a:fld>
            <a:endParaRPr lang="fr-FR" dirty="0"/>
          </a:p>
        </p:txBody>
      </p:sp>
    </p:spTree>
    <p:extLst>
      <p:ext uri="{BB962C8B-B14F-4D97-AF65-F5344CB8AC3E}">
        <p14:creationId xmlns:p14="http://schemas.microsoft.com/office/powerpoint/2010/main" val="19534214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8806"/>
            <a:ext cx="9108504" cy="360041"/>
          </a:xfrm>
          <a:solidFill>
            <a:schemeClr val="accent6">
              <a:lumMod val="60000"/>
              <a:lumOff val="40000"/>
            </a:schemeClr>
          </a:solidFill>
        </p:spPr>
        <p:txBody>
          <a:bodyPr>
            <a:noAutofit/>
          </a:bodyPr>
          <a:lstStyle/>
          <a:p>
            <a:r>
              <a:rPr lang="fr-FR" sz="2000" b="1" dirty="0"/>
              <a:t>Module 6: Citizen action against </a:t>
            </a:r>
            <a:r>
              <a:rPr lang="fr-FR" sz="2000" b="1" dirty="0" err="1"/>
              <a:t>neonicotinoids </a:t>
            </a:r>
            <a:r>
              <a:rPr lang="fr-FR" sz="2000" b="1" dirty="0"/>
              <a:t>(continued)</a:t>
            </a:r>
          </a:p>
        </p:txBody>
      </p:sp>
      <p:sp>
        <p:nvSpPr>
          <p:cNvPr id="3" name="Espace réservé du contenu 2"/>
          <p:cNvSpPr>
            <a:spLocks noGrp="1"/>
          </p:cNvSpPr>
          <p:nvPr>
            <p:ph idx="1"/>
          </p:nvPr>
        </p:nvSpPr>
        <p:spPr>
          <a:xfrm>
            <a:off x="0" y="476672"/>
            <a:ext cx="9144000" cy="6336704"/>
          </a:xfrm>
        </p:spPr>
        <p:txBody>
          <a:bodyPr>
            <a:normAutofit/>
          </a:bodyPr>
          <a:lstStyle/>
          <a:p>
            <a:pPr marL="0" indent="0" algn="ctr">
              <a:buNone/>
            </a:pPr>
            <a:r>
              <a:rPr lang="fr-FR" sz="2200" b="1" dirty="0">
                <a:solidFill>
                  <a:srgbClr val="0070C0"/>
                </a:solidFill>
              </a:rPr>
              <a:t>Ban on </a:t>
            </a:r>
            <a:r>
              <a:rPr lang="fr-FR" sz="2200" b="1" dirty="0" err="1">
                <a:solidFill>
                  <a:srgbClr val="0070C0"/>
                </a:solidFill>
              </a:rPr>
              <a:t>neonicotinoids </a:t>
            </a:r>
            <a:r>
              <a:rPr lang="fr-FR" sz="2200" b="1" i="1" dirty="0">
                <a:solidFill>
                  <a:srgbClr val="C00000"/>
                </a:solidFill>
              </a:rPr>
              <a:t>(but then exemptions granted...)</a:t>
            </a:r>
            <a:endParaRPr lang="fr-FR" sz="2200" i="1" dirty="0">
              <a:solidFill>
                <a:srgbClr val="C00000"/>
              </a:solidFill>
            </a:endParaRPr>
          </a:p>
          <a:p>
            <a:pPr marL="266700" indent="-266700">
              <a:spcBef>
                <a:spcPts val="1200"/>
              </a:spcBef>
            </a:pPr>
            <a:r>
              <a:rPr lang="fr-FR" sz="2000" dirty="0"/>
              <a:t>After several years of campaigning by beekeepers, scientists, environmental associations and farmers' unions promoting peasant </a:t>
            </a:r>
            <a:r>
              <a:rPr lang="fr-FR" sz="2000" dirty="0" err="1"/>
              <a:t>agro-ecologies </a:t>
            </a:r>
            <a:r>
              <a:rPr lang="fr-FR" sz="1800" i="1" dirty="0"/>
              <a:t>(including Via </a:t>
            </a:r>
            <a:r>
              <a:rPr lang="fr-FR" sz="1800" i="1" dirty="0" err="1"/>
              <a:t>Campesina </a:t>
            </a:r>
            <a:r>
              <a:rPr lang="fr-FR" sz="1800" i="1" dirty="0"/>
              <a:t>Europe)</a:t>
            </a:r>
            <a:r>
              <a:rPr lang="fr-FR" sz="1800" dirty="0"/>
              <a:t>, </a:t>
            </a:r>
            <a:r>
              <a:rPr lang="fr-FR" sz="2000" dirty="0"/>
              <a:t>the high toxicity of insecticides in the </a:t>
            </a:r>
            <a:r>
              <a:rPr lang="fr-FR" sz="2000" dirty="0" err="1"/>
              <a:t>neonicotinoid </a:t>
            </a:r>
            <a:r>
              <a:rPr lang="fr-FR" sz="2000" dirty="0"/>
              <a:t>family has finally been taken into account </a:t>
            </a:r>
            <a:r>
              <a:rPr lang="fr-FR" sz="2000" b="1" i="1" dirty="0">
                <a:solidFill>
                  <a:srgbClr val="0070C0"/>
                </a:solidFill>
              </a:rPr>
              <a:t>(known as "bee killers", they are neurotoxic and very persistent)</a:t>
            </a:r>
            <a:r>
              <a:rPr lang="fr-FR" sz="2000" b="1" dirty="0">
                <a:solidFill>
                  <a:srgbClr val="0070C0"/>
                </a:solidFill>
              </a:rPr>
              <a:t>.  </a:t>
            </a:r>
          </a:p>
          <a:p>
            <a:pPr marL="266700" indent="-266700">
              <a:spcBef>
                <a:spcPts val="1200"/>
              </a:spcBef>
            </a:pPr>
            <a:r>
              <a:rPr lang="fr-FR" sz="2000" dirty="0"/>
              <a:t>The European Food Safety Authority (</a:t>
            </a:r>
            <a:r>
              <a:rPr lang="fr-FR" sz="2000" dirty="0" err="1"/>
              <a:t>Efsa</a:t>
            </a:r>
            <a:r>
              <a:rPr lang="fr-FR" sz="2000" dirty="0"/>
              <a:t>) finally admitted in February 2018 that these </a:t>
            </a:r>
            <a:r>
              <a:rPr lang="fr-FR" sz="2000" dirty="0" err="1"/>
              <a:t>neonicotinoids </a:t>
            </a:r>
            <a:r>
              <a:rPr lang="fr-FR" sz="2000" dirty="0"/>
              <a:t>are highly toxic to honey bees, solitary bees, bumblebees and other pollinating insects. </a:t>
            </a:r>
          </a:p>
          <a:p>
            <a:pPr marL="266700" indent="-266700">
              <a:spcBef>
                <a:spcPts val="1200"/>
              </a:spcBef>
            </a:pPr>
            <a:r>
              <a:rPr lang="fr-FR" sz="2000" dirty="0"/>
              <a:t>In April 2018, as a result of these mobilisations backed up by scientific evidence, the representatives of the EU Member States decided to ban the use on all crops of </a:t>
            </a:r>
            <a:r>
              <a:rPr lang="fr-FR" sz="2000" dirty="0" err="1"/>
              <a:t>clothianidin</a:t>
            </a:r>
            <a:r>
              <a:rPr lang="fr-FR" sz="2000" dirty="0"/>
              <a:t>, imidacloprid and </a:t>
            </a:r>
            <a:r>
              <a:rPr lang="fr-FR" sz="2000" dirty="0" err="1"/>
              <a:t>thiamethoxam</a:t>
            </a:r>
            <a:r>
              <a:rPr lang="fr-FR" sz="2000" dirty="0"/>
              <a:t>, </a:t>
            </a:r>
            <a:r>
              <a:rPr lang="fr-FR" sz="2000" b="1" u="sng" dirty="0"/>
              <a:t>active ingredients currently widely used on cotton plants in Africa.</a:t>
            </a:r>
            <a:r>
              <a:rPr lang="fr-FR" sz="2000" b="1" dirty="0"/>
              <a:t>..</a:t>
            </a:r>
          </a:p>
          <a:p>
            <a:pPr marL="266700" indent="-266700">
              <a:spcBef>
                <a:spcPts val="1200"/>
              </a:spcBef>
            </a:pPr>
            <a:r>
              <a:rPr lang="fr-FR" sz="2000" dirty="0">
                <a:solidFill>
                  <a:srgbClr val="C00000"/>
                </a:solidFill>
              </a:rPr>
              <a:t>However, </a:t>
            </a:r>
            <a:r>
              <a:rPr lang="fr-FR" sz="2000" b="1" dirty="0">
                <a:solidFill>
                  <a:srgbClr val="C00000"/>
                </a:solidFill>
              </a:rPr>
              <a:t>following the granting of derogations</a:t>
            </a:r>
            <a:r>
              <a:rPr lang="fr-FR" sz="2000" dirty="0">
                <a:solidFill>
                  <a:srgbClr val="C00000"/>
                </a:solidFill>
              </a:rPr>
              <a:t>, several EU countries are now taking </a:t>
            </a:r>
            <a:r>
              <a:rPr lang="fr-FR" sz="2000" b="1" dirty="0">
                <a:solidFill>
                  <a:srgbClr val="C00000"/>
                </a:solidFill>
              </a:rPr>
              <a:t>a step backwards </a:t>
            </a:r>
            <a:r>
              <a:rPr lang="fr-FR" sz="2000" i="1" dirty="0">
                <a:solidFill>
                  <a:srgbClr val="C00000"/>
                </a:solidFill>
              </a:rPr>
              <a:t>(to 2019 in Belgium and 2020 in France), </a:t>
            </a:r>
            <a:r>
              <a:rPr lang="fr-FR" sz="2000" dirty="0">
                <a:solidFill>
                  <a:srgbClr val="C00000"/>
                </a:solidFill>
              </a:rPr>
              <a:t>following pressure from the sugar industry, citing the virulence of </a:t>
            </a:r>
            <a:r>
              <a:rPr lang="fr-FR" sz="2000" b="1" dirty="0">
                <a:solidFill>
                  <a:srgbClr val="C00000"/>
                </a:solidFill>
              </a:rPr>
              <a:t>attacks by aphids transmitting jaundice</a:t>
            </a:r>
            <a:r>
              <a:rPr lang="fr-FR" sz="2000" dirty="0">
                <a:solidFill>
                  <a:srgbClr val="C00000"/>
                </a:solidFill>
              </a:rPr>
              <a:t>, a virus that reduces sugar beet productivity.</a:t>
            </a:r>
          </a:p>
        </p:txBody>
      </p:sp>
      <p:sp>
        <p:nvSpPr>
          <p:cNvPr id="4" name="Espace réservé du numéro de diapositive 3"/>
          <p:cNvSpPr>
            <a:spLocks noGrp="1"/>
          </p:cNvSpPr>
          <p:nvPr>
            <p:ph type="sldNum" sz="quarter" idx="12"/>
          </p:nvPr>
        </p:nvSpPr>
        <p:spPr>
          <a:xfrm>
            <a:off x="7002969" y="6453336"/>
            <a:ext cx="2133600" cy="365125"/>
          </a:xfrm>
        </p:spPr>
        <p:txBody>
          <a:bodyPr/>
          <a:lstStyle/>
          <a:p>
            <a:fld id="{CCABFAA6-E7A3-49D0-B000-4F6F964686B8}" type="slidenum">
              <a:rPr lang="fr-FR" smtClean="0"/>
              <a:t>9</a:t>
            </a:fld>
            <a:endParaRPr lang="fr-FR" dirty="0"/>
          </a:p>
        </p:txBody>
      </p:sp>
    </p:spTree>
    <p:extLst>
      <p:ext uri="{BB962C8B-B14F-4D97-AF65-F5344CB8AC3E}">
        <p14:creationId xmlns:p14="http://schemas.microsoft.com/office/powerpoint/2010/main" val="195342141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b5484348-9108-425a-8368-2f497e68a38e" xsi:nil="true"/>
    <lcf76f155ced4ddcb4097134ff3c332f xmlns="f09b6fa0-22b4-47db-938f-b015a4652d4e">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EA3E6CA3794FAF43A1B1B2F3C9FF0252" ma:contentTypeVersion="14" ma:contentTypeDescription="Crée un document." ma:contentTypeScope="" ma:versionID="168ac6fe49f00d4cc95461653c22d64d">
  <xsd:schema xmlns:xsd="http://www.w3.org/2001/XMLSchema" xmlns:xs="http://www.w3.org/2001/XMLSchema" xmlns:p="http://schemas.microsoft.com/office/2006/metadata/properties" xmlns:ns2="f09b6fa0-22b4-47db-938f-b015a4652d4e" xmlns:ns3="b5484348-9108-425a-8368-2f497e68a38e" targetNamespace="http://schemas.microsoft.com/office/2006/metadata/properties" ma:root="true" ma:fieldsID="8f6c2df7fff0b32d9b0d2dc47ca55630" ns2:_="" ns3:_="">
    <xsd:import namespace="f09b6fa0-22b4-47db-938f-b015a4652d4e"/>
    <xsd:import namespace="b5484348-9108-425a-8368-2f497e68a38e"/>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ObjectDetectorVersions" minOccurs="0"/>
                <xsd:element ref="ns3:SharedWithUsers" minOccurs="0"/>
                <xsd:element ref="ns3:SharedWithDetail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9b6fa0-22b4-47db-938f-b015a4652d4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Balises d’images" ma:readOnly="false" ma:fieldId="{5cf76f15-5ced-4ddc-b409-7134ff3c332f}" ma:taxonomyMulti="true" ma:sspId="59afb672-b4ba-4b3f-b1ed-697a383fdf6d"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5484348-9108-425a-8368-2f497e68a38e"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5abd61a5-97c0-42a7-a255-f8bbfe10cc00}" ma:internalName="TaxCatchAll" ma:showField="CatchAllData" ma:web="b5484348-9108-425a-8368-2f497e68a38e">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3EB9AB8-911F-4916-BA6C-BB2D736EB096}">
  <ds:schemaRefs>
    <ds:schemaRef ds:uri="http://schemas.microsoft.com/sharepoint/v3/contenttype/forms"/>
  </ds:schemaRefs>
</ds:datastoreItem>
</file>

<file path=customXml/itemProps2.xml><?xml version="1.0" encoding="utf-8"?>
<ds:datastoreItem xmlns:ds="http://schemas.openxmlformats.org/officeDocument/2006/customXml" ds:itemID="{BDEC2A2B-B0B3-4962-9DC2-E8DDF8A7FEFA}">
  <ds:schemaRefs>
    <ds:schemaRef ds:uri="http://schemas.microsoft.com/office/2006/metadata/properties"/>
    <ds:schemaRef ds:uri="http://schemas.microsoft.com/office/infopath/2007/PartnerControls"/>
    <ds:schemaRef ds:uri="b5484348-9108-425a-8368-2f497e68a38e"/>
    <ds:schemaRef ds:uri="f09b6fa0-22b4-47db-938f-b015a4652d4e"/>
  </ds:schemaRefs>
</ds:datastoreItem>
</file>

<file path=customXml/itemProps3.xml><?xml version="1.0" encoding="utf-8"?>
<ds:datastoreItem xmlns:ds="http://schemas.openxmlformats.org/officeDocument/2006/customXml" ds:itemID="{D6EFA8F5-E483-4399-8DE6-B8CE6AEBA5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9b6fa0-22b4-47db-938f-b015a4652d4e"/>
    <ds:schemaRef ds:uri="b5484348-9108-425a-8368-2f497e68a38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1726</TotalTime>
  <Words>2726</Words>
  <Application>Microsoft Office PowerPoint</Application>
  <PresentationFormat>Affichage à l'écran (4:3)</PresentationFormat>
  <Paragraphs>118</Paragraphs>
  <Slides>16</Slides>
  <Notes>2</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16</vt:i4>
      </vt:variant>
    </vt:vector>
  </HeadingPairs>
  <TitlesOfParts>
    <vt:vector size="19" baseType="lpstr">
      <vt:lpstr>Arial</vt:lpstr>
      <vt:lpstr>Calibri</vt:lpstr>
      <vt:lpstr>Thème Office</vt:lpstr>
      <vt:lpstr>Module 6: Information and mobilization of citizens to reduce the use of pesticides </vt:lpstr>
      <vt:lpstr>Module 6: Citizen mobilisation - Objectives and themes</vt:lpstr>
      <vt:lpstr>Module 6: Citizen mobilisation - Introduction</vt:lpstr>
      <vt:lpstr>Module 6: Citizen mobilisation - Introduction (continued)</vt:lpstr>
      <vt:lpstr>Module 6: Citizen mobilisation - Introduction (debate)</vt:lpstr>
      <vt:lpstr>Module 6: Mobilising AVSF on the subject of pesticides and promoting alternatives</vt:lpstr>
      <vt:lpstr>Module 6: Mobilisation of elected representatives in Argentina and France to ban the application of dangerous pesticides near homes, schools, health centres, etc.</vt:lpstr>
      <vt:lpstr>Module 6: Mobilising citizens and scientists to ban highly toxic insecticides (dimethoate, neonicotinoids, metam sodium) in the EU </vt:lpstr>
      <vt:lpstr>Module 6: Citizen action against neonicotinoids (continued)</vt:lpstr>
      <vt:lpstr>Module 6: Mobilisation against pesticides in Africa</vt:lpstr>
      <vt:lpstr>Module 6: Is glyphosate toxic or not? - Source : www.lemonde.fr/les-decodeurs/article/2019/06/28 </vt:lpstr>
      <vt:lpstr>Module 6: Citizens' mobilisation against Bayer-Monsanto</vt:lpstr>
      <vt:lpstr>Module 6: Attempts to ban the use of glyphosate</vt:lpstr>
      <vt:lpstr>Module 6: Citizen mobilisation - Debate on glyphosate</vt:lpstr>
      <vt:lpstr>Module 6: Citizen mobilisation - International conventions</vt:lpstr>
      <vt:lpstr>Module 6: Citizen mobilisation - Debate on international conventions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4 : Réduction de l’usage des herbicides</dc:title>
  <dc:creator>UTILISATEUR</dc:creator>
  <cp:keywords>, docId:B551C844BB2CE6D6762E42E929BDD769</cp:keywords>
  <cp:lastModifiedBy>Bertrand MATHIEU</cp:lastModifiedBy>
  <cp:revision>122</cp:revision>
  <cp:lastPrinted>2020-12-07T16:25:47Z</cp:lastPrinted>
  <dcterms:created xsi:type="dcterms:W3CDTF">2020-11-30T08:36:57Z</dcterms:created>
  <dcterms:modified xsi:type="dcterms:W3CDTF">2026-02-05T12:26:59Z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0x010100EA3E6CA3794FAF43A1B1B2F3C9FF0252</vt:lpwstr>
  </property>
  <property fmtid="{D5CDD505-2E9C-101B-9397-08002B2CF9AE}" pid="3" name="MediaServiceImageTags">
    <vt:lpwstr/>
  </property>
</Properties>
</file>