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69" r:id="rId5"/>
    <p:sldId id="270" r:id="rId6"/>
    <p:sldId id="278" r:id="rId7"/>
    <p:sldId id="279" r:id="rId8"/>
    <p:sldId id="273" r:id="rId9"/>
    <p:sldId id="276" r:id="rId10"/>
    <p:sldId id="27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8"/>
    <a:srgbClr val="A6DAEC"/>
    <a:srgbClr val="00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75071" autoAdjust="0"/>
  </p:normalViewPr>
  <p:slideViewPr>
    <p:cSldViewPr snapToGrid="0">
      <p:cViewPr varScale="1">
        <p:scale>
          <a:sx n="47" d="100"/>
          <a:sy n="47" d="100"/>
        </p:scale>
        <p:origin x="1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F324-F022-054E-AC0B-C2E53C8EA302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D3CE-F8D7-0D44-A3ED-F1DC1463E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9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Le groupe de travail ALTERPESTIMED est :</a:t>
            </a:r>
          </a:p>
          <a:p>
            <a:r>
              <a:rPr lang="en-US" dirty="0"/>
              <a:t>Une volonté commune de la CA, des employés et des membres d'agir de manière plus systématique face aux risques liés aux pesticides et aux produits vétérinaires</a:t>
            </a:r>
          </a:p>
          <a:p>
            <a:r>
              <a:rPr lang="en-US" dirty="0"/>
              <a:t>Un groupe mixte composé d'employés et de professionnels bénévoles formé depuis 20193 </a:t>
            </a:r>
          </a:p>
          <a:p>
            <a:r>
              <a:rPr lang="en-US" dirty="0"/>
              <a:t>Domaine d'action :</a:t>
            </a:r>
          </a:p>
          <a:p>
            <a:r>
              <a:rPr lang="en-US" dirty="0"/>
              <a:t>Formation sur les risques liés aux pesticides et les alternatives</a:t>
            </a:r>
          </a:p>
          <a:p>
            <a:r>
              <a:rPr lang="en-US" dirty="0"/>
              <a:t>Soutien/développement du thème dans les projets AVSF</a:t>
            </a:r>
          </a:p>
          <a:p>
            <a:r>
              <a:rPr lang="en-US" dirty="0"/>
              <a:t>Plaidoyer, lobbying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1D3CE-F8D7-0D44-A3ED-F1DC1463EF8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3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1D3CE-F8D7-0D44-A3ED-F1DC1463EF8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7170D19-62EA-E841-16F8-D95CEE8AE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583" y="2801428"/>
            <a:ext cx="4543425" cy="1413171"/>
          </a:xfrm>
          <a:prstGeom prst="rect">
            <a:avLst/>
          </a:prstGeom>
          <a:solidFill>
            <a:schemeClr val="bg1"/>
          </a:solidFill>
        </p:spPr>
        <p:txBody>
          <a:bodyPr tIns="144000" bIns="144000" anchor="ctr" anchorCtr="0">
            <a:spAutoFit/>
          </a:bodyPr>
          <a:lstStyle>
            <a:lvl1pPr>
              <a:defRPr sz="4000" baseline="0">
                <a:solidFill>
                  <a:srgbClr val="005848"/>
                </a:solidFill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Titre principal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F12F6A-8472-05EE-C77D-97F1F498E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583" y="4340932"/>
            <a:ext cx="4543425" cy="573335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 anchorCtr="0">
            <a:spAutoFit/>
          </a:bodyPr>
          <a:lstStyle>
            <a:lvl1pPr>
              <a:defRPr baseline="0"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Sous-titre ou titre secondaire</a:t>
            </a:r>
          </a:p>
        </p:txBody>
      </p:sp>
    </p:spTree>
    <p:extLst>
      <p:ext uri="{BB962C8B-B14F-4D97-AF65-F5344CB8AC3E}">
        <p14:creationId xmlns:p14="http://schemas.microsoft.com/office/powerpoint/2010/main" val="351643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05FB77AF-7753-B798-3281-F4F23257587E}"/>
              </a:ext>
            </a:extLst>
          </p:cNvPr>
          <p:cNvSpPr/>
          <p:nvPr userDrawn="1"/>
        </p:nvSpPr>
        <p:spPr>
          <a:xfrm>
            <a:off x="0" y="1458097"/>
            <a:ext cx="9144000" cy="4886103"/>
          </a:xfrm>
          <a:custGeom>
            <a:avLst/>
            <a:gdLst/>
            <a:ahLst/>
            <a:cxnLst/>
            <a:rect l="l" t="t" r="r" b="b"/>
            <a:pathLst>
              <a:path w="10692130" h="5483225">
                <a:moveTo>
                  <a:pt x="10692003" y="0"/>
                </a:moveTo>
                <a:lnTo>
                  <a:pt x="0" y="0"/>
                </a:lnTo>
                <a:lnTo>
                  <a:pt x="0" y="5482793"/>
                </a:lnTo>
                <a:lnTo>
                  <a:pt x="10692003" y="54827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E2F4F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4941"/>
            <a:ext cx="9143999" cy="383058"/>
          </a:xfrm>
          <a:prstGeom prst="rect">
            <a:avLst/>
          </a:prstGeom>
        </p:spPr>
        <p:txBody>
          <a:bodyPr anchor="t" anchorCtr="1"/>
          <a:lstStyle>
            <a:lvl1pPr>
              <a:defRPr sz="1200" baseline="0">
                <a:solidFill>
                  <a:srgbClr val="009F4D"/>
                </a:solidFill>
                <a:latin typeface="Geomanist-BlackItalic" panose="02000503000000020004" pitchFamily="2" charset="77"/>
              </a:defRPr>
            </a:lvl1pPr>
          </a:lstStyle>
          <a:p>
            <a:r>
              <a:rPr lang="fr-FR" dirty="0"/>
              <a:t>Mai </a:t>
            </a:r>
            <a:r>
              <a:rPr lang="fr-FR" spc="-20" dirty="0"/>
              <a:t>2022</a:t>
            </a:r>
          </a:p>
          <a:p>
            <a:endParaRPr lang="fr-FR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AD6452E-74D1-E765-5843-8021579A6D13}"/>
              </a:ext>
            </a:extLst>
          </p:cNvPr>
          <p:cNvSpPr/>
          <p:nvPr userDrawn="1"/>
        </p:nvSpPr>
        <p:spPr>
          <a:xfrm>
            <a:off x="0" y="2"/>
            <a:ext cx="9144000" cy="1458097"/>
          </a:xfrm>
          <a:custGeom>
            <a:avLst/>
            <a:gdLst/>
            <a:ahLst/>
            <a:cxnLst/>
            <a:rect l="l" t="t" r="r" b="b"/>
            <a:pathLst>
              <a:path w="10692130" h="1620520">
                <a:moveTo>
                  <a:pt x="10692003" y="0"/>
                </a:moveTo>
                <a:lnTo>
                  <a:pt x="0" y="0"/>
                </a:lnTo>
                <a:lnTo>
                  <a:pt x="0" y="1619999"/>
                </a:lnTo>
                <a:lnTo>
                  <a:pt x="10692003" y="161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352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sz="1800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127A5DC-335B-E1C0-790A-7644E4AD5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9651" y="258680"/>
            <a:ext cx="6341786" cy="94074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539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0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03D739F-800E-6CDD-70F4-985E935852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979" y="408295"/>
            <a:ext cx="2057400" cy="11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</p:sldLayoutIdLst>
  <p:hf sldNum="0" hdr="0" dt="0"/>
  <p:txStyles>
    <p:titleStyle>
      <a:lvl1pPr marL="0" algn="l" defTabSz="914400" rtl="0" eaLnBrk="1" latinLnBrk="0" hangingPunct="1">
        <a:lnSpc>
          <a:spcPts val="3950"/>
        </a:lnSpc>
        <a:spcBef>
          <a:spcPts val="0"/>
        </a:spcBef>
        <a:buNone/>
        <a:defRPr sz="4400" kern="1200">
          <a:solidFill>
            <a:srgbClr val="00584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rgbClr val="0058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C196D1-0E7A-2074-D094-7491F54A9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896" y="5716150"/>
            <a:ext cx="8574256" cy="623211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Geomanist Medium" panose="02000503000000020004" pitchFamily="2" charset="77"/>
              </a:rPr>
              <a:t>Introduction au guide de formation AVSF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4A6C48-A329-C73F-E3C9-EB6BA986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" r="373"/>
          <a:stretch>
            <a:fillRect/>
          </a:stretch>
        </p:blipFill>
        <p:spPr>
          <a:xfrm>
            <a:off x="4240777" y="226373"/>
            <a:ext cx="4176000" cy="51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 err="1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Pourquoi ce </a:t>
            </a:r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guide ?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293914" y="1460388"/>
            <a:ext cx="8066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Élaboré par le groupe de travail « Alterpestimed » d'AVSF depuis 2019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Pour former les équipes et les partenaires </a:t>
            </a:r>
            <a:r>
              <a:rPr lang="en-US" dirty="0" err="1"/>
              <a:t>d'AVSF </a:t>
            </a:r>
            <a:r>
              <a:rPr lang="en-US" dirty="0"/>
              <a:t>sur ces sujets dans le cadre de l'approche « One Health »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Éléments clés pour diagnostiquer l'utilisation et l'application des pesticides et des produits vétérinaires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Sensibiliser aux risques associés à ces utilisations</a:t>
            </a:r>
          </a:p>
          <a:p>
            <a:pPr marL="742950" lvl="1" indent="-285750">
              <a:buFont typeface="Calibri" panose="020F0502020204030204" pitchFamily="34" charset="0"/>
              <a:buChar char="→"/>
              <a:tabLst>
                <a:tab pos="180975" algn="l"/>
              </a:tabLst>
            </a:pPr>
            <a:r>
              <a:rPr lang="en-US" dirty="0"/>
              <a:t>Illustrer la diversité des alternatives agroécologiques (donner la priorité aux options accessibles aux petites exploitations agricoles disposant de peu de </a:t>
            </a:r>
            <a:r>
              <a:rPr lang="en-US" dirty="0" err="1"/>
              <a:t>ressources</a:t>
            </a:r>
            <a:r>
              <a:rPr lang="en-US" dirty="0"/>
              <a:t>)</a:t>
            </a:r>
          </a:p>
          <a:p>
            <a:pPr marL="742950" lvl="1" indent="-285750">
              <a:buFont typeface="Calibri" panose="020F0502020204030204" pitchFamily="34" charset="0"/>
              <a:buChar char="→"/>
              <a:tabLst>
                <a:tab pos="180975" algn="l"/>
              </a:tabLst>
            </a:pPr>
            <a:r>
              <a:rPr lang="en-US" dirty="0"/>
              <a:t>Boîte à outils pour adapter le matériel de formation au contexte/groupe cible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/>
              <a:t>guide à l'usage des techniciens et des responsables d'organisations paysannes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>
              <a:tabLst>
                <a:tab pos="180975" algn="l"/>
              </a:tabLst>
            </a:pPr>
            <a:r>
              <a:rPr lang="en-US" b="1" dirty="0"/>
              <a:t>Cible de la formation </a:t>
            </a:r>
            <a:r>
              <a:rPr lang="en-US" dirty="0"/>
              <a:t>: groupes mixtes d'agriculteurs, responsables d'organisations </a:t>
            </a:r>
            <a:r>
              <a:rPr lang="en-US" dirty="0" err="1"/>
              <a:t>d'agriculteurs</a:t>
            </a:r>
            <a:r>
              <a:rPr lang="en-US" dirty="0"/>
              <a:t>, techniciens de terrain (décideurs, élus locaux et agents des services publics, y compris de la santé).</a:t>
            </a:r>
          </a:p>
          <a:p>
            <a:pPr>
              <a:tabLst>
                <a:tab pos="1809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76852-0C54-6B8C-5ECE-EEA2930E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BFA1542B-DF36-B076-A59F-291BCE0058F7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Structure du guide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D6C1A-571D-7F0C-4860-365F685228CF}"/>
              </a:ext>
            </a:extLst>
          </p:cNvPr>
          <p:cNvSpPr txBox="1"/>
          <p:nvPr/>
        </p:nvSpPr>
        <p:spPr>
          <a:xfrm>
            <a:off x="293915" y="1460388"/>
            <a:ext cx="5159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Un glossaire comprenant de nombreuses définitions indispensables à la compréhension du contenu des modules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Introduction : objectifs et mode d'emploi du guide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Quelques références sur l'utilisation des pesticides et de certains produits vétérinaires dans de nombreux pays : une situation qui devient chaque jour plus alarmante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Les 6 modules 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Les stratégies pouvant être définies à l'issue de la formation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12 annexes</a:t>
            </a:r>
          </a:p>
          <a:p>
            <a:pPr>
              <a:tabLst>
                <a:tab pos="180975" algn="l"/>
              </a:tabLst>
            </a:pP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D11E1F-1CD7-D03F-F451-B4C578BC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922" y="739194"/>
            <a:ext cx="3373655" cy="53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A28C5-C6A5-B454-5BCE-67E33319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B0B40DE2-267E-0B28-4FA8-E3724F44218B}"/>
              </a:ext>
            </a:extLst>
          </p:cNvPr>
          <p:cNvSpPr txBox="1">
            <a:spLocks/>
          </p:cNvSpPr>
          <p:nvPr/>
        </p:nvSpPr>
        <p:spPr>
          <a:xfrm>
            <a:off x="566056" y="329559"/>
            <a:ext cx="8577943" cy="705487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/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Comment utiliser </a:t>
            </a:r>
            <a:r>
              <a:rPr lang="fr-FR" sz="2800" dirty="0" err="1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ce </a:t>
            </a:r>
            <a:r>
              <a:rPr lang="fr-FR" sz="2800" dirty="0">
                <a:solidFill>
                  <a:srgbClr val="FFFFFF"/>
                </a:solidFill>
                <a:latin typeface="Geomanist Bold" panose="02000503000000020004" pitchFamily="2" charset="77"/>
                <a:cs typeface="Geomanist-Black"/>
              </a:rPr>
              <a:t>guide et concevoir des sessions de formation ?</a:t>
            </a:r>
            <a:endParaRPr lang="fr-FR" sz="2800" dirty="0">
              <a:latin typeface="Geomanist Bold" panose="02000503000000020004" pitchFamily="2" charset="77"/>
              <a:cs typeface="Geomanist-Blac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A14F20-F096-B637-DE54-7DD1B9784D12}"/>
              </a:ext>
            </a:extLst>
          </p:cNvPr>
          <p:cNvSpPr txBox="1"/>
          <p:nvPr/>
        </p:nvSpPr>
        <p:spPr>
          <a:xfrm>
            <a:off x="293914" y="1460388"/>
            <a:ext cx="8577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Formation « simple » de groupes de 20 à 30 agriculteurs et techniciens</a:t>
            </a:r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Formation des formateurs</a:t>
            </a:r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/>
              <a:t>Autoformation des techniciens et des conseillers agricoles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Accès facilité au contenu du guide pour permettre le développement et l'adaptation de supports de formation :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Licence Creative Commons : CC BY-NC-SA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Modules téléchargeables (versions Word avec illustrations ; présentations ppt)</a:t>
            </a:r>
          </a:p>
          <a:p>
            <a:pPr marL="742950" lvl="1" indent="-285750">
              <a:buFont typeface="Wingdings" panose="05000000000000000000" pitchFamily="2" charset="2"/>
              <a:buChar char="Ø"/>
              <a:tabLst>
                <a:tab pos="180975" algn="l"/>
              </a:tabLst>
            </a:pPr>
            <a:endParaRPr lang="en-US" dirty="0"/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Formation coordonnée par AVSF ou en soutien à des partenaires (GIZ, IRAM et CCFD, etc.)</a:t>
            </a:r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lvl="1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 err="1"/>
              <a:t>Aborder</a:t>
            </a:r>
            <a:r>
              <a:rPr lang="en-US" dirty="0"/>
              <a:t> les questions relatives aux pesticides et aux produits vétérinaires de manière conjointe et complémentaire</a:t>
            </a:r>
          </a:p>
          <a:p>
            <a:pPr marL="0" lvl="1">
              <a:tabLst>
                <a:tab pos="180975" algn="l"/>
              </a:tabLst>
            </a:pPr>
            <a:endParaRPr lang="en-US" dirty="0"/>
          </a:p>
          <a:p>
            <a:pPr marL="0" lvl="1">
              <a:tabLst>
                <a:tab pos="180975" algn="l"/>
              </a:tabLst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</a:rPr>
              <a:t>La formation comme outil de mise en œuvre de l'approche « One Health » et comme levier pour les transitions agroécologiques</a:t>
            </a:r>
          </a:p>
        </p:txBody>
      </p:sp>
    </p:spTree>
    <p:extLst>
      <p:ext uri="{BB962C8B-B14F-4D97-AF65-F5344CB8AC3E}">
        <p14:creationId xmlns:p14="http://schemas.microsoft.com/office/powerpoint/2010/main" val="24127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45EE09-2144-F1E5-A1E0-9F2C2FC3A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676" y="258680"/>
            <a:ext cx="8671727" cy="940740"/>
          </a:xfrm>
        </p:spPr>
        <p:txBody>
          <a:bodyPr/>
          <a:lstStyle/>
          <a:p>
            <a:pPr algn="ctr"/>
            <a:r>
              <a:rPr lang="en-US" sz="2800" dirty="0"/>
              <a:t>Objectifs des 6 modules du guide</a:t>
            </a:r>
            <a:r>
              <a:rPr lang="fr-FR" sz="28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ACED4E-C312-AEC3-661F-B97509DE6368}"/>
              </a:ext>
            </a:extLst>
          </p:cNvPr>
          <p:cNvSpPr txBox="1"/>
          <p:nvPr/>
        </p:nvSpPr>
        <p:spPr>
          <a:xfrm>
            <a:off x="305319" y="1278429"/>
            <a:ext cx="846067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Module 1 – Diagnostic </a:t>
            </a:r>
            <a:r>
              <a:rPr lang="fr-FR" b="1" dirty="0" err="1"/>
              <a:t>participatif</a:t>
            </a:r>
            <a:r>
              <a:rPr lang="fr-FR" b="1" dirty="0"/>
              <a:t> préliminaire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Identifier les principaux problèmes conduisant à l'utilisation de pesticides sur un territoire donné et les alternatives déjà connues des agriculteurs.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BDC941-95F7-2926-1657-7A5CDFF537F6}"/>
              </a:ext>
            </a:extLst>
          </p:cNvPr>
          <p:cNvSpPr txBox="1"/>
          <p:nvPr/>
        </p:nvSpPr>
        <p:spPr>
          <a:xfrm>
            <a:off x="305285" y="2204724"/>
            <a:ext cx="84381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dirty="0"/>
              <a:t>Module 2 </a:t>
            </a:r>
            <a:r>
              <a:rPr lang="fr-FR" b="1" dirty="0"/>
              <a:t>: Prévention des </a:t>
            </a:r>
            <a:r>
              <a:rPr lang="fr-FR" b="1" dirty="0" err="1"/>
              <a:t>risques</a:t>
            </a:r>
            <a:r>
              <a:rPr lang="fr-FR" b="1" dirty="0"/>
              <a:t> liés aux pesticides</a:t>
            </a:r>
          </a:p>
          <a:p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Prévenir et limiter les risques liés à l'utilisation des pesticides et à la gestion de leurs emballages</a:t>
            </a:r>
            <a:r>
              <a:rPr lang="fr-FR" sz="1800" dirty="0"/>
              <a:t>.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5324FE-4819-3D4A-ED33-8A172535CD35}"/>
              </a:ext>
            </a:extLst>
          </p:cNvPr>
          <p:cNvSpPr txBox="1"/>
          <p:nvPr/>
        </p:nvSpPr>
        <p:spPr>
          <a:xfrm>
            <a:off x="331017" y="3105834"/>
            <a:ext cx="8420517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/>
              <a:t>Module 3 : </a:t>
            </a:r>
            <a:r>
              <a:rPr lang="en-US" sz="1800" b="1" dirty="0"/>
              <a:t>Promotion des alternatives aux pesticides basées sur l'agroécologie</a:t>
            </a:r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Identifier </a:t>
            </a:r>
            <a:r>
              <a:rPr lang="en-US" sz="1800" dirty="0" err="1"/>
              <a:t>les bioagresseurs</a:t>
            </a:r>
            <a:r>
              <a:rPr lang="en-US" sz="1800" dirty="0"/>
              <a:t>, prévenir leur développement et proposer des alternatives</a:t>
            </a: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81EDAA-9E7C-3880-CD60-CE353A6760D9}"/>
              </a:ext>
            </a:extLst>
          </p:cNvPr>
          <p:cNvSpPr txBox="1"/>
          <p:nvPr/>
        </p:nvSpPr>
        <p:spPr>
          <a:xfrm>
            <a:off x="305319" y="3752165"/>
            <a:ext cx="84719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Module 4 : Réduction des herbicides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en-US" dirty="0"/>
              <a:t>Proposer des </a:t>
            </a:r>
            <a:r>
              <a:rPr lang="en-US" dirty="0" err="1"/>
              <a:t>améliorations</a:t>
            </a:r>
            <a:r>
              <a:rPr lang="en-US" dirty="0"/>
              <a:t> de </a:t>
            </a:r>
            <a:r>
              <a:rPr lang="en-US" dirty="0" err="1"/>
              <a:t>mécanisation</a:t>
            </a:r>
            <a:r>
              <a:rPr lang="en-US" dirty="0"/>
              <a:t> agricole pour gérer les mauvaises herbes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884FB7-447B-617E-C4DC-BE92B08E58DC}"/>
              </a:ext>
            </a:extLst>
          </p:cNvPr>
          <p:cNvSpPr txBox="1"/>
          <p:nvPr/>
        </p:nvSpPr>
        <p:spPr>
          <a:xfrm>
            <a:off x="313433" y="4587418"/>
            <a:ext cx="8438101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/>
            <a:r>
              <a:rPr lang="fr-FR" b="1" i="0" u="none" strike="noStrike" baseline="0" dirty="0"/>
              <a:t>Module 5 : </a:t>
            </a:r>
            <a:r>
              <a:rPr lang="en-US" b="1" i="0" u="none" strike="noStrike" baseline="0" dirty="0"/>
              <a:t>Amélioration de l'utilisation des produits vétérinaires</a:t>
            </a:r>
            <a:endParaRPr lang="fr-FR" b="1" dirty="0"/>
          </a:p>
          <a:p>
            <a:pPr algn="l"/>
            <a:r>
              <a:rPr lang="fr-FR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i="0" u="none" strike="noStrike" baseline="0" dirty="0"/>
              <a:t>Prévenir les risques liés à ces utilisations et recommander des pratiques d'élevage permettant une réduction de ces produits, conformément à l'approche « One Health ».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A05757-9B9B-C875-8DC7-44CEFD4E0FCB}"/>
              </a:ext>
            </a:extLst>
          </p:cNvPr>
          <p:cNvSpPr txBox="1"/>
          <p:nvPr/>
        </p:nvSpPr>
        <p:spPr>
          <a:xfrm>
            <a:off x="305320" y="5546320"/>
            <a:ext cx="84719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+mn-lt"/>
              </a:rPr>
              <a:t>Module 6 : </a:t>
            </a:r>
            <a:r>
              <a:rPr lang="en-US" b="1" dirty="0"/>
              <a:t>Information et mobilisation des citoyens</a:t>
            </a:r>
          </a:p>
          <a:p>
            <a:pPr algn="l"/>
            <a:r>
              <a:rPr lang="fr-FR" sz="1800" b="0" i="0" u="none" strike="noStrike" baseline="0" dirty="0">
                <a:latin typeface="+mn-lt"/>
              </a:rPr>
              <a:t> </a:t>
            </a:r>
            <a:r>
              <a:rPr lang="en-US" sz="1800" b="0" i="0" u="none" strike="noStrike" baseline="0" dirty="0">
                <a:latin typeface="+mn-lt"/>
              </a:rPr>
              <a:t>(1) l'application et le renforcement des lois nationales relatives aux pesticides ; 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(2) le respect des conventions internationales et régionales ; (3) le soutien à la mise en œuvre de solutions agroécologiques alternatives.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0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95250" y="386402"/>
            <a:ext cx="9048750" cy="591801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900"/>
              </a:lnSpc>
              <a:spcBef>
                <a:spcPts val="600"/>
              </a:spcBef>
            </a:pPr>
            <a:r>
              <a:rPr lang="fr-FR" sz="2400" b="1" spc="-10" dirty="0">
                <a:solidFill>
                  <a:schemeClr val="bg1"/>
                </a:solidFill>
                <a:latin typeface="+mn-lt"/>
              </a:rPr>
              <a:t>Formations déjà dispensées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508907" y="1608728"/>
            <a:ext cx="84168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dirty="0"/>
              <a:t>8 formations dispensées à ce jour et environ 350 personnes formées, dont : </a:t>
            </a:r>
            <a:r>
              <a:rPr lang="fr-FR" b="1" dirty="0"/>
              <a:t>dont 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Une centaine d'agriculteurs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250 techniciens et agronomes en production végétale, vétérinaires et agents de santé animale</a:t>
            </a:r>
            <a:endParaRPr lang="fr-FR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Plus de 25 partenaires (organisations paysannes, ONG, recherche, réseaux, etc.)</a:t>
            </a:r>
            <a:endParaRPr lang="fr-FR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fr-FR" sz="1200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6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2E08423-49AC-D826-8254-A63D5121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Bilan des formations Guide AlterpestiMed - 2021 - 2023</a:t>
            </a:r>
            <a:endParaRPr lang="fr-FR" spc="-20" dirty="0"/>
          </a:p>
          <a:p>
            <a:endParaRPr lang="fr-FR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329890" y="212719"/>
            <a:ext cx="8345010" cy="1079884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  <a:latin typeface="Geomanist Bold" panose="02000503000000020004" pitchFamily="2" charset="77"/>
                <a:ea typeface="+mn-ea"/>
                <a:cs typeface="+mn-cs"/>
              </a:rPr>
              <a:t>Formation et partage d'expériences dans 7 pays</a:t>
            </a:r>
          </a:p>
          <a:p>
            <a:pPr marL="12700" algn="ctr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  <a:latin typeface="Geomanist Bold" panose="02000503000000020004" pitchFamily="2" charset="77"/>
                <a:ea typeface="+mn-ea"/>
                <a:cs typeface="+mn-cs"/>
              </a:rPr>
              <a:t>(2021 -2024)</a:t>
            </a:r>
          </a:p>
        </p:txBody>
      </p:sp>
      <p:pic>
        <p:nvPicPr>
          <p:cNvPr id="1026" name="Picture 2" descr="Vecteur gratuit illustration de l'icône globale">
            <a:extLst>
              <a:ext uri="{FF2B5EF4-FFF2-40B4-BE49-F238E27FC236}">
                <a16:creationId xmlns:a16="http://schemas.microsoft.com/office/drawing/2014/main" id="{8B8AB6F1-89DC-E677-EF0E-E5E5A8AD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2" y="1456223"/>
            <a:ext cx="8345010" cy="5012339"/>
          </a:xfrm>
          <a:prstGeom prst="rect">
            <a:avLst/>
          </a:prstGeom>
          <a:noFill/>
          <a:ln>
            <a:solidFill>
              <a:srgbClr val="009F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94A931F-2DBB-EF0F-9723-2D24A72DFE3E}"/>
              </a:ext>
            </a:extLst>
          </p:cNvPr>
          <p:cNvSpPr/>
          <p:nvPr/>
        </p:nvSpPr>
        <p:spPr>
          <a:xfrm>
            <a:off x="3701988" y="3781887"/>
            <a:ext cx="870012" cy="74572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AD98CCB3-B526-9D43-A9CF-52BC8576F969}"/>
              </a:ext>
            </a:extLst>
          </p:cNvPr>
          <p:cNvSpPr/>
          <p:nvPr/>
        </p:nvSpPr>
        <p:spPr>
          <a:xfrm rot="5400000">
            <a:off x="2326239" y="4200667"/>
            <a:ext cx="120424" cy="7265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CD74D79B-60D3-1DAD-FB4B-38931ACCD503}"/>
              </a:ext>
            </a:extLst>
          </p:cNvPr>
          <p:cNvSpPr/>
          <p:nvPr/>
        </p:nvSpPr>
        <p:spPr>
          <a:xfrm>
            <a:off x="4083196" y="4563950"/>
            <a:ext cx="145579" cy="10794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972EDB5F-7347-DB60-F630-9CF15E42581D}"/>
              </a:ext>
            </a:extLst>
          </p:cNvPr>
          <p:cNvSpPr/>
          <p:nvPr/>
        </p:nvSpPr>
        <p:spPr>
          <a:xfrm rot="18289694" flipH="1">
            <a:off x="5351647" y="3946203"/>
            <a:ext cx="258264" cy="208353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4134C-E698-1A24-087A-BA211FC6D8CB}"/>
              </a:ext>
            </a:extLst>
          </p:cNvPr>
          <p:cNvSpPr/>
          <p:nvPr/>
        </p:nvSpPr>
        <p:spPr>
          <a:xfrm>
            <a:off x="35775" y="5701878"/>
            <a:ext cx="2583402" cy="11169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MALI 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Octobre 2021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Financement Projet FAIR SAHEL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- 32 personnes formées (dont 9 femmes), dont 2/3 de chercheurs et de responsables paysans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Modules 1 à 4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127DE-C885-FFF0-FB09-E4382DD2822A}"/>
              </a:ext>
            </a:extLst>
          </p:cNvPr>
          <p:cNvSpPr/>
          <p:nvPr/>
        </p:nvSpPr>
        <p:spPr>
          <a:xfrm>
            <a:off x="6229430" y="5697619"/>
            <a:ext cx="2583402" cy="11254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SÉNÉGAL 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Février 2022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Financement du projet THIELLAL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- 39 personnes formées : majorité AVSF   </a:t>
            </a:r>
          </a:p>
          <a:p>
            <a:r>
              <a:rPr lang="fr-FR" sz="1200" b="1" dirty="0">
                <a:solidFill>
                  <a:schemeClr val="tx1"/>
                </a:solidFill>
              </a:rPr>
              <a:t>- Modules 1 à 5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74726-E9C9-CBE7-A910-B0297F7CAE91}"/>
              </a:ext>
            </a:extLst>
          </p:cNvPr>
          <p:cNvSpPr/>
          <p:nvPr/>
        </p:nvSpPr>
        <p:spPr>
          <a:xfrm>
            <a:off x="6348845" y="1543061"/>
            <a:ext cx="2689453" cy="33981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6">
                    <a:lumMod val="50000"/>
                  </a:schemeClr>
                </a:solidFill>
              </a:rPr>
              <a:t>MADAGASCAR</a:t>
            </a:r>
          </a:p>
          <a:p>
            <a:r>
              <a:rPr lang="fr-FR" sz="1200" b="1" u="sng" dirty="0">
                <a:solidFill>
                  <a:schemeClr val="accent6">
                    <a:lumMod val="50000"/>
                  </a:schemeClr>
                </a:solidFill>
              </a:rPr>
              <a:t>SANUVA 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Octobre 2022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Financement : 1/2 Projet SANUVA, ½ AVSF CPP (ARC) + GIZ (billet Valentin)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- 30 personnes, principalement des équipes de projet + quelques institutions et 1 Cirad, pas d'OP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Modules 1 à 5 </a:t>
            </a:r>
          </a:p>
          <a:p>
            <a:endParaRPr lang="fr-FR" sz="1100" dirty="0">
              <a:solidFill>
                <a:schemeClr val="accent1"/>
              </a:solidFill>
            </a:endParaRPr>
          </a:p>
          <a:p>
            <a:r>
              <a:rPr lang="fr-FR" sz="1200" b="1" u="sng" dirty="0">
                <a:solidFill>
                  <a:schemeClr val="tx1"/>
                </a:solidFill>
              </a:rPr>
              <a:t>PROSOL GIZ 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Novembre 2022 et mai 2023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Financement GIZ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- 2022 : Équipe Eco </a:t>
            </a:r>
            <a:r>
              <a:rPr lang="fr-FR" sz="1100" dirty="0" err="1">
                <a:solidFill>
                  <a:schemeClr val="tx1"/>
                </a:solidFill>
              </a:rPr>
              <a:t>concult </a:t>
            </a:r>
            <a:r>
              <a:rPr lang="fr-FR" sz="1100" dirty="0">
                <a:solidFill>
                  <a:schemeClr val="tx1"/>
                </a:solidFill>
              </a:rPr>
              <a:t>gérant le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r>
              <a:rPr lang="fr-FR" sz="1100" dirty="0">
                <a:solidFill>
                  <a:schemeClr val="tx1"/>
                </a:solidFill>
              </a:rPr>
              <a:t>, institutionnels, quelques chercheurs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- 2023 :  30 personnes issues de 4 ONG partenaires de </a:t>
            </a:r>
            <a:r>
              <a:rPr lang="fr-FR" sz="1100" dirty="0" err="1">
                <a:solidFill>
                  <a:schemeClr val="tx1"/>
                </a:solidFill>
              </a:rPr>
              <a:t>ProSol</a:t>
            </a:r>
            <a:endParaRPr lang="fr-FR" sz="1100" dirty="0">
              <a:solidFill>
                <a:schemeClr val="tx1"/>
              </a:solidFill>
            </a:endParaRPr>
          </a:p>
          <a:p>
            <a:r>
              <a:rPr lang="fr-FR" sz="1100" dirty="0">
                <a:solidFill>
                  <a:schemeClr val="tx1"/>
                </a:solidFill>
              </a:rPr>
              <a:t>- appuis généraux en agroécologie et réduction de l'utilisation des pesticides 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93354E6F-12FA-E7BB-D3A6-D060F6FA9789}"/>
              </a:ext>
            </a:extLst>
          </p:cNvPr>
          <p:cNvSpPr/>
          <p:nvPr/>
        </p:nvSpPr>
        <p:spPr>
          <a:xfrm rot="14287996">
            <a:off x="5762713" y="3962366"/>
            <a:ext cx="165227" cy="111234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E436B-BAE2-BC0E-8BA5-421C685EDC0D}"/>
              </a:ext>
            </a:extLst>
          </p:cNvPr>
          <p:cNvSpPr/>
          <p:nvPr/>
        </p:nvSpPr>
        <p:spPr>
          <a:xfrm>
            <a:off x="3210694" y="5692248"/>
            <a:ext cx="2583402" cy="11169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CÔTE D'IVOIRE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Octobre 2021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Financement AVSF RCI et AFD CPP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- 25 personnes formées, dont 80 % de partenaires et d'OP  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 Modules 1 à 4 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D5D7A7CD-1947-D5FB-25D3-FF3D9E6BA5B0}"/>
              </a:ext>
            </a:extLst>
          </p:cNvPr>
          <p:cNvSpPr/>
          <p:nvPr/>
        </p:nvSpPr>
        <p:spPr>
          <a:xfrm rot="8579039">
            <a:off x="3386479" y="2842465"/>
            <a:ext cx="145579" cy="10794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FD729-790D-B1AD-C75A-461FE04D3A5F}"/>
              </a:ext>
            </a:extLst>
          </p:cNvPr>
          <p:cNvSpPr/>
          <p:nvPr/>
        </p:nvSpPr>
        <p:spPr>
          <a:xfrm>
            <a:off x="329890" y="1467140"/>
            <a:ext cx="3129379" cy="12969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tx1"/>
                </a:solidFill>
              </a:rPr>
              <a:t>GUINÉE CONAKRY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Septembre 2023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Financement IRAM CCFD FPFD 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 40 responsables paysans, 30 techniciens   </a:t>
            </a:r>
          </a:p>
          <a:p>
            <a:r>
              <a:rPr lang="fr-FR" sz="1200" dirty="0">
                <a:solidFill>
                  <a:schemeClr val="tx1"/>
                </a:solidFill>
              </a:rPr>
              <a:t>- formation et sensibilisation d’après les résultats de l’enquête IRAM , conception de documents de vulgarisation  - Modules 1, 2 et 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447FB-FE4D-C1ED-A323-45B996089620}"/>
              </a:ext>
            </a:extLst>
          </p:cNvPr>
          <p:cNvSpPr/>
          <p:nvPr/>
        </p:nvSpPr>
        <p:spPr>
          <a:xfrm>
            <a:off x="3942372" y="3090047"/>
            <a:ext cx="629628" cy="53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C946F36-1C7B-33C6-FEE7-7F7E60F0DE8D}"/>
              </a:ext>
            </a:extLst>
          </p:cNvPr>
          <p:cNvSpPr/>
          <p:nvPr/>
        </p:nvSpPr>
        <p:spPr>
          <a:xfrm rot="10800000" flipH="1">
            <a:off x="4174172" y="2617250"/>
            <a:ext cx="149253" cy="412371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99C177-90B5-C585-E693-D1CC230D4ACC}"/>
              </a:ext>
            </a:extLst>
          </p:cNvPr>
          <p:cNvSpPr/>
          <p:nvPr/>
        </p:nvSpPr>
        <p:spPr>
          <a:xfrm>
            <a:off x="3531972" y="1478234"/>
            <a:ext cx="2768767" cy="11693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</a:rPr>
              <a:t>FRANCE </a:t>
            </a: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Septembre 2022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Financement majoritairement GRET 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 22 personnes formées, 15 GRET (10 sur le terrain) , 5 GTALTPM (2 salariés AVSF) , 1 IRAM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- Modules 1 à 6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76883-66C9-1C69-B677-C4683ABE2092}"/>
              </a:ext>
            </a:extLst>
          </p:cNvPr>
          <p:cNvSpPr/>
          <p:nvPr/>
        </p:nvSpPr>
        <p:spPr>
          <a:xfrm>
            <a:off x="35776" y="3429001"/>
            <a:ext cx="1937474" cy="1453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u="sng" dirty="0">
                <a:solidFill>
                  <a:schemeClr val="accent6">
                    <a:lumMod val="50000"/>
                  </a:schemeClr>
                </a:solidFill>
              </a:rPr>
              <a:t>ÉQUATEUR  </a:t>
            </a:r>
          </a:p>
          <a:p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Octobre 2023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Financement AVSF CPP 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- 32/35 formés, quelques paysans, agros, vétérinaires, 3 Péruviens, 4 Colombiens</a:t>
            </a:r>
          </a:p>
          <a:p>
            <a:r>
              <a:rPr lang="fr-FR" sz="1100" b="1" dirty="0">
                <a:solidFill>
                  <a:schemeClr val="accent6">
                    <a:lumMod val="50000"/>
                  </a:schemeClr>
                </a:solidFill>
              </a:rPr>
              <a:t>- Modules 1 à 6 (sauf 4) 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86825031-ED18-BDD9-5F00-16DF70B25355}"/>
              </a:ext>
            </a:extLst>
          </p:cNvPr>
          <p:cNvSpPr/>
          <p:nvPr/>
        </p:nvSpPr>
        <p:spPr>
          <a:xfrm rot="3105425">
            <a:off x="3020372" y="4194794"/>
            <a:ext cx="132028" cy="176362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5F4C02-B3F5-F420-E7A2-FAD24B727667}"/>
              </a:ext>
            </a:extLst>
          </p:cNvPr>
          <p:cNvSpPr txBox="1">
            <a:spLocks/>
          </p:cNvSpPr>
          <p:nvPr/>
        </p:nvSpPr>
        <p:spPr>
          <a:xfrm>
            <a:off x="95250" y="386402"/>
            <a:ext cx="9048750" cy="591801"/>
          </a:xfrm>
          <a:prstGeom prst="rect">
            <a:avLst/>
          </a:prstGeom>
        </p:spPr>
        <p:txBody>
          <a:bodyPr vert="horz" wrap="square" lIns="0" tIns="108000" rIns="0" bIns="108000" rtlCol="0" anchor="ctr" anchorCtr="0">
            <a:sp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900"/>
              </a:lnSpc>
              <a:spcBef>
                <a:spcPts val="600"/>
              </a:spcBef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Perspectives</a:t>
            </a:r>
            <a:endParaRPr lang="fr-FR" sz="2400" b="1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8CBC-2110-6556-01C6-45F1D9A04BF3}"/>
              </a:ext>
            </a:extLst>
          </p:cNvPr>
          <p:cNvSpPr txBox="1"/>
          <p:nvPr/>
        </p:nvSpPr>
        <p:spPr>
          <a:xfrm>
            <a:off x="370485" y="1732530"/>
            <a:ext cx="84982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Identifier et renforcer les compétences des personnes clés sur le thème </a:t>
            </a:r>
            <a:r>
              <a:rPr lang="en-US" b="1" dirty="0" err="1"/>
              <a:t>Alterpestimed </a:t>
            </a:r>
            <a:r>
              <a:rPr lang="en-US" b="1" dirty="0"/>
              <a:t>dans les pays ou grandes régions de coopération</a:t>
            </a:r>
            <a:endParaRPr lang="fr-FR" b="1" dirty="0"/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Multiplier l'effort de formation en s'appuyant sur ces personnes clés </a:t>
            </a:r>
            <a:r>
              <a:rPr lang="fr-FR" b="1" dirty="0"/>
              <a:t>:</a:t>
            </a:r>
          </a:p>
          <a:p>
            <a:pPr marL="539750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En réponse aux demandes des partenaires</a:t>
            </a:r>
            <a:endParaRPr lang="fr-FR" dirty="0">
              <a:latin typeface="Calibri-Bold"/>
            </a:endParaRPr>
          </a:p>
          <a:p>
            <a:pPr marL="539750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dirty="0"/>
              <a:t>Dans les projets comportant cette composante « One Health » dans leurs objectifs et leur financement pour la formation des formateurs</a:t>
            </a:r>
            <a:endParaRPr lang="fr-FR" dirty="0">
              <a:latin typeface="Calibri-Bold"/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/>
              <a:t>Améliorer l'accès et enrichir le guide de formation, </a:t>
            </a:r>
            <a:r>
              <a:rPr lang="en-US" b="1" dirty="0" err="1"/>
              <a:t>en</a:t>
            </a:r>
            <a:r>
              <a:rPr lang="en-US" b="1" dirty="0"/>
              <a:t> partenariat avec des instituts de recherche </a:t>
            </a:r>
            <a:r>
              <a:rPr lang="fr-FR" b="1" dirty="0"/>
              <a:t>:</a:t>
            </a:r>
          </a:p>
          <a:p>
            <a:pPr marL="539750" indent="-2714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0" algn="l"/>
                <a:tab pos="180975" algn="l"/>
              </a:tabLst>
            </a:pPr>
            <a:r>
              <a:rPr lang="en-US" dirty="0"/>
              <a:t>Enrichir les modules avec davantage d'exemples et d'alternatives viables</a:t>
            </a:r>
          </a:p>
          <a:p>
            <a:pPr marL="539750" indent="-2714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0" algn="l"/>
                <a:tab pos="180975" algn="l"/>
              </a:tabLst>
            </a:pPr>
            <a:r>
              <a:rPr lang="en-US" dirty="0"/>
              <a:t>Approfondir les alternatives agroécologiques (exemples : méthode de préparation, conditions d'utilisation et efficacité des produits biologiques à base de micro-organismes ; préparation et diffusion locales de parasitoïdes, etc.)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C8862-8EFD-0D52-C226-DDF2F507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B9F897-B395-A321-DB65-A413C528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FA30C2-1950-14BD-56DB-F1A2DD87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DB4425-8B0C-4721-01CF-E46879DA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55323"/>
      </p:ext>
    </p:extLst>
  </p:cSld>
  <p:clrMapOvr>
    <a:masterClrMapping/>
  </p:clrMapOvr>
</p:sld>
</file>

<file path=ppt/theme/theme1.xml><?xml version="1.0" encoding="utf-8"?>
<a:theme xmlns:a="http://schemas.openxmlformats.org/drawingml/2006/main" name="AVSF-presentation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5AC465-81A4-4B4D-8FE6-78A10F251720}" vid="{B4F9E4F2-F615-394B-A6D3-B32E273EC25E}"/>
    </a:ext>
  </a:extLst>
</a:theme>
</file>

<file path=ppt/theme/theme2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E6CA3794FAF43A1B1B2F3C9FF0252" ma:contentTypeVersion="14" ma:contentTypeDescription="Crée un document." ma:contentTypeScope="" ma:versionID="168ac6fe49f00d4cc95461653c22d64d">
  <xsd:schema xmlns:xsd="http://www.w3.org/2001/XMLSchema" xmlns:xs="http://www.w3.org/2001/XMLSchema" xmlns:p="http://schemas.microsoft.com/office/2006/metadata/properties" xmlns:ns2="f09b6fa0-22b4-47db-938f-b015a4652d4e" xmlns:ns3="b5484348-9108-425a-8368-2f497e68a38e" targetNamespace="http://schemas.microsoft.com/office/2006/metadata/properties" ma:root="true" ma:fieldsID="8f6c2df7fff0b32d9b0d2dc47ca55630" ns2:_="" ns3:_="">
    <xsd:import namespace="f09b6fa0-22b4-47db-938f-b015a4652d4e"/>
    <xsd:import namespace="b5484348-9108-425a-8368-2f497e68a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b6fa0-22b4-47db-938f-b015a46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4348-9108-425a-8368-2f497e68a3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bd61a5-97c0-42a7-a255-f8bbfe10cc00}" ma:internalName="TaxCatchAll" ma:showField="CatchAllData" ma:web="b5484348-9108-425a-8368-2f497e68a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484348-9108-425a-8368-2f497e68a38e" xsi:nil="true"/>
    <lcf76f155ced4ddcb4097134ff3c332f xmlns="f09b6fa0-22b4-47db-938f-b015a4652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055EA9-7961-426D-94D9-321E73D95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3DE137-EA68-4DA0-8FEE-751A3D9F0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b6fa0-22b4-47db-938f-b015a4652d4e"/>
    <ds:schemaRef ds:uri="b5484348-9108-425a-8368-2f497e68a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6A985A-20FD-4B24-8B71-6EBF2E249C9A}">
  <ds:schemaRefs>
    <ds:schemaRef ds:uri="http://schemas.microsoft.com/office/2006/metadata/properties"/>
    <ds:schemaRef ds:uri="http://schemas.microsoft.com/office/infopath/2007/PartnerControls"/>
    <ds:schemaRef ds:uri="b5484348-9108-425a-8368-2f497e68a38e"/>
    <ds:schemaRef ds:uri="f09b6fa0-22b4-47db-938f-b015a4652d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AVSF-presentation</Template>
  <TotalTime>771</TotalTime>
  <Words>1070</Words>
  <Application>Microsoft Office PowerPoint</Application>
  <PresentationFormat>Affichage à l'écran (4:3)</PresentationFormat>
  <Paragraphs>129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AVSF-presentation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Edouard COUTURIER</dc:creator>
  <cp:keywords>, docId:D5BDF379F75CDD07C0B87D4189A09546</cp:keywords>
  <cp:lastModifiedBy>Bertrand MATHIEU</cp:lastModifiedBy>
  <cp:revision>30</cp:revision>
  <dcterms:created xsi:type="dcterms:W3CDTF">2023-01-10T17:08:28Z</dcterms:created>
  <dcterms:modified xsi:type="dcterms:W3CDTF">2026-03-02T15:25:16Z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0x010100EA3E6CA3794FAF43A1B1B2F3C9FF0252</vt:lpwstr>
  </property>
  <property fmtid="{D5CDD505-2E9C-101B-9397-08002B2CF9AE}" pid="3" name="MediaServiceImageTags">
    <vt:lpwstr/>
  </property>
</Properties>
</file>