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2" r:id="rId5"/>
  </p:sldMasterIdLst>
  <p:notesMasterIdLst>
    <p:notesMasterId r:id="rId21"/>
  </p:notesMasterIdLst>
  <p:sldIdLst>
    <p:sldId id="387" r:id="rId6"/>
    <p:sldId id="614" r:id="rId7"/>
    <p:sldId id="389" r:id="rId8"/>
    <p:sldId id="589" r:id="rId9"/>
    <p:sldId id="603" r:id="rId10"/>
    <p:sldId id="608" r:id="rId11"/>
    <p:sldId id="604" r:id="rId12"/>
    <p:sldId id="606" r:id="rId13"/>
    <p:sldId id="605" r:id="rId14"/>
    <p:sldId id="607" r:id="rId15"/>
    <p:sldId id="609" r:id="rId16"/>
    <p:sldId id="612" r:id="rId17"/>
    <p:sldId id="610" r:id="rId18"/>
    <p:sldId id="611" r:id="rId19"/>
    <p:sldId id="613" r:id="rId20"/>
  </p:sldIdLst>
  <p:sldSz cx="9144000" cy="5715000" type="screen16x1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A2782439-86A5-C876-6BE3-517BC38D1AF2}" name="Carline MAINENTI" initials="CM" userId="S::c.mainenti@avsf.org::c46d4ffa-9bb9-44c7-89f0-b87977e96b0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950"/>
    <a:srgbClr val="53806E"/>
    <a:srgbClr val="0000FF"/>
    <a:srgbClr val="51806E"/>
    <a:srgbClr val="C60000"/>
    <a:srgbClr val="99DAEC"/>
    <a:srgbClr val="DD4461"/>
    <a:srgbClr val="5D6FB3"/>
    <a:srgbClr val="BE7F3C"/>
    <a:srgbClr val="FF7C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000000-0000-0000-0000-000000000000}" v="6" dt="2026-09-01T14:26:04.275"/>
    <p1510:client id="{78278B98-E9FE-78F1-4C77-D94B93C51406}" v="56" dt="2026-09-01T14:18:36.90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ine MAINENTI" userId="S::c.mainenti@avsf.org::c46d4ffa-9bb9-44c7-89f0-b87977e96b0c" providerId="AD" clId="Web-{00000000-0000-0000-0000-000000000000}"/>
    <pc:docChg chg="modSld">
      <pc:chgData name="Carline MAINENTI" userId="S::c.mainenti@avsf.org::c46d4ffa-9bb9-44c7-89f0-b87977e96b0c" providerId="AD" clId="Web-{00000000-0000-0000-0000-000000000000}" dt="2026-09-01T14:22:54.526" v="81"/>
      <pc:docMkLst>
        <pc:docMk/>
      </pc:docMkLst>
      <pc:sldChg chg="modNotes">
        <pc:chgData name="Carline MAINENTI" userId="S::c.mainenti@avsf.org::c46d4ffa-9bb9-44c7-89f0-b87977e96b0c" providerId="AD" clId="Web-{00000000-0000-0000-0000-000000000000}" dt="2026-09-01T14:22:54.526" v="81"/>
        <pc:sldMkLst>
          <pc:docMk/>
          <pc:sldMk cId="796130328" sldId="611"/>
        </pc:sldMkLst>
      </pc:sldChg>
      <pc:sldChg chg="modSp">
        <pc:chgData name="Carline MAINENTI" userId="S::c.mainenti@avsf.org::c46d4ffa-9bb9-44c7-89f0-b87977e96b0c" providerId="AD" clId="Web-{00000000-0000-0000-0000-000000000000}" dt="2026-09-01T14:17:09.033" v="0"/>
        <pc:sldMkLst>
          <pc:docMk/>
          <pc:sldMk cId="3793496470" sldId="613"/>
        </pc:sldMkLst>
        <pc:spChg chg="mod">
          <ac:chgData name="Carline MAINENTI" userId="S::c.mainenti@avsf.org::c46d4ffa-9bb9-44c7-89f0-b87977e96b0c" providerId="AD" clId="Web-{00000000-0000-0000-0000-000000000000}" dt="2026-09-01T14:17:09.033" v="0"/>
          <ac:spMkLst>
            <pc:docMk/>
            <pc:sldMk cId="3793496470" sldId="613"/>
            <ac:spMk id="2" creationId="{6585D439-489C-6045-7150-E69F576B6571}"/>
          </ac:spMkLst>
        </pc:spChg>
      </pc:sldChg>
    </pc:docChg>
  </pc:docChgLst>
  <pc:docChgLst>
    <pc:chgData name="Alex KOUADIO" userId="S::ecsi@avsf.org::ca888137-1c0b-4142-a76d-372128b13b86" providerId="AD" clId="Web-{00000000-0000-0000-0000-000000000000}"/>
    <pc:docChg chg="addSld delSld modSld">
      <pc:chgData name="Alex KOUADIO" userId="S::ecsi@avsf.org::ca888137-1c0b-4142-a76d-372128b13b86" providerId="AD" clId="Web-{00000000-0000-0000-0000-000000000000}" dt="2026-09-01T14:27:30.419" v="8"/>
      <pc:docMkLst>
        <pc:docMk/>
      </pc:docMkLst>
      <pc:sldChg chg="add modNotes">
        <pc:chgData name="Alex KOUADIO" userId="S::ecsi@avsf.org::ca888137-1c0b-4142-a76d-372128b13b86" providerId="AD" clId="Web-{00000000-0000-0000-0000-000000000000}" dt="2026-09-01T14:27:05.434" v="6"/>
        <pc:sldMkLst>
          <pc:docMk/>
          <pc:sldMk cId="1001861832" sldId="387"/>
        </pc:sldMkLst>
      </pc:sldChg>
      <pc:sldChg chg="del">
        <pc:chgData name="Alex KOUADIO" userId="S::ecsi@avsf.org::ca888137-1c0b-4142-a76d-372128b13b86" providerId="AD" clId="Web-{00000000-0000-0000-0000-000000000000}" dt="2026-09-01T14:25:47.743" v="2"/>
        <pc:sldMkLst>
          <pc:docMk/>
          <pc:sldMk cId="893556692" sldId="388"/>
        </pc:sldMkLst>
      </pc:sldChg>
      <pc:sldChg chg="modSp add modNotes">
        <pc:chgData name="Alex KOUADIO" userId="S::ecsi@avsf.org::ca888137-1c0b-4142-a76d-372128b13b86" providerId="AD" clId="Web-{00000000-0000-0000-0000-000000000000}" dt="2026-09-01T14:27:30.419" v="8"/>
        <pc:sldMkLst>
          <pc:docMk/>
          <pc:sldMk cId="326877261" sldId="614"/>
        </pc:sldMkLst>
        <pc:picChg chg="mod">
          <ac:chgData name="Alex KOUADIO" userId="S::ecsi@avsf.org::ca888137-1c0b-4142-a76d-372128b13b86" providerId="AD" clId="Web-{00000000-0000-0000-0000-000000000000}" dt="2026-09-01T14:26:04.275" v="4" actId="14100"/>
          <ac:picMkLst>
            <pc:docMk/>
            <pc:sldMk cId="326877261" sldId="614"/>
            <ac:picMk id="4" creationId="{203C3B16-FE63-5EE0-E10B-ADDF01E422E8}"/>
          </ac:picMkLst>
        </pc:picChg>
      </pc:sldChg>
    </pc:docChg>
  </pc:docChgLst>
  <pc:docChgLst>
    <pc:chgData name="Alex KOUADIO" userId="S::ecsi@avsf.org::ca888137-1c0b-4142-a76d-372128b13b86" providerId="AD" clId="Web-{B5CF5D7F-BC64-4A6D-273C-DE75A0F2C1C4}"/>
    <pc:docChg chg="addSld delSld modSld sldOrd addMainMaster">
      <pc:chgData name="Alex KOUADIO" userId="S::ecsi@avsf.org::ca888137-1c0b-4142-a76d-372128b13b86" providerId="AD" clId="Web-{B5CF5D7F-BC64-4A6D-273C-DE75A0F2C1C4}" dt="2026-08-14T18:48:15.277" v="10"/>
      <pc:docMkLst>
        <pc:docMk/>
      </pc:docMkLst>
      <pc:sldChg chg="modSp add del">
        <pc:chgData name="Alex KOUADIO" userId="S::ecsi@avsf.org::ca888137-1c0b-4142-a76d-372128b13b86" providerId="AD" clId="Web-{B5CF5D7F-BC64-4A6D-273C-DE75A0F2C1C4}" dt="2026-08-14T18:47:46.275" v="9" actId="14100"/>
        <pc:sldMkLst>
          <pc:docMk/>
          <pc:sldMk cId="893556692" sldId="388"/>
        </pc:sldMkLst>
        <pc:picChg chg="mod">
          <ac:chgData name="Alex KOUADIO" userId="S::ecsi@avsf.org::ca888137-1c0b-4142-a76d-372128b13b86" providerId="AD" clId="Web-{B5CF5D7F-BC64-4A6D-273C-DE75A0F2C1C4}" dt="2026-08-14T18:47:46.275" v="9" actId="14100"/>
          <ac:picMkLst>
            <pc:docMk/>
            <pc:sldMk cId="893556692" sldId="388"/>
            <ac:picMk id="4" creationId="{203C3B16-FE63-5EE0-E10B-ADDF01E422E8}"/>
          </ac:picMkLst>
        </pc:picChg>
      </pc:sldChg>
      <pc:sldChg chg="add">
        <pc:chgData name="Alex KOUADIO" userId="S::ecsi@avsf.org::ca888137-1c0b-4142-a76d-372128b13b86" providerId="AD" clId="Web-{B5CF5D7F-BC64-4A6D-273C-DE75A0F2C1C4}" dt="2026-08-14T18:48:15.277" v="10"/>
        <pc:sldMkLst>
          <pc:docMk/>
          <pc:sldMk cId="2859605168" sldId="389"/>
        </pc:sldMkLst>
      </pc:sldChg>
      <pc:sldChg chg="ord">
        <pc:chgData name="Alex KOUADIO" userId="S::ecsi@avsf.org::ca888137-1c0b-4142-a76d-372128b13b86" providerId="AD" clId="Web-{B5CF5D7F-BC64-4A6D-273C-DE75A0F2C1C4}" dt="2026-08-14T18:47:25.133" v="6"/>
        <pc:sldMkLst>
          <pc:docMk/>
          <pc:sldMk cId="4082778612" sldId="589"/>
        </pc:sldMkLst>
      </pc:sldChg>
      <pc:sldChg chg="ord">
        <pc:chgData name="Alex KOUADIO" userId="S::ecsi@avsf.org::ca888137-1c0b-4142-a76d-372128b13b86" providerId="AD" clId="Web-{B5CF5D7F-BC64-4A6D-273C-DE75A0F2C1C4}" dt="2026-08-14T18:47:22.633" v="5"/>
        <pc:sldMkLst>
          <pc:docMk/>
          <pc:sldMk cId="715259757" sldId="603"/>
        </pc:sldMkLst>
      </pc:sldChg>
      <pc:sldMasterChg chg="addSldLayout">
        <pc:chgData name="Alex KOUADIO" userId="S::ecsi@avsf.org::ca888137-1c0b-4142-a76d-372128b13b86" providerId="AD" clId="Web-{B5CF5D7F-BC64-4A6D-273C-DE75A0F2C1C4}" dt="2026-08-14T18:46:07.940" v="0"/>
        <pc:sldMasterMkLst>
          <pc:docMk/>
          <pc:sldMasterMk cId="3993075295" sldId="2147483660"/>
        </pc:sldMasterMkLst>
        <pc:sldLayoutChg chg="add">
          <pc:chgData name="Alex KOUADIO" userId="S::ecsi@avsf.org::ca888137-1c0b-4142-a76d-372128b13b86" providerId="AD" clId="Web-{B5CF5D7F-BC64-4A6D-273C-DE75A0F2C1C4}" dt="2026-08-14T18:46:07.940" v="0"/>
          <pc:sldLayoutMkLst>
            <pc:docMk/>
            <pc:sldMasterMk cId="3993075295" sldId="2147483660"/>
            <pc:sldLayoutMk cId="2653656356" sldId="2147483667"/>
          </pc:sldLayoutMkLst>
        </pc:sldLayoutChg>
      </pc:sldMasterChg>
      <pc:sldMasterChg chg="add addSldLayout modSldLayout">
        <pc:chgData name="Alex KOUADIO" userId="S::ecsi@avsf.org::ca888137-1c0b-4142-a76d-372128b13b86" providerId="AD" clId="Web-{B5CF5D7F-BC64-4A6D-273C-DE75A0F2C1C4}" dt="2026-08-14T18:47:09.351" v="4"/>
        <pc:sldMasterMkLst>
          <pc:docMk/>
          <pc:sldMasterMk cId="365941949" sldId="2147483672"/>
        </pc:sldMasterMkLst>
        <pc:sldLayoutChg chg="add mod">
          <pc:chgData name="Alex KOUADIO" userId="S::ecsi@avsf.org::ca888137-1c0b-4142-a76d-372128b13b86" providerId="AD" clId="Web-{B5CF5D7F-BC64-4A6D-273C-DE75A0F2C1C4}" dt="2026-08-14T18:47:09.351" v="4"/>
          <pc:sldLayoutMkLst>
            <pc:docMk/>
            <pc:sldMasterMk cId="365941949" sldId="2147483672"/>
            <pc:sldLayoutMk cId="4056142649" sldId="2147483673"/>
          </pc:sldLayoutMkLst>
        </pc:sldLayoutChg>
        <pc:sldLayoutChg chg="add mod">
          <pc:chgData name="Alex KOUADIO" userId="S::ecsi@avsf.org::ca888137-1c0b-4142-a76d-372128b13b86" providerId="AD" clId="Web-{B5CF5D7F-BC64-4A6D-273C-DE75A0F2C1C4}" dt="2026-08-14T18:47:09.351" v="4"/>
          <pc:sldLayoutMkLst>
            <pc:docMk/>
            <pc:sldMasterMk cId="365941949" sldId="2147483672"/>
            <pc:sldLayoutMk cId="1279763813" sldId="2147483674"/>
          </pc:sldLayoutMkLst>
        </pc:sldLayoutChg>
        <pc:sldLayoutChg chg="add mod">
          <pc:chgData name="Alex KOUADIO" userId="S::ecsi@avsf.org::ca888137-1c0b-4142-a76d-372128b13b86" providerId="AD" clId="Web-{B5CF5D7F-BC64-4A6D-273C-DE75A0F2C1C4}" dt="2026-08-14T18:47:09.351" v="4"/>
          <pc:sldLayoutMkLst>
            <pc:docMk/>
            <pc:sldMasterMk cId="365941949" sldId="2147483672"/>
            <pc:sldLayoutMk cId="3596068093" sldId="2147483675"/>
          </pc:sldLayoutMkLst>
        </pc:sldLayoutChg>
      </pc:sldMasterChg>
    </pc:docChg>
  </pc:docChgLst>
  <pc:docChgLst>
    <pc:chgData name="Alex KOUADIO" userId="S::ecsi@avsf.org::ca888137-1c0b-4142-a76d-372128b13b86" providerId="AD" clId="Web-{78278B98-E9FE-78F1-4C77-D94B93C51406}"/>
    <pc:docChg chg="addSld delSld modSld">
      <pc:chgData name="Alex KOUADIO" userId="S::ecsi@avsf.org::ca888137-1c0b-4142-a76d-372128b13b86" providerId="AD" clId="Web-{78278B98-E9FE-78F1-4C77-D94B93C51406}" dt="2026-09-01T14:18:36.906" v="32" actId="20577"/>
      <pc:docMkLst>
        <pc:docMk/>
      </pc:docMkLst>
      <pc:sldChg chg="modSp add del">
        <pc:chgData name="Alex KOUADIO" userId="S::ecsi@avsf.org::ca888137-1c0b-4142-a76d-372128b13b86" providerId="AD" clId="Web-{78278B98-E9FE-78F1-4C77-D94B93C51406}" dt="2026-09-01T14:18:19.046" v="26"/>
        <pc:sldMkLst>
          <pc:docMk/>
          <pc:sldMk cId="796130328" sldId="611"/>
        </pc:sldMkLst>
        <pc:spChg chg="mod">
          <ac:chgData name="Alex KOUADIO" userId="S::ecsi@avsf.org::ca888137-1c0b-4142-a76d-372128b13b86" providerId="AD" clId="Web-{78278B98-E9FE-78F1-4C77-D94B93C51406}" dt="2026-09-01T14:15:43.081" v="1" actId="20577"/>
          <ac:spMkLst>
            <pc:docMk/>
            <pc:sldMk cId="796130328" sldId="611"/>
            <ac:spMk id="2" creationId="{D408FBA9-A0C5-3537-7C46-BADC1CBE5920}"/>
          </ac:spMkLst>
        </pc:spChg>
      </pc:sldChg>
      <pc:sldChg chg="addSp modSp add">
        <pc:chgData name="Alex KOUADIO" userId="S::ecsi@avsf.org::ca888137-1c0b-4142-a76d-372128b13b86" providerId="AD" clId="Web-{78278B98-E9FE-78F1-4C77-D94B93C51406}" dt="2026-09-01T14:18:36.906" v="32" actId="20577"/>
        <pc:sldMkLst>
          <pc:docMk/>
          <pc:sldMk cId="3793496470" sldId="613"/>
        </pc:sldMkLst>
        <pc:spChg chg="add mod">
          <ac:chgData name="Alex KOUADIO" userId="S::ecsi@avsf.org::ca888137-1c0b-4142-a76d-372128b13b86" providerId="AD" clId="Web-{78278B98-E9FE-78F1-4C77-D94B93C51406}" dt="2026-09-01T14:18:36.906" v="32" actId="20577"/>
          <ac:spMkLst>
            <pc:docMk/>
            <pc:sldMk cId="3793496470" sldId="613"/>
            <ac:spMk id="2" creationId="{6585D439-489C-6045-7150-E69F576B657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012F52-2B05-4343-8026-A4C93876DD21}" type="datetimeFigureOut">
              <a:rPr lang="fr-FR" smtClean="0"/>
              <a:t>01/09/2026</a:t>
            </a:fld>
            <a:endParaRPr lang="fr-FR"/>
          </a:p>
        </p:txBody>
      </p:sp>
      <p:sp>
        <p:nvSpPr>
          <p:cNvPr id="4" name="Espace réservé de l'image des diapositives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58B416-DC0F-9F49-A40F-0FC4CD5D2665}" type="slidenum">
              <a:rPr lang="fr-FR" smtClean="0"/>
              <a:t>‹#›</a:t>
            </a:fld>
            <a:endParaRPr lang="fr-FR"/>
          </a:p>
        </p:txBody>
      </p:sp>
    </p:spTree>
    <p:extLst>
      <p:ext uri="{BB962C8B-B14F-4D97-AF65-F5344CB8AC3E}">
        <p14:creationId xmlns:p14="http://schemas.microsoft.com/office/powerpoint/2010/main" val="251936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685800"/>
            <a:ext cx="5486400" cy="3429000"/>
          </a:xfrm>
        </p:spPr>
      </p:sp>
      <p:sp>
        <p:nvSpPr>
          <p:cNvPr id="3" name="Espace réservé des notes 2"/>
          <p:cNvSpPr>
            <a:spLocks noGrp="1"/>
          </p:cNvSpPr>
          <p:nvPr>
            <p:ph type="body" idx="1"/>
          </p:nvPr>
        </p:nvSpPr>
        <p:spPr>
          <a:xfrm>
            <a:off x="685800" y="4343400"/>
            <a:ext cx="5486400" cy="3702050"/>
          </a:xfrm>
        </p:spPr>
        <p:txBody>
          <a:bodyPr/>
          <a:lstStyle/>
          <a:p>
            <a:pPr>
              <a:spcBef>
                <a:spcPct val="0"/>
              </a:spcBef>
              <a:spcAft>
                <a:spcPct val="0"/>
              </a:spcAft>
            </a:pPr>
            <a:r>
              <a:rPr lang="fr-FR"/>
              <a:t>Se présenter comme membres d’une association qui s’appelle « Agronomes et Vétérinaires Sans Frontières » (écrire le développé du sigle sur le tableau) </a:t>
            </a:r>
            <a:endParaRPr lang="en-US">
              <a:solidFill>
                <a:srgbClr val="444444"/>
              </a:solidFill>
            </a:endParaRPr>
          </a:p>
          <a:p>
            <a:pPr>
              <a:spcBef>
                <a:spcPct val="0"/>
              </a:spcBef>
              <a:spcAft>
                <a:spcPct val="0"/>
              </a:spcAft>
            </a:pPr>
            <a:endParaRPr lang="fr-FR">
              <a:solidFill>
                <a:srgbClr val="444444"/>
              </a:solidFill>
            </a:endParaRPr>
          </a:p>
          <a:p>
            <a:pPr>
              <a:spcBef>
                <a:spcPct val="0"/>
              </a:spcBef>
              <a:spcAft>
                <a:spcPct val="0"/>
              </a:spcAft>
            </a:pPr>
            <a:r>
              <a:rPr lang="fr-FR"/>
              <a:t>Faire définir les métiers d'AVSF : </a:t>
            </a:r>
            <a:endParaRPr lang="en-US">
              <a:solidFill>
                <a:srgbClr val="444444"/>
              </a:solidFill>
            </a:endParaRPr>
          </a:p>
          <a:p>
            <a:pPr>
              <a:spcBef>
                <a:spcPct val="0"/>
              </a:spcBef>
              <a:spcAft>
                <a:spcPct val="0"/>
              </a:spcAft>
            </a:pPr>
            <a:endParaRPr lang="fr-FR">
              <a:solidFill>
                <a:srgbClr val="444444"/>
              </a:solidFill>
            </a:endParaRPr>
          </a:p>
          <a:p>
            <a:pPr>
              <a:spcBef>
                <a:spcPct val="0"/>
              </a:spcBef>
              <a:spcAft>
                <a:spcPct val="0"/>
              </a:spcAft>
            </a:pPr>
            <a:r>
              <a:rPr lang="fr-FR"/>
              <a:t>&gt; agronome : spécialiste de la terre et des plantes (il connaît les relations entre les plantes cultivées, les sols, les techniques de production agricole et peut apporter des conseils sur ces sujets)</a:t>
            </a:r>
            <a:endParaRPr lang="en-US">
              <a:solidFill>
                <a:srgbClr val="444444"/>
              </a:solidFill>
            </a:endParaRPr>
          </a:p>
          <a:p>
            <a:pPr>
              <a:spcBef>
                <a:spcPct val="0"/>
              </a:spcBef>
              <a:spcAft>
                <a:spcPct val="0"/>
              </a:spcAft>
            </a:pPr>
            <a:r>
              <a:rPr lang="fr-FR"/>
              <a:t>Faire distinguer l’agronome de l’agriculteur qui cultive la terre ou élève des animaux</a:t>
            </a:r>
            <a:endParaRPr lang="en-US">
              <a:solidFill>
                <a:srgbClr val="444444"/>
              </a:solidFill>
            </a:endParaRPr>
          </a:p>
          <a:p>
            <a:pPr>
              <a:spcBef>
                <a:spcPct val="0"/>
              </a:spcBef>
              <a:spcAft>
                <a:spcPct val="0"/>
              </a:spcAft>
            </a:pPr>
            <a:endParaRPr lang="fr-FR">
              <a:solidFill>
                <a:srgbClr val="444444"/>
              </a:solidFill>
            </a:endParaRPr>
          </a:p>
          <a:p>
            <a:pPr>
              <a:spcBef>
                <a:spcPct val="0"/>
              </a:spcBef>
              <a:spcAft>
                <a:spcPct val="0"/>
              </a:spcAft>
            </a:pPr>
            <a:r>
              <a:rPr lang="fr-FR"/>
              <a:t>&gt; vétérinaire : spécialiste de la santé des animaux (il soigne et vaccine les animaux, notamment ceux de la campagne)</a:t>
            </a:r>
            <a:endParaRPr lang="en-US">
              <a:solidFill>
                <a:srgbClr val="444444"/>
              </a:solidFill>
            </a:endParaRPr>
          </a:p>
          <a:p>
            <a:pPr>
              <a:spcBef>
                <a:spcPct val="0"/>
              </a:spcBef>
              <a:spcAft>
                <a:spcPct val="0"/>
              </a:spcAft>
            </a:pPr>
            <a:endParaRPr lang="fr-FR">
              <a:solidFill>
                <a:srgbClr val="444444"/>
              </a:solidFill>
            </a:endParaRPr>
          </a:p>
          <a:p>
            <a:pPr>
              <a:spcBef>
                <a:spcPct val="0"/>
              </a:spcBef>
              <a:spcAft>
                <a:spcPct val="0"/>
              </a:spcAft>
            </a:pPr>
            <a:r>
              <a:rPr lang="fr-FR"/>
              <a:t>Faire expliquer l’expression « sans frontières » : les agronomes et vétérinaires d’AVSF interviennent au-delà des frontières de la France, partout dans le monde (lien avec la dia suivante)</a:t>
            </a:r>
            <a:endParaRPr lang="en-US">
              <a:solidFill>
                <a:srgbClr val="444444"/>
              </a:solidFill>
            </a:endParaRPr>
          </a:p>
          <a:p>
            <a:pPr>
              <a:spcBef>
                <a:spcPct val="0"/>
              </a:spcBef>
              <a:spcAft>
                <a:spcPct val="0"/>
              </a:spcAft>
            </a:pPr>
            <a:endParaRPr lang="fr-FR">
              <a:solidFill>
                <a:srgbClr val="444444"/>
              </a:solidFill>
            </a:endParaRPr>
          </a:p>
          <a:p>
            <a:pPr>
              <a:spcBef>
                <a:spcPct val="0"/>
              </a:spcBef>
              <a:spcAft>
                <a:spcPct val="0"/>
              </a:spcAft>
            </a:pPr>
            <a:r>
              <a:rPr lang="fr-FR"/>
              <a:t>Une association (groupe de personnes) de solidarité internationale.</a:t>
            </a:r>
            <a:endParaRPr lang="en-US">
              <a:solidFill>
                <a:srgbClr val="444444"/>
              </a:solidFill>
            </a:endParaRPr>
          </a:p>
          <a:p>
            <a:pPr>
              <a:spcBef>
                <a:spcPct val="0"/>
              </a:spcBef>
              <a:spcAft>
                <a:spcPct val="0"/>
              </a:spcAft>
            </a:pPr>
            <a:r>
              <a:rPr lang="fr-FR"/>
              <a:t>C’est quoi la solidarité ? On est solidaire quand … ? Faire citer des mots synonymes : on aide, on soutient qqn, on coopère, on se soucie de l’autre, etc.</a:t>
            </a:r>
            <a:endParaRPr lang="en-US">
              <a:solidFill>
                <a:srgbClr val="444444"/>
              </a:solidFill>
            </a:endParaRPr>
          </a:p>
          <a:p>
            <a:endParaRPr lang="fr-FR">
              <a:ea typeface="Calibri"/>
              <a:cs typeface="Calibri"/>
            </a:endParaRPr>
          </a:p>
        </p:txBody>
      </p:sp>
      <p:sp>
        <p:nvSpPr>
          <p:cNvPr id="4" name="Espace réservé du numéro de diapositive 3"/>
          <p:cNvSpPr>
            <a:spLocks noGrp="1"/>
          </p:cNvSpPr>
          <p:nvPr>
            <p:ph type="sldNum" sz="quarter" idx="5"/>
          </p:nvPr>
        </p:nvSpPr>
        <p:spPr/>
        <p:txBody>
          <a:bodyPr/>
          <a:lstStyle/>
          <a:p>
            <a:fld id="{EB2B6B89-1406-443C-B11F-074FFBF54FD6}" type="slidenum">
              <a:rPr lang="fr-FR" smtClean="0"/>
              <a:pPr/>
              <a:t>1</a:t>
            </a:fld>
            <a:endParaRPr lang="fr-FR"/>
          </a:p>
        </p:txBody>
      </p:sp>
    </p:spTree>
    <p:extLst>
      <p:ext uri="{BB962C8B-B14F-4D97-AF65-F5344CB8AC3E}">
        <p14:creationId xmlns:p14="http://schemas.microsoft.com/office/powerpoint/2010/main" val="216028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A4B43-0544-6EA4-1B26-7DC60BD317E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E8470F3-EC86-AA25-A451-931867753299}"/>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C9F52AB4-26F9-FDA6-5DE8-AD15ED85DF0B}"/>
              </a:ext>
            </a:extLst>
          </p:cNvPr>
          <p:cNvSpPr>
            <a:spLocks noGrp="1"/>
          </p:cNvSpPr>
          <p:nvPr>
            <p:ph type="body" idx="1"/>
          </p:nvPr>
        </p:nvSpPr>
        <p:spPr/>
        <p:txBody>
          <a:bodyPr/>
          <a:lstStyle/>
          <a:p>
            <a:r>
              <a:rPr lang="fr-FR" u="sng">
                <a:solidFill>
                  <a:srgbClr val="C00000"/>
                </a:solidFill>
                <a:latin typeface="Aptos" panose="020B0004020202020204" pitchFamily="34" charset="0"/>
              </a:rPr>
              <a:t>Objectif de la diapo </a:t>
            </a:r>
            <a:r>
              <a:rPr lang="fr-FR">
                <a:solidFill>
                  <a:srgbClr val="C00000"/>
                </a:solidFill>
                <a:latin typeface="Aptos" panose="020B0004020202020204" pitchFamily="34" charset="0"/>
              </a:rPr>
              <a:t>: Expliquer le pastoralisme en Mongolie</a:t>
            </a:r>
          </a:p>
          <a:p>
            <a:endParaRPr lang="fr-FR"/>
          </a:p>
          <a:p>
            <a:r>
              <a:rPr lang="fr-FR" b="1" u="sng"/>
              <a:t>Consignes d’animation : </a:t>
            </a:r>
          </a:p>
          <a:p>
            <a:endParaRPr lang="fr-FR" b="1" u="sng"/>
          </a:p>
          <a:p>
            <a:pPr algn="l">
              <a:lnSpc>
                <a:spcPts val="3456"/>
              </a:lnSpc>
            </a:pPr>
            <a:r>
              <a:rPr lang="en-US" sz="1200" b="0">
                <a:solidFill>
                  <a:srgbClr val="000000"/>
                </a:solidFill>
                <a:latin typeface="Aptos Bold"/>
                <a:ea typeface="Aptos Bold"/>
                <a:cs typeface="Aptos Bold"/>
                <a:sym typeface="Aptos Bold"/>
              </a:rPr>
              <a:t>Le pastoralisme est une forme d’élevage, qui consiste à </a:t>
            </a:r>
            <a:r>
              <a:rPr lang="en-US" sz="1200" b="0">
                <a:solidFill>
                  <a:srgbClr val="00AD52"/>
                </a:solidFill>
                <a:latin typeface="Aptos Bold"/>
                <a:ea typeface="Aptos Bold"/>
                <a:cs typeface="Aptos Bold"/>
                <a:sym typeface="Aptos Bold"/>
              </a:rPr>
              <a:t>se déplacer avec son troupeau</a:t>
            </a:r>
            <a:r>
              <a:rPr lang="en-US" sz="1200" b="0">
                <a:solidFill>
                  <a:srgbClr val="000000"/>
                </a:solidFill>
                <a:latin typeface="Aptos Bold"/>
                <a:ea typeface="Aptos Bold"/>
                <a:cs typeface="Aptos Bold"/>
                <a:sym typeface="Aptos Bold"/>
              </a:rPr>
              <a:t>, pour trouver de nouveaux pâturages ou de l’eau. On parle </a:t>
            </a:r>
            <a:r>
              <a:rPr lang="en-US" sz="1200" b="0" err="1">
                <a:solidFill>
                  <a:srgbClr val="000000"/>
                </a:solidFill>
                <a:latin typeface="Aptos Bold"/>
                <a:ea typeface="Aptos Bold"/>
                <a:cs typeface="Aptos Bold"/>
                <a:sym typeface="Aptos Bold"/>
              </a:rPr>
              <a:t>aussi</a:t>
            </a:r>
            <a:r>
              <a:rPr lang="en-US" sz="1200" b="0">
                <a:solidFill>
                  <a:srgbClr val="000000"/>
                </a:solidFill>
                <a:latin typeface="Aptos Bold"/>
                <a:ea typeface="Aptos Bold"/>
                <a:cs typeface="Aptos Bold"/>
                <a:sym typeface="Aptos Bold"/>
              </a:rPr>
              <a:t> </a:t>
            </a:r>
            <a:r>
              <a:rPr lang="en-US" sz="1200" b="0" err="1">
                <a:solidFill>
                  <a:srgbClr val="000000"/>
                </a:solidFill>
                <a:latin typeface="Aptos Bold"/>
                <a:ea typeface="Aptos Bold"/>
                <a:cs typeface="Aptos Bold"/>
                <a:sym typeface="Aptos Bold"/>
              </a:rPr>
              <a:t>d’élevage</a:t>
            </a:r>
            <a:r>
              <a:rPr lang="en-US" sz="1200" b="0">
                <a:solidFill>
                  <a:srgbClr val="000000"/>
                </a:solidFill>
                <a:latin typeface="Aptos Bold"/>
                <a:ea typeface="Aptos Bold"/>
                <a:cs typeface="Aptos Bold"/>
                <a:sym typeface="Aptos Bold"/>
              </a:rPr>
              <a:t> nomade ou transhumant. </a:t>
            </a:r>
          </a:p>
          <a:p>
            <a:pPr algn="l">
              <a:lnSpc>
                <a:spcPts val="3456"/>
              </a:lnSpc>
            </a:pPr>
            <a:endParaRPr lang="en-US" sz="1200" b="0">
              <a:solidFill>
                <a:srgbClr val="000000"/>
              </a:solidFill>
              <a:latin typeface="Aptos Bold"/>
              <a:ea typeface="Aptos Bold"/>
              <a:cs typeface="Aptos Bold"/>
              <a:sym typeface="Aptos Bold"/>
            </a:endParaRPr>
          </a:p>
          <a:p>
            <a:pPr algn="l">
              <a:lnSpc>
                <a:spcPts val="3456"/>
              </a:lnSpc>
            </a:pPr>
            <a:r>
              <a:rPr lang="en-US" sz="1200" b="0">
                <a:solidFill>
                  <a:srgbClr val="000000"/>
                </a:solidFill>
                <a:latin typeface="Aptos Bold"/>
                <a:ea typeface="Aptos Bold"/>
                <a:cs typeface="Aptos Bold"/>
                <a:sym typeface="Aptos Bold"/>
              </a:rPr>
              <a:t>En Mongolie, des milliers d’éleveurs semi-nomades se déplacent à travers </a:t>
            </a:r>
            <a:r>
              <a:rPr lang="en-US" sz="1200" b="0">
                <a:solidFill>
                  <a:srgbClr val="007A3F"/>
                </a:solidFill>
                <a:latin typeface="Aptos Bold"/>
                <a:ea typeface="Aptos Bold"/>
                <a:cs typeface="Aptos Bold"/>
                <a:sym typeface="Aptos Bold"/>
              </a:rPr>
              <a:t>les steppes</a:t>
            </a:r>
            <a:r>
              <a:rPr lang="en-US" sz="1200" b="0">
                <a:solidFill>
                  <a:srgbClr val="000000"/>
                </a:solidFill>
                <a:latin typeface="Aptos Bold"/>
                <a:ea typeface="Aptos Bold"/>
                <a:cs typeface="Aptos Bold"/>
                <a:sym typeface="Aptos Bold"/>
              </a:rPr>
              <a:t> en été comme en hiver.</a:t>
            </a:r>
          </a:p>
          <a:p>
            <a:r>
              <a:rPr lang="fr-FR"/>
              <a:t>Les hommes s'occupent de guider les troupeaux sur les pâtures, de dresser les chevaux, d’abattre les animaux. Ils vont aussi aider à la traite. </a:t>
            </a:r>
          </a:p>
          <a:p>
            <a:r>
              <a:rPr lang="fr-FR"/>
              <a:t>Les femmes s'occupent des enfants (elles les accompagnent au village durant l'année scolaire), mais aussi des animaux : des nouveau-nés, de la transformation des produits laitiers, de la collecte du cachemire (avec les hommes), etc.</a:t>
            </a:r>
          </a:p>
          <a:p>
            <a:pPr algn="l">
              <a:lnSpc>
                <a:spcPts val="3456"/>
              </a:lnSpc>
            </a:pPr>
            <a:endParaRPr lang="en-US" sz="1200" b="0">
              <a:solidFill>
                <a:srgbClr val="000000"/>
              </a:solidFill>
              <a:latin typeface="Aptos Bold"/>
              <a:ea typeface="Aptos Bold"/>
              <a:cs typeface="Aptos Bold"/>
              <a:sym typeface="Aptos Bold"/>
            </a:endParaRPr>
          </a:p>
          <a:p>
            <a:endParaRPr lang="en-US" sz="1200" b="0">
              <a:solidFill>
                <a:srgbClr val="000000"/>
              </a:solidFill>
              <a:latin typeface="Aptos Bold"/>
              <a:ea typeface="Aptos Bold"/>
              <a:cs typeface="Aptos Bold"/>
              <a:sym typeface="Aptos Bold"/>
            </a:endParaRPr>
          </a:p>
        </p:txBody>
      </p:sp>
      <p:sp>
        <p:nvSpPr>
          <p:cNvPr id="4" name="Espace réservé du numéro de diapositive 3">
            <a:extLst>
              <a:ext uri="{FF2B5EF4-FFF2-40B4-BE49-F238E27FC236}">
                <a16:creationId xmlns:a16="http://schemas.microsoft.com/office/drawing/2014/main" id="{288E0EB0-211F-627C-8735-AB9C059817E0}"/>
              </a:ext>
            </a:extLst>
          </p:cNvPr>
          <p:cNvSpPr>
            <a:spLocks noGrp="1"/>
          </p:cNvSpPr>
          <p:nvPr>
            <p:ph type="sldNum" sz="quarter" idx="5"/>
          </p:nvPr>
        </p:nvSpPr>
        <p:spPr/>
        <p:txBody>
          <a:bodyPr/>
          <a:lstStyle/>
          <a:p>
            <a:fld id="{9F58B416-DC0F-9F49-A40F-0FC4CD5D2665}" type="slidenum">
              <a:rPr lang="fr-FR" smtClean="0"/>
              <a:t>10</a:t>
            </a:fld>
            <a:endParaRPr lang="fr-FR"/>
          </a:p>
        </p:txBody>
      </p:sp>
    </p:spTree>
    <p:extLst>
      <p:ext uri="{BB962C8B-B14F-4D97-AF65-F5344CB8AC3E}">
        <p14:creationId xmlns:p14="http://schemas.microsoft.com/office/powerpoint/2010/main" val="521688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pPr algn="l">
              <a:lnSpc>
                <a:spcPts val="4788"/>
              </a:lnSpc>
            </a:pPr>
            <a:r>
              <a:rPr lang="en-US" sz="1200" b="1" u="sng">
                <a:solidFill>
                  <a:srgbClr val="000000"/>
                </a:solidFill>
                <a:latin typeface="+mn-lt"/>
                <a:ea typeface="Aptos Bold"/>
                <a:cs typeface="Aptos Bold"/>
                <a:sym typeface="Aptos Bold"/>
              </a:rPr>
              <a:t>Objectif de la diapo : </a:t>
            </a:r>
            <a:r>
              <a:rPr lang="en-US" sz="1200" b="0" u="none">
                <a:solidFill>
                  <a:srgbClr val="000000"/>
                </a:solidFill>
                <a:latin typeface="+mn-lt"/>
                <a:ea typeface="Aptos Bold"/>
                <a:cs typeface="Aptos Bold"/>
                <a:sym typeface="Aptos Bold"/>
              </a:rPr>
              <a:t>Faire comprendre les </a:t>
            </a:r>
            <a:r>
              <a:rPr lang="en-US" sz="1200" b="0" u="none" err="1">
                <a:solidFill>
                  <a:srgbClr val="000000"/>
                </a:solidFill>
                <a:latin typeface="+mn-lt"/>
                <a:ea typeface="Aptos Bold"/>
                <a:cs typeface="Aptos Bold"/>
                <a:sym typeface="Aptos Bold"/>
              </a:rPr>
              <a:t>défis</a:t>
            </a:r>
            <a:r>
              <a:rPr lang="en-US" sz="1200" b="0" u="none">
                <a:solidFill>
                  <a:srgbClr val="000000"/>
                </a:solidFill>
                <a:latin typeface="+mn-lt"/>
                <a:ea typeface="Aptos Bold"/>
                <a:cs typeface="Aptos Bold"/>
                <a:sym typeface="Aptos Bold"/>
              </a:rPr>
              <a:t> </a:t>
            </a:r>
            <a:r>
              <a:rPr lang="en-US" sz="1200" b="0" u="none" err="1">
                <a:solidFill>
                  <a:srgbClr val="000000"/>
                </a:solidFill>
                <a:latin typeface="+mn-lt"/>
                <a:ea typeface="Aptos Bold"/>
                <a:cs typeface="Aptos Bold"/>
                <a:sym typeface="Aptos Bold"/>
              </a:rPr>
              <a:t>auxquels</a:t>
            </a:r>
            <a:r>
              <a:rPr lang="en-US" sz="1200" b="0" u="none">
                <a:solidFill>
                  <a:srgbClr val="000000"/>
                </a:solidFill>
                <a:latin typeface="+mn-lt"/>
                <a:ea typeface="Aptos Bold"/>
                <a:cs typeface="Aptos Bold"/>
                <a:sym typeface="Aptos Bold"/>
              </a:rPr>
              <a:t> </a:t>
            </a:r>
            <a:r>
              <a:rPr lang="en-US" sz="1200" b="0" u="none" err="1">
                <a:solidFill>
                  <a:srgbClr val="000000"/>
                </a:solidFill>
                <a:latin typeface="+mn-lt"/>
                <a:ea typeface="Aptos Bold"/>
                <a:cs typeface="Aptos Bold"/>
                <a:sym typeface="Aptos Bold"/>
              </a:rPr>
              <a:t>sont</a:t>
            </a:r>
            <a:r>
              <a:rPr lang="en-US" sz="1200" b="0" u="none">
                <a:solidFill>
                  <a:srgbClr val="000000"/>
                </a:solidFill>
                <a:latin typeface="+mn-lt"/>
                <a:ea typeface="Aptos Bold"/>
                <a:cs typeface="Aptos Bold"/>
                <a:sym typeface="Aptos Bold"/>
              </a:rPr>
              <a:t> </a:t>
            </a:r>
            <a:r>
              <a:rPr lang="en-US" sz="1200" b="0" u="none" err="1">
                <a:solidFill>
                  <a:srgbClr val="000000"/>
                </a:solidFill>
                <a:latin typeface="+mn-lt"/>
                <a:ea typeface="Aptos Bold"/>
                <a:cs typeface="Aptos Bold"/>
                <a:sym typeface="Aptos Bold"/>
              </a:rPr>
              <a:t>confrontés</a:t>
            </a:r>
            <a:r>
              <a:rPr lang="en-US" sz="1200" b="0" u="none">
                <a:solidFill>
                  <a:srgbClr val="000000"/>
                </a:solidFill>
                <a:latin typeface="+mn-lt"/>
                <a:ea typeface="Aptos Bold"/>
                <a:cs typeface="Aptos Bold"/>
                <a:sym typeface="Aptos Bold"/>
              </a:rPr>
              <a:t> les éleveurs nomades.</a:t>
            </a:r>
            <a:endParaRPr lang="en-US" sz="1200" b="1" u="sng">
              <a:solidFill>
                <a:srgbClr val="000000"/>
              </a:solidFill>
              <a:latin typeface="+mn-lt"/>
              <a:ea typeface="Aptos Bold"/>
              <a:cs typeface="Aptos Bold"/>
              <a:sym typeface="Aptos Bold"/>
            </a:endParaRPr>
          </a:p>
          <a:p>
            <a:pPr algn="l">
              <a:lnSpc>
                <a:spcPts val="4788"/>
              </a:lnSpc>
            </a:pPr>
            <a:endParaRPr lang="en-US" sz="1200" b="1" u="sng">
              <a:solidFill>
                <a:srgbClr val="000000"/>
              </a:solidFill>
              <a:latin typeface="+mn-lt"/>
              <a:ea typeface="Aptos Bold"/>
              <a:cs typeface="Aptos Bold"/>
              <a:sym typeface="Aptos Bold"/>
            </a:endParaRPr>
          </a:p>
          <a:p>
            <a:pPr algn="l">
              <a:lnSpc>
                <a:spcPts val="4788"/>
              </a:lnSpc>
            </a:pPr>
            <a:r>
              <a:rPr lang="en-US" sz="1200" b="1" u="sng">
                <a:solidFill>
                  <a:srgbClr val="000000"/>
                </a:solidFill>
                <a:latin typeface="+mn-lt"/>
                <a:ea typeface="Aptos Bold"/>
                <a:cs typeface="Aptos Bold"/>
                <a:sym typeface="Aptos Bold"/>
              </a:rPr>
              <a:t>Consignes d’animation : </a:t>
            </a:r>
          </a:p>
          <a:p>
            <a:pPr algn="l">
              <a:lnSpc>
                <a:spcPts val="4788"/>
              </a:lnSpc>
            </a:pPr>
            <a:endParaRPr lang="en-US" sz="1200" b="0">
              <a:solidFill>
                <a:srgbClr val="000000"/>
              </a:solidFill>
              <a:latin typeface="+mn-lt"/>
              <a:ea typeface="Aptos Bold"/>
              <a:cs typeface="Aptos Bold"/>
              <a:sym typeface="Aptos Bold"/>
            </a:endParaRPr>
          </a:p>
          <a:p>
            <a:pPr marL="0" marR="0" lvl="0" indent="0" algn="l" defTabSz="914400" rtl="0" eaLnBrk="1" fontAlgn="auto" latinLnBrk="0" hangingPunct="1">
              <a:lnSpc>
                <a:spcPts val="4788"/>
              </a:lnSpc>
              <a:spcBef>
                <a:spcPts val="0"/>
              </a:spcBef>
              <a:spcAft>
                <a:spcPts val="0"/>
              </a:spcAft>
              <a:buClrTx/>
              <a:buSzTx/>
              <a:buFontTx/>
              <a:buNone/>
              <a:tabLst/>
              <a:defRPr/>
            </a:pPr>
            <a:r>
              <a:rPr lang="en-US" sz="1200" b="0">
                <a:solidFill>
                  <a:srgbClr val="000000"/>
                </a:solidFill>
                <a:latin typeface="+mn-lt"/>
                <a:ea typeface="Aptos Bold"/>
                <a:cs typeface="Aptos Bold"/>
                <a:sym typeface="Aptos Bold"/>
              </a:rPr>
              <a:t>Demander aux enfants s’ils connaissent le mot STEPPE. Rappeler ce que c’est : </a:t>
            </a:r>
            <a:r>
              <a:rPr lang="fr-FR" sz="1200" b="0" i="0" kern="1200">
                <a:solidFill>
                  <a:schemeClr val="tx1"/>
                </a:solidFill>
                <a:effectLst/>
                <a:latin typeface="+mn-lt"/>
                <a:ea typeface="+mn-ea"/>
                <a:cs typeface="+mn-cs"/>
              </a:rPr>
              <a:t>c’est un </a:t>
            </a:r>
            <a:r>
              <a:rPr lang="fr-FR" sz="1200" b="1" i="0" kern="1200">
                <a:solidFill>
                  <a:schemeClr val="tx1"/>
                </a:solidFill>
                <a:effectLst/>
                <a:latin typeface="+mn-lt"/>
                <a:ea typeface="+mn-ea"/>
                <a:cs typeface="+mn-cs"/>
              </a:rPr>
              <a:t>paysage naturel</a:t>
            </a:r>
            <a:r>
              <a:rPr lang="fr-FR" sz="1200" b="0" i="0" kern="1200">
                <a:solidFill>
                  <a:schemeClr val="tx1"/>
                </a:solidFill>
                <a:effectLst/>
                <a:latin typeface="+mn-lt"/>
                <a:ea typeface="+mn-ea"/>
                <a:cs typeface="+mn-cs"/>
              </a:rPr>
              <a:t> sans presque </a:t>
            </a:r>
            <a:r>
              <a:rPr lang="fr-FR" sz="1200" b="1" i="0" kern="1200">
                <a:solidFill>
                  <a:schemeClr val="tx1"/>
                </a:solidFill>
                <a:effectLst/>
                <a:latin typeface="+mn-lt"/>
                <a:ea typeface="+mn-ea"/>
                <a:cs typeface="+mn-cs"/>
              </a:rPr>
              <a:t>aucun arbre</a:t>
            </a:r>
            <a:r>
              <a:rPr lang="fr-FR" sz="1200" b="0" i="0" kern="1200">
                <a:solidFill>
                  <a:schemeClr val="tx1"/>
                </a:solidFill>
                <a:effectLst/>
                <a:latin typeface="+mn-lt"/>
                <a:ea typeface="+mn-ea"/>
                <a:cs typeface="+mn-cs"/>
              </a:rPr>
              <a:t>, qui s’étend </a:t>
            </a:r>
            <a:r>
              <a:rPr lang="fr-FR" sz="1200" b="1" i="0" kern="1200">
                <a:solidFill>
                  <a:schemeClr val="tx1"/>
                </a:solidFill>
                <a:effectLst/>
                <a:latin typeface="+mn-lt"/>
                <a:ea typeface="+mn-ea"/>
                <a:cs typeface="+mn-cs"/>
              </a:rPr>
              <a:t>à perte de vue</a:t>
            </a:r>
            <a:r>
              <a:rPr lang="fr-FR" sz="1200" b="0" i="0" kern="1200">
                <a:solidFill>
                  <a:schemeClr val="tx1"/>
                </a:solidFill>
                <a:effectLst/>
                <a:latin typeface="+mn-lt"/>
                <a:ea typeface="+mn-ea"/>
                <a:cs typeface="+mn-cs"/>
              </a:rPr>
              <a:t>. </a:t>
            </a:r>
            <a:r>
              <a:rPr lang="fr-FR" sz="1200" b="0" i="0" kern="1200">
                <a:solidFill>
                  <a:srgbClr val="FF0000"/>
                </a:solidFill>
                <a:effectLst/>
                <a:latin typeface="+mn-lt"/>
                <a:ea typeface="+mn-ea"/>
                <a:cs typeface="+mn-cs"/>
              </a:rPr>
              <a:t>Faire le lien avec la vidéo.</a:t>
            </a:r>
          </a:p>
          <a:p>
            <a:pPr marL="0" marR="0" lvl="0" indent="0" algn="l" defTabSz="914400" rtl="0" eaLnBrk="1" fontAlgn="auto" latinLnBrk="0" hangingPunct="1">
              <a:lnSpc>
                <a:spcPts val="4788"/>
              </a:lnSpc>
              <a:spcBef>
                <a:spcPts val="0"/>
              </a:spcBef>
              <a:spcAft>
                <a:spcPts val="0"/>
              </a:spcAft>
              <a:buClrTx/>
              <a:buSzTx/>
              <a:buFontTx/>
              <a:buNone/>
              <a:tabLst/>
              <a:defRPr/>
            </a:pPr>
            <a:endParaRPr lang="fr-FR" sz="1200" b="0" i="0" kern="1200">
              <a:solidFill>
                <a:schemeClr val="tx1"/>
              </a:solidFill>
              <a:effectLst/>
              <a:latin typeface="+mn-lt"/>
              <a:ea typeface="+mn-ea"/>
              <a:cs typeface="+mn-cs"/>
            </a:endParaRPr>
          </a:p>
          <a:p>
            <a:pPr marL="0" marR="0" lvl="0" indent="0" algn="l" defTabSz="914400" rtl="0" eaLnBrk="1" fontAlgn="auto" latinLnBrk="0" hangingPunct="1">
              <a:lnSpc>
                <a:spcPts val="4788"/>
              </a:lnSpc>
              <a:spcBef>
                <a:spcPts val="0"/>
              </a:spcBef>
              <a:spcAft>
                <a:spcPts val="0"/>
              </a:spcAft>
              <a:buClrTx/>
              <a:buSzTx/>
              <a:buFontTx/>
              <a:buNone/>
              <a:tabLst/>
              <a:defRPr/>
            </a:pPr>
            <a:r>
              <a:rPr lang="fr-FR" sz="1200" b="0" i="0" kern="1200">
                <a:solidFill>
                  <a:schemeClr val="tx1"/>
                </a:solidFill>
                <a:effectLst/>
                <a:latin typeface="+mn-lt"/>
                <a:ea typeface="+mn-ea"/>
                <a:cs typeface="+mn-cs"/>
              </a:rPr>
              <a:t>Rappeler ce qu’est un pâturage pour le bétail : un </a:t>
            </a:r>
            <a:r>
              <a:rPr lang="fr-FR" sz="1200" b="1" i="0" kern="1200">
                <a:solidFill>
                  <a:schemeClr val="tx1"/>
                </a:solidFill>
                <a:effectLst/>
                <a:latin typeface="+mn-lt"/>
                <a:ea typeface="+mn-ea"/>
                <a:cs typeface="+mn-cs"/>
              </a:rPr>
              <a:t>pâturage</a:t>
            </a:r>
            <a:r>
              <a:rPr lang="fr-FR" sz="1200" b="0" i="0" kern="1200">
                <a:solidFill>
                  <a:schemeClr val="tx1"/>
                </a:solidFill>
                <a:effectLst/>
                <a:latin typeface="+mn-lt"/>
                <a:ea typeface="+mn-ea"/>
                <a:cs typeface="+mn-cs"/>
              </a:rPr>
              <a:t>, c’est un </a:t>
            </a:r>
            <a:r>
              <a:rPr lang="fr-FR" sz="1200" b="1" i="0" kern="1200">
                <a:solidFill>
                  <a:schemeClr val="tx1"/>
                </a:solidFill>
                <a:effectLst/>
                <a:latin typeface="+mn-lt"/>
                <a:ea typeface="+mn-ea"/>
                <a:cs typeface="+mn-cs"/>
              </a:rPr>
              <a:t>grand espace de nature</a:t>
            </a:r>
            <a:r>
              <a:rPr lang="fr-FR" sz="1200" b="0" i="0" kern="1200">
                <a:solidFill>
                  <a:schemeClr val="tx1"/>
                </a:solidFill>
                <a:effectLst/>
                <a:latin typeface="+mn-lt"/>
                <a:ea typeface="+mn-ea"/>
                <a:cs typeface="+mn-cs"/>
              </a:rPr>
              <a:t> couvert d’herbe où </a:t>
            </a:r>
            <a:r>
              <a:rPr lang="fr-FR" sz="1200" b="1" i="0" kern="1200">
                <a:solidFill>
                  <a:schemeClr val="tx1"/>
                </a:solidFill>
                <a:effectLst/>
                <a:latin typeface="+mn-lt"/>
                <a:ea typeface="+mn-ea"/>
                <a:cs typeface="+mn-cs"/>
              </a:rPr>
              <a:t>les animaux viennent manger</a:t>
            </a:r>
            <a:r>
              <a:rPr lang="fr-FR" sz="1200" b="0" i="0" kern="1200">
                <a:solidFill>
                  <a:schemeClr val="tx1"/>
                </a:solidFill>
                <a:effectLst/>
                <a:latin typeface="+mn-lt"/>
                <a:ea typeface="+mn-ea"/>
                <a:cs typeface="+mn-cs"/>
              </a:rPr>
              <a:t>.</a:t>
            </a:r>
          </a:p>
          <a:p>
            <a:pPr marL="0" marR="0" lvl="0" indent="0" algn="l" defTabSz="914400" rtl="0" eaLnBrk="1" fontAlgn="auto" latinLnBrk="0" hangingPunct="1">
              <a:lnSpc>
                <a:spcPts val="4788"/>
              </a:lnSpc>
              <a:spcBef>
                <a:spcPts val="0"/>
              </a:spcBef>
              <a:spcAft>
                <a:spcPts val="0"/>
              </a:spcAft>
              <a:buClrTx/>
              <a:buSzTx/>
              <a:buFontTx/>
              <a:buNone/>
              <a:tabLst/>
              <a:defRPr/>
            </a:pPr>
            <a:endParaRPr lang="fr-FR" sz="1200" b="0" i="0" kern="1200">
              <a:solidFill>
                <a:schemeClr val="tx1"/>
              </a:solidFill>
              <a:effectLst/>
              <a:latin typeface="+mn-lt"/>
              <a:ea typeface="+mn-ea"/>
              <a:cs typeface="+mn-cs"/>
            </a:endParaRPr>
          </a:p>
          <a:p>
            <a:pPr algn="l">
              <a:lnSpc>
                <a:spcPts val="4788"/>
              </a:lnSpc>
            </a:pPr>
            <a:r>
              <a:rPr lang="en-US" sz="1200" b="0">
                <a:solidFill>
                  <a:srgbClr val="000000"/>
                </a:solidFill>
                <a:latin typeface="+mn-lt"/>
                <a:ea typeface="Aptos Bold"/>
                <a:cs typeface="Aptos Bold"/>
                <a:sym typeface="Aptos Bold"/>
              </a:rPr>
              <a:t>Le passage de l’été à l’hiver n’est pas sans conséquence pour les éleveurs mongols. Les </a:t>
            </a:r>
            <a:r>
              <a:rPr lang="en-US" sz="1200" b="0">
                <a:solidFill>
                  <a:srgbClr val="00AD52"/>
                </a:solidFill>
                <a:latin typeface="+mn-lt"/>
                <a:ea typeface="Aptos Bold"/>
                <a:cs typeface="Aptos Bold"/>
                <a:sym typeface="Aptos Bold"/>
              </a:rPr>
              <a:t>pâturages sont plus verts</a:t>
            </a:r>
            <a:r>
              <a:rPr lang="en-US" sz="1200" b="0">
                <a:solidFill>
                  <a:srgbClr val="000000"/>
                </a:solidFill>
                <a:latin typeface="+mn-lt"/>
                <a:ea typeface="Aptos Bold"/>
                <a:cs typeface="Aptos Bold"/>
                <a:sym typeface="Aptos Bold"/>
              </a:rPr>
              <a:t> </a:t>
            </a:r>
            <a:r>
              <a:rPr lang="en-US" sz="1200" b="0" err="1">
                <a:solidFill>
                  <a:srgbClr val="00AD52"/>
                </a:solidFill>
                <a:latin typeface="+mn-lt"/>
                <a:ea typeface="Aptos Bold"/>
                <a:cs typeface="Aptos Bold"/>
                <a:sym typeface="Aptos Bold"/>
              </a:rPr>
              <a:t>en</a:t>
            </a:r>
            <a:r>
              <a:rPr lang="en-US" sz="1200" b="0">
                <a:solidFill>
                  <a:srgbClr val="00AD52"/>
                </a:solidFill>
                <a:latin typeface="+mn-lt"/>
                <a:ea typeface="Aptos Bold"/>
                <a:cs typeface="Aptos Bold"/>
                <a:sym typeface="Aptos Bold"/>
              </a:rPr>
              <a:t> </a:t>
            </a:r>
            <a:r>
              <a:rPr lang="en-US" sz="1200" b="0" err="1">
                <a:solidFill>
                  <a:srgbClr val="00AD52"/>
                </a:solidFill>
                <a:latin typeface="+mn-lt"/>
                <a:ea typeface="Aptos Bold"/>
                <a:cs typeface="Aptos Bold"/>
                <a:sym typeface="Aptos Bold"/>
              </a:rPr>
              <a:t>été</a:t>
            </a:r>
            <a:r>
              <a:rPr lang="en-US" sz="1200" b="0">
                <a:solidFill>
                  <a:srgbClr val="000000"/>
                </a:solidFill>
                <a:latin typeface="+mn-lt"/>
                <a:ea typeface="Aptos Bold"/>
                <a:cs typeface="Aptos Bold"/>
                <a:sym typeface="Aptos Bold"/>
              </a:rPr>
              <a:t> : les </a:t>
            </a:r>
            <a:r>
              <a:rPr lang="en-US" sz="1200" b="0" err="1">
                <a:solidFill>
                  <a:srgbClr val="000000"/>
                </a:solidFill>
                <a:latin typeface="+mn-lt"/>
                <a:ea typeface="Aptos Bold"/>
                <a:cs typeface="Aptos Bold"/>
                <a:sym typeface="Aptos Bold"/>
              </a:rPr>
              <a:t>animaux</a:t>
            </a:r>
            <a:r>
              <a:rPr lang="en-US" sz="1200" b="0">
                <a:solidFill>
                  <a:srgbClr val="000000"/>
                </a:solidFill>
                <a:latin typeface="+mn-lt"/>
                <a:ea typeface="Aptos Bold"/>
                <a:cs typeface="Aptos Bold"/>
                <a:sym typeface="Aptos Bold"/>
              </a:rPr>
              <a:t> </a:t>
            </a:r>
            <a:r>
              <a:rPr lang="en-US" sz="1200" b="0" err="1">
                <a:solidFill>
                  <a:srgbClr val="000000"/>
                </a:solidFill>
                <a:latin typeface="+mn-lt"/>
                <a:ea typeface="Aptos Bold"/>
                <a:cs typeface="Aptos Bold"/>
                <a:sym typeface="Aptos Bold"/>
              </a:rPr>
              <a:t>peuvent</a:t>
            </a:r>
            <a:r>
              <a:rPr lang="en-US" sz="1200" b="0">
                <a:solidFill>
                  <a:srgbClr val="000000"/>
                </a:solidFill>
                <a:latin typeface="+mn-lt"/>
                <a:ea typeface="Aptos Bold"/>
                <a:cs typeface="Aptos Bold"/>
                <a:sym typeface="Aptos Bold"/>
              </a:rPr>
              <a:t> bien se </a:t>
            </a:r>
            <a:r>
              <a:rPr lang="en-US" sz="1200" b="0" err="1">
                <a:solidFill>
                  <a:srgbClr val="000000"/>
                </a:solidFill>
                <a:latin typeface="+mn-lt"/>
                <a:ea typeface="Aptos Bold"/>
                <a:cs typeface="Aptos Bold"/>
                <a:sym typeface="Aptos Bold"/>
              </a:rPr>
              <a:t>nourrir</a:t>
            </a:r>
            <a:r>
              <a:rPr lang="en-US" sz="1200" b="0">
                <a:solidFill>
                  <a:srgbClr val="000000"/>
                </a:solidFill>
                <a:latin typeface="+mn-lt"/>
                <a:ea typeface="Aptos Bold"/>
                <a:cs typeface="Aptos Bold"/>
                <a:sym typeface="Aptos Bold"/>
              </a:rPr>
              <a:t>, il est facile de se </a:t>
            </a:r>
            <a:r>
              <a:rPr lang="en-US" sz="1200" b="0" err="1">
                <a:solidFill>
                  <a:srgbClr val="000000"/>
                </a:solidFill>
                <a:latin typeface="+mn-lt"/>
                <a:ea typeface="Aptos Bold"/>
                <a:cs typeface="Aptos Bold"/>
                <a:sym typeface="Aptos Bold"/>
              </a:rPr>
              <a:t>déplacer</a:t>
            </a:r>
            <a:r>
              <a:rPr lang="en-US" sz="1200" b="0">
                <a:solidFill>
                  <a:srgbClr val="000000"/>
                </a:solidFill>
                <a:latin typeface="+mn-lt"/>
                <a:ea typeface="Aptos Bold"/>
                <a:cs typeface="Aptos Bold"/>
                <a:sym typeface="Aptos Bold"/>
              </a:rPr>
              <a:t>. En revanche, pendant la période hivernale, les </a:t>
            </a:r>
            <a:r>
              <a:rPr lang="en-US" sz="1200" b="0">
                <a:solidFill>
                  <a:srgbClr val="00AD52"/>
                </a:solidFill>
                <a:latin typeface="+mn-lt"/>
                <a:ea typeface="Aptos Bold"/>
                <a:cs typeface="Aptos Bold"/>
                <a:sym typeface="Aptos Bold"/>
              </a:rPr>
              <a:t>pâturages sont pauvres</a:t>
            </a:r>
            <a:r>
              <a:rPr lang="en-US" sz="1200" b="0">
                <a:solidFill>
                  <a:srgbClr val="000000"/>
                </a:solidFill>
                <a:latin typeface="+mn-lt"/>
                <a:ea typeface="Aptos Bold"/>
                <a:cs typeface="Aptos Bold"/>
                <a:sym typeface="Aptos Bold"/>
              </a:rPr>
              <a:t>, peu accessibles, car </a:t>
            </a:r>
            <a:r>
              <a:rPr lang="en-US" sz="1200" b="0" err="1">
                <a:solidFill>
                  <a:srgbClr val="000000"/>
                </a:solidFill>
                <a:latin typeface="+mn-lt"/>
                <a:ea typeface="Aptos Bold"/>
                <a:cs typeface="Aptos Bold"/>
                <a:sym typeface="Aptos Bold"/>
              </a:rPr>
              <a:t>recouverts</a:t>
            </a:r>
            <a:r>
              <a:rPr lang="en-US" sz="1200" b="0">
                <a:solidFill>
                  <a:srgbClr val="000000"/>
                </a:solidFill>
                <a:latin typeface="+mn-lt"/>
                <a:ea typeface="Aptos Bold"/>
                <a:cs typeface="Aptos Bold"/>
                <a:sym typeface="Aptos Bold"/>
              </a:rPr>
              <a:t> de </a:t>
            </a:r>
            <a:r>
              <a:rPr lang="en-US" sz="1200" b="0" err="1">
                <a:solidFill>
                  <a:srgbClr val="000000"/>
                </a:solidFill>
                <a:latin typeface="+mn-lt"/>
                <a:ea typeface="Aptos Bold"/>
                <a:cs typeface="Aptos Bold"/>
                <a:sym typeface="Aptos Bold"/>
              </a:rPr>
              <a:t>neige</a:t>
            </a:r>
            <a:r>
              <a:rPr lang="en-US" sz="1200" b="0">
                <a:solidFill>
                  <a:srgbClr val="000000"/>
                </a:solidFill>
                <a:latin typeface="+mn-lt"/>
                <a:ea typeface="Aptos Bold"/>
                <a:cs typeface="Aptos Bold"/>
                <a:sym typeface="Aptos Bold"/>
              </a:rPr>
              <a:t>, et les animaux perdent beaucoup de poids.  </a:t>
            </a:r>
          </a:p>
          <a:p>
            <a:endParaRPr lang="fr-FR"/>
          </a:p>
        </p:txBody>
      </p:sp>
      <p:sp>
        <p:nvSpPr>
          <p:cNvPr id="4" name="Espace réservé du numéro de diapositive 3"/>
          <p:cNvSpPr>
            <a:spLocks noGrp="1"/>
          </p:cNvSpPr>
          <p:nvPr>
            <p:ph type="sldNum" sz="quarter" idx="5"/>
          </p:nvPr>
        </p:nvSpPr>
        <p:spPr/>
        <p:txBody>
          <a:bodyPr/>
          <a:lstStyle/>
          <a:p>
            <a:fld id="{9F58B416-DC0F-9F49-A40F-0FC4CD5D2665}" type="slidenum">
              <a:rPr lang="fr-FR" smtClean="0"/>
              <a:t>11</a:t>
            </a:fld>
            <a:endParaRPr lang="fr-FR"/>
          </a:p>
        </p:txBody>
      </p:sp>
    </p:spTree>
    <p:extLst>
      <p:ext uri="{BB962C8B-B14F-4D97-AF65-F5344CB8AC3E}">
        <p14:creationId xmlns:p14="http://schemas.microsoft.com/office/powerpoint/2010/main" val="2884277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sng">
                <a:solidFill>
                  <a:srgbClr val="000000"/>
                </a:solidFill>
                <a:latin typeface="Aptos Bold"/>
                <a:ea typeface="Aptos Bold"/>
                <a:cs typeface="Aptos Bold"/>
                <a:sym typeface="Aptos Bold"/>
              </a:rPr>
              <a:t>Objectif de la </a:t>
            </a:r>
            <a:r>
              <a:rPr lang="en-US" sz="1200" b="0" u="sng" err="1">
                <a:solidFill>
                  <a:srgbClr val="000000"/>
                </a:solidFill>
                <a:latin typeface="Aptos Bold"/>
                <a:ea typeface="Aptos Bold"/>
                <a:cs typeface="Aptos Bold"/>
                <a:sym typeface="Aptos Bold"/>
              </a:rPr>
              <a:t>dispo</a:t>
            </a:r>
            <a:r>
              <a:rPr lang="en-US" sz="1200" b="0" u="sng">
                <a:solidFill>
                  <a:srgbClr val="000000"/>
                </a:solidFill>
                <a:latin typeface="Aptos Bold"/>
                <a:ea typeface="Aptos Bold"/>
                <a:cs typeface="Aptos Bold"/>
                <a:sym typeface="Aptos Bold"/>
              </a:rPr>
              <a:t> </a:t>
            </a:r>
            <a:r>
              <a:rPr lang="en-US" sz="1200" b="0">
                <a:solidFill>
                  <a:srgbClr val="000000"/>
                </a:solidFill>
                <a:latin typeface="Aptos Bold"/>
                <a:ea typeface="Aptos Bold"/>
                <a:cs typeface="Aptos Bold"/>
                <a:sym typeface="Aptos Bold"/>
              </a:rPr>
              <a:t>: Faire </a:t>
            </a:r>
            <a:r>
              <a:rPr lang="en-US" sz="1200" b="0" err="1">
                <a:solidFill>
                  <a:srgbClr val="000000"/>
                </a:solidFill>
                <a:latin typeface="Aptos Bold"/>
                <a:ea typeface="Aptos Bold"/>
                <a:cs typeface="Aptos Bold"/>
                <a:sym typeface="Aptos Bold"/>
              </a:rPr>
              <a:t>comprendre</a:t>
            </a:r>
            <a:r>
              <a:rPr lang="en-US" sz="1200" b="0">
                <a:solidFill>
                  <a:srgbClr val="000000"/>
                </a:solidFill>
                <a:latin typeface="Aptos Bold"/>
                <a:ea typeface="Aptos Bold"/>
                <a:cs typeface="Aptos Bold"/>
                <a:sym typeface="Aptos Bold"/>
              </a:rPr>
              <a:t> les </a:t>
            </a:r>
            <a:r>
              <a:rPr lang="en-US" sz="1200" b="0" err="1">
                <a:solidFill>
                  <a:srgbClr val="000000"/>
                </a:solidFill>
                <a:latin typeface="Aptos Bold"/>
                <a:ea typeface="Aptos Bold"/>
                <a:cs typeface="Aptos Bold"/>
                <a:sym typeface="Aptos Bold"/>
              </a:rPr>
              <a:t>défis</a:t>
            </a:r>
            <a:r>
              <a:rPr lang="en-US" sz="1200" b="0">
                <a:solidFill>
                  <a:srgbClr val="000000"/>
                </a:solidFill>
                <a:latin typeface="Aptos Bold"/>
                <a:ea typeface="Aptos Bold"/>
                <a:cs typeface="Aptos Bold"/>
                <a:sym typeface="Aptos Bold"/>
              </a:rPr>
              <a:t> </a:t>
            </a:r>
            <a:r>
              <a:rPr lang="en-US" sz="1200" b="0" err="1">
                <a:solidFill>
                  <a:srgbClr val="000000"/>
                </a:solidFill>
                <a:latin typeface="Aptos Bold"/>
                <a:ea typeface="Aptos Bold"/>
                <a:cs typeface="Aptos Bold"/>
                <a:sym typeface="Aptos Bold"/>
              </a:rPr>
              <a:t>axuquels</a:t>
            </a:r>
            <a:r>
              <a:rPr lang="en-US" sz="1200" b="0">
                <a:solidFill>
                  <a:srgbClr val="000000"/>
                </a:solidFill>
                <a:latin typeface="Aptos Bold"/>
                <a:ea typeface="Aptos Bold"/>
                <a:cs typeface="Aptos Bold"/>
                <a:sym typeface="Aptos Bold"/>
              </a:rPr>
              <a:t> </a:t>
            </a:r>
            <a:r>
              <a:rPr lang="en-US" sz="1200" b="0" err="1">
                <a:solidFill>
                  <a:srgbClr val="000000"/>
                </a:solidFill>
                <a:latin typeface="Aptos Bold"/>
                <a:ea typeface="Aptos Bold"/>
                <a:cs typeface="Aptos Bold"/>
                <a:sym typeface="Aptos Bold"/>
              </a:rPr>
              <a:t>sont</a:t>
            </a:r>
            <a:r>
              <a:rPr lang="en-US" sz="1200" b="0">
                <a:solidFill>
                  <a:srgbClr val="000000"/>
                </a:solidFill>
                <a:latin typeface="Aptos Bold"/>
                <a:ea typeface="Aptos Bold"/>
                <a:cs typeface="Aptos Bold"/>
                <a:sym typeface="Aptos Bold"/>
              </a:rPr>
              <a:t> </a:t>
            </a:r>
            <a:r>
              <a:rPr lang="en-US" sz="1200" b="0" err="1">
                <a:solidFill>
                  <a:srgbClr val="000000"/>
                </a:solidFill>
                <a:latin typeface="Aptos Bold"/>
                <a:ea typeface="Aptos Bold"/>
                <a:cs typeface="Aptos Bold"/>
                <a:sym typeface="Aptos Bold"/>
              </a:rPr>
              <a:t>confrontés</a:t>
            </a:r>
            <a:r>
              <a:rPr lang="en-US" sz="1200" b="0">
                <a:solidFill>
                  <a:srgbClr val="000000"/>
                </a:solidFill>
                <a:latin typeface="Aptos Bold"/>
                <a:ea typeface="Aptos Bold"/>
                <a:cs typeface="Aptos Bold"/>
                <a:sym typeface="Aptos Bold"/>
              </a:rPr>
              <a:t> les éleveurs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solidFill>
                <a:srgbClr val="000000"/>
              </a:solidFill>
              <a:latin typeface="Aptos Bold"/>
              <a:ea typeface="Aptos Bold"/>
              <a:cs typeface="Aptos Bold"/>
              <a:sym typeface="Aptos Bol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u="sng">
                <a:solidFill>
                  <a:srgbClr val="000000"/>
                </a:solidFill>
                <a:latin typeface="Aptos Bold"/>
                <a:ea typeface="Aptos Bold"/>
                <a:cs typeface="Aptos Bold"/>
                <a:sym typeface="Aptos Bold"/>
              </a:rPr>
              <a:t>Consignes d’animation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solidFill>
                <a:srgbClr val="000000"/>
              </a:solidFill>
              <a:latin typeface="Aptos Bold"/>
              <a:ea typeface="Aptos Bold"/>
              <a:cs typeface="Aptos Bold"/>
              <a:sym typeface="Aptos Bol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000000"/>
                </a:solidFill>
                <a:latin typeface="Aptos Bold"/>
                <a:ea typeface="Aptos Bold"/>
                <a:cs typeface="Aptos Bold"/>
                <a:sym typeface="Aptos Bold"/>
              </a:rPr>
              <a:t>En dehors de </a:t>
            </a:r>
            <a:r>
              <a:rPr lang="en-US" sz="1200" b="0">
                <a:solidFill>
                  <a:srgbClr val="FF7D5B"/>
                </a:solidFill>
                <a:latin typeface="Aptos Bold"/>
                <a:ea typeface="Aptos Bold"/>
                <a:cs typeface="Aptos Bold"/>
                <a:sym typeface="Aptos Bold"/>
              </a:rPr>
              <a:t>l’alternance naturelle des saisons</a:t>
            </a:r>
            <a:r>
              <a:rPr lang="en-US" sz="1200" b="0">
                <a:solidFill>
                  <a:srgbClr val="000000"/>
                </a:solidFill>
                <a:latin typeface="Aptos Bold"/>
                <a:ea typeface="Aptos Bold"/>
                <a:cs typeface="Aptos Bold"/>
                <a:sym typeface="Aptos Bold"/>
              </a:rPr>
              <a:t>, la famille de Naran fait face à deux autres défis majeurs : le </a:t>
            </a:r>
            <a:r>
              <a:rPr lang="en-US" sz="1200" b="0">
                <a:solidFill>
                  <a:srgbClr val="00AD52"/>
                </a:solidFill>
                <a:latin typeface="Aptos Bold"/>
                <a:ea typeface="Aptos Bold"/>
                <a:cs typeface="Aptos Bold"/>
                <a:sym typeface="Aptos Bold"/>
              </a:rPr>
              <a:t>surpâturage </a:t>
            </a:r>
            <a:r>
              <a:rPr lang="en-US" sz="1200" b="0">
                <a:solidFill>
                  <a:srgbClr val="000000"/>
                </a:solidFill>
                <a:latin typeface="Aptos Bold"/>
                <a:ea typeface="Aptos Bold"/>
                <a:cs typeface="Aptos Bold"/>
                <a:sym typeface="Aptos Bold"/>
              </a:rPr>
              <a:t>et les</a:t>
            </a:r>
            <a:r>
              <a:rPr lang="en-US" sz="1200" b="0">
                <a:solidFill>
                  <a:srgbClr val="00AD52"/>
                </a:solidFill>
                <a:latin typeface="Aptos Bold"/>
                <a:ea typeface="Aptos Bold"/>
                <a:cs typeface="Aptos Bold"/>
                <a:sym typeface="Aptos Bold"/>
              </a:rPr>
              <a:t> </a:t>
            </a:r>
            <a:r>
              <a:rPr lang="en-US" sz="1200" b="0">
                <a:solidFill>
                  <a:srgbClr val="C02D21"/>
                </a:solidFill>
                <a:latin typeface="Aptos Bold"/>
                <a:ea typeface="Aptos Bold"/>
                <a:cs typeface="Aptos Bold"/>
                <a:sym typeface="Aptos Bold"/>
              </a:rPr>
              <a:t>dzuds</a:t>
            </a:r>
            <a:r>
              <a:rPr lang="en-US" sz="1200" b="0">
                <a:solidFill>
                  <a:srgbClr val="000000"/>
                </a:solidFill>
                <a:latin typeface="Aptos Bold"/>
                <a:ea typeface="Aptos Bold"/>
                <a:cs typeface="Aptos Bold"/>
                <a:sym typeface="Aptos Bold"/>
              </a:rPr>
              <a:t>.</a:t>
            </a:r>
            <a:r>
              <a:rPr lang="en-US" sz="1200" b="0">
                <a:solidFill>
                  <a:srgbClr val="00AD52"/>
                </a:solidFill>
                <a:latin typeface="Aptos Bold"/>
                <a:ea typeface="Aptos Bold"/>
                <a:cs typeface="Aptos Bold"/>
                <a:sym typeface="Aptos Bold"/>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solidFill>
                <a:srgbClr val="FFFFFF"/>
              </a:solidFill>
              <a:latin typeface="Aptos Bold"/>
              <a:ea typeface="Aptos Bold"/>
              <a:cs typeface="Aptos Bold"/>
              <a:sym typeface="Aptos Bol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FFFFFF"/>
                </a:solidFill>
                <a:latin typeface="Aptos Bold"/>
                <a:ea typeface="Aptos Bold"/>
                <a:cs typeface="Aptos Bold"/>
                <a:sym typeface="Aptos Bold"/>
              </a:rPr>
              <a:t>Le surpâturage, c’est quand il y a trop d’animaux sur un même terrain ou qu’ils restent trop longtemps au même endroit.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solidFill>
                <a:srgbClr val="FFFFFF"/>
              </a:solidFill>
              <a:latin typeface="Aptos Bold"/>
              <a:ea typeface="Aptos Bold"/>
              <a:cs typeface="Aptos Bold"/>
              <a:sym typeface="Aptos Bol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FFFFFF"/>
                </a:solidFill>
                <a:latin typeface="Aptos Bold"/>
                <a:ea typeface="Aptos Bold"/>
                <a:cs typeface="Aptos Bold"/>
                <a:sym typeface="Aptos Bold"/>
              </a:rPr>
              <a:t>Les dzuds désignent des conditions météorologiques extrêmes. Ils se caractérisent par des étés très secs et des hivers rigoureux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solidFill>
                <a:srgbClr val="FFFFFF"/>
              </a:solidFill>
              <a:latin typeface="Aptos Bold"/>
              <a:ea typeface="Aptos Bold"/>
              <a:cs typeface="Aptos Bold"/>
              <a:sym typeface="Aptos Bold"/>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solidFill>
                <a:srgbClr val="00AD52"/>
              </a:solidFill>
              <a:latin typeface="Aptos Bold"/>
              <a:ea typeface="Aptos Bold"/>
              <a:cs typeface="Aptos Bold"/>
              <a:sym typeface="Aptos Bold"/>
            </a:endParaRPr>
          </a:p>
          <a:p>
            <a:endParaRPr lang="fr-FR"/>
          </a:p>
        </p:txBody>
      </p:sp>
      <p:sp>
        <p:nvSpPr>
          <p:cNvPr id="4" name="Espace réservé du numéro de diapositive 3"/>
          <p:cNvSpPr>
            <a:spLocks noGrp="1"/>
          </p:cNvSpPr>
          <p:nvPr>
            <p:ph type="sldNum" sz="quarter" idx="5"/>
          </p:nvPr>
        </p:nvSpPr>
        <p:spPr/>
        <p:txBody>
          <a:bodyPr/>
          <a:lstStyle/>
          <a:p>
            <a:fld id="{9F58B416-DC0F-9F49-A40F-0FC4CD5D2665}" type="slidenum">
              <a:rPr lang="fr-FR" smtClean="0"/>
              <a:t>12</a:t>
            </a:fld>
            <a:endParaRPr lang="fr-FR"/>
          </a:p>
        </p:txBody>
      </p:sp>
    </p:spTree>
    <p:extLst>
      <p:ext uri="{BB962C8B-B14F-4D97-AF65-F5344CB8AC3E}">
        <p14:creationId xmlns:p14="http://schemas.microsoft.com/office/powerpoint/2010/main" val="3674115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u="sng">
                <a:latin typeface="Aptos" panose="020B0004020202020204" pitchFamily="34" charset="0"/>
              </a:rPr>
              <a:t>Objectif de la diapo </a:t>
            </a:r>
            <a:r>
              <a:rPr lang="fr-FR">
                <a:latin typeface="Aptos" panose="020B0004020202020204" pitchFamily="34" charset="0"/>
              </a:rPr>
              <a:t>: Faire comprendre l’ampleur du pastoralisme</a:t>
            </a:r>
          </a:p>
          <a:p>
            <a:endParaRPr lang="fr-FR">
              <a:latin typeface="Aptos" panose="020B0004020202020204" pitchFamily="34" charset="0"/>
            </a:endParaRPr>
          </a:p>
          <a:p>
            <a:r>
              <a:rPr lang="fr-FR" b="1" u="sng">
                <a:latin typeface="Aptos" panose="020B0004020202020204" pitchFamily="34" charset="0"/>
              </a:rPr>
              <a:t>Consignes d’animation :</a:t>
            </a:r>
          </a:p>
          <a:p>
            <a:endParaRPr lang="fr-FR">
              <a:latin typeface="Aptos" panose="020B0004020202020204" pitchFamily="34" charset="0"/>
            </a:endParaRPr>
          </a:p>
          <a:p>
            <a:r>
              <a:rPr lang="fr-FR">
                <a:latin typeface="Aptos" panose="020B0004020202020204" pitchFamily="34" charset="0"/>
              </a:rPr>
              <a:t>Le pastoralisme est pratiqué partout dans le monde, même en France ! </a:t>
            </a:r>
          </a:p>
          <a:p>
            <a:endParaRPr lang="en-US" sz="1200" b="0">
              <a:solidFill>
                <a:srgbClr val="000000"/>
              </a:solidFill>
              <a:latin typeface="Aptos" panose="020B0004020202020204" pitchFamily="34" charset="0"/>
              <a:ea typeface="Aptos Bold"/>
              <a:cs typeface="Aptos Bold"/>
              <a:sym typeface="Aptos Bold"/>
            </a:endParaRPr>
          </a:p>
          <a:p>
            <a:r>
              <a:rPr lang="en-US" sz="1200" b="0">
                <a:solidFill>
                  <a:srgbClr val="000000"/>
                </a:solidFill>
                <a:latin typeface="Aptos" panose="020B0004020202020204" pitchFamily="34" charset="0"/>
                <a:ea typeface="Aptos Bold"/>
                <a:cs typeface="Aptos Bold"/>
                <a:sym typeface="Aptos Bold"/>
              </a:rPr>
              <a:t>Il y a près de </a:t>
            </a:r>
            <a:r>
              <a:rPr lang="en-US" sz="1200" b="0">
                <a:solidFill>
                  <a:srgbClr val="00AD52"/>
                </a:solidFill>
                <a:latin typeface="Aptos" panose="020B0004020202020204" pitchFamily="34" charset="0"/>
                <a:ea typeface="Aptos Bold"/>
                <a:cs typeface="Aptos Bold"/>
                <a:sym typeface="Aptos Bold"/>
              </a:rPr>
              <a:t>500 millions d’éleveurs nomades </a:t>
            </a:r>
            <a:r>
              <a:rPr lang="en-US" sz="1200" b="0">
                <a:solidFill>
                  <a:srgbClr val="000000"/>
                </a:solidFill>
                <a:latin typeface="Aptos" panose="020B0004020202020204" pitchFamily="34" charset="0"/>
                <a:ea typeface="Aptos Bold"/>
                <a:cs typeface="Aptos Bold"/>
                <a:sym typeface="Aptos Bold"/>
              </a:rPr>
              <a:t>dans le monde, </a:t>
            </a:r>
            <a:r>
              <a:rPr lang="en-US" sz="1200" b="0">
                <a:solidFill>
                  <a:srgbClr val="00AD52"/>
                </a:solidFill>
                <a:latin typeface="Aptos" panose="020B0004020202020204" pitchFamily="34" charset="0"/>
                <a:ea typeface="Aptos Bold"/>
                <a:cs typeface="Aptos Bold"/>
                <a:sym typeface="Aptos Bold"/>
              </a:rPr>
              <a:t>plus de la moitié</a:t>
            </a:r>
            <a:r>
              <a:rPr lang="en-US" sz="1200" b="0">
                <a:solidFill>
                  <a:srgbClr val="000000"/>
                </a:solidFill>
                <a:latin typeface="Aptos" panose="020B0004020202020204" pitchFamily="34" charset="0"/>
                <a:ea typeface="Aptos Bold"/>
                <a:cs typeface="Aptos Bold"/>
                <a:sym typeface="Aptos Bold"/>
              </a:rPr>
              <a:t> d’entre eux sont en </a:t>
            </a:r>
            <a:r>
              <a:rPr lang="en-US" sz="1200" b="0">
                <a:solidFill>
                  <a:srgbClr val="00AD52"/>
                </a:solidFill>
                <a:latin typeface="Aptos" panose="020B0004020202020204" pitchFamily="34" charset="0"/>
                <a:ea typeface="Aptos Bold"/>
                <a:cs typeface="Aptos Bold"/>
                <a:sym typeface="Aptos Bold"/>
              </a:rPr>
              <a:t>Afrique</a:t>
            </a:r>
            <a:r>
              <a:rPr lang="en-US" sz="1200" b="0">
                <a:solidFill>
                  <a:srgbClr val="000000"/>
                </a:solidFill>
                <a:latin typeface="Aptos" panose="020B0004020202020204" pitchFamily="34" charset="0"/>
                <a:ea typeface="Aptos Bold"/>
                <a:cs typeface="Aptos Bold"/>
                <a:sym typeface="Aptos Bold"/>
              </a:rPr>
              <a:t>.</a:t>
            </a:r>
            <a:endParaRPr lang="fr-FR">
              <a:latin typeface="Aptos" panose="020B0004020202020204" pitchFamily="34" charset="0"/>
            </a:endParaRPr>
          </a:p>
        </p:txBody>
      </p:sp>
      <p:sp>
        <p:nvSpPr>
          <p:cNvPr id="4" name="Espace réservé du numéro de diapositive 3"/>
          <p:cNvSpPr>
            <a:spLocks noGrp="1"/>
          </p:cNvSpPr>
          <p:nvPr>
            <p:ph type="sldNum" sz="quarter" idx="5"/>
          </p:nvPr>
        </p:nvSpPr>
        <p:spPr/>
        <p:txBody>
          <a:bodyPr/>
          <a:lstStyle/>
          <a:p>
            <a:fld id="{9F58B416-DC0F-9F49-A40F-0FC4CD5D2665}" type="slidenum">
              <a:rPr lang="fr-FR" smtClean="0"/>
              <a:t>13</a:t>
            </a:fld>
            <a:endParaRPr lang="fr-FR"/>
          </a:p>
        </p:txBody>
      </p:sp>
    </p:spTree>
    <p:extLst>
      <p:ext uri="{BB962C8B-B14F-4D97-AF65-F5344CB8AC3E}">
        <p14:creationId xmlns:p14="http://schemas.microsoft.com/office/powerpoint/2010/main" val="2276918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b="1" u="sng"/>
              <a:t>Consignes d’animation : </a:t>
            </a:r>
            <a:r>
              <a:rPr lang="fr-FR"/>
              <a:t>L'animation proposée dans la slide suivante est destinée aux élèves du CP et du CE1/CE2, </a:t>
            </a:r>
            <a:r>
              <a:rPr lang="fr-FR" b="1"/>
              <a:t>p</a:t>
            </a:r>
            <a:r>
              <a:rPr lang="fr-FR" sz="1400" b="1"/>
              <a:t>our les plus grands (CM1 et CM2)</a:t>
            </a:r>
            <a:r>
              <a:rPr lang="fr-FR" sz="1400"/>
              <a:t>, vous pouvez demander à 5 élèves de dessiner des yourtes, 5 élèves dessinent des yaks, 5 élèves dessinent des chevaux et 5 élèves dessinent les éleveurs en habit, puis tous les dessins sont mis en commun pour une grande fresque. </a:t>
            </a:r>
            <a:r>
              <a:rPr lang="fr-FR"/>
              <a:t> </a:t>
            </a:r>
            <a:endParaRPr lang="fr-FR">
              <a:ea typeface="Calibri"/>
              <a:cs typeface="Calibri"/>
            </a:endParaRPr>
          </a:p>
          <a:p>
            <a:endParaRPr lang="fr-FR"/>
          </a:p>
          <a:p>
            <a:endParaRPr lang="fr-FR"/>
          </a:p>
        </p:txBody>
      </p:sp>
      <p:sp>
        <p:nvSpPr>
          <p:cNvPr id="4" name="Espace réservé du numéro de diapositive 3"/>
          <p:cNvSpPr>
            <a:spLocks noGrp="1"/>
          </p:cNvSpPr>
          <p:nvPr>
            <p:ph type="sldNum" sz="quarter" idx="5"/>
          </p:nvPr>
        </p:nvSpPr>
        <p:spPr/>
        <p:txBody>
          <a:bodyPr/>
          <a:lstStyle/>
          <a:p>
            <a:fld id="{9F58B416-DC0F-9F49-A40F-0FC4CD5D2665}" type="slidenum">
              <a:rPr lang="fr-FR" smtClean="0"/>
              <a:t>14</a:t>
            </a:fld>
            <a:endParaRPr lang="fr-FR"/>
          </a:p>
        </p:txBody>
      </p:sp>
    </p:spTree>
    <p:extLst>
      <p:ext uri="{BB962C8B-B14F-4D97-AF65-F5344CB8AC3E}">
        <p14:creationId xmlns:p14="http://schemas.microsoft.com/office/powerpoint/2010/main" val="1110750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b="1" u="sng"/>
              <a:t>Consignes d’animation :</a:t>
            </a:r>
          </a:p>
          <a:p>
            <a:r>
              <a:rPr lang="fr-FR"/>
              <a:t>Pour trouver les bonnes réponses, les élèves doivent entourer les éléments suivants :</a:t>
            </a:r>
          </a:p>
          <a:p>
            <a:pPr marL="171450" indent="-171450">
              <a:buFont typeface="Calibri"/>
              <a:buChar char="-"/>
            </a:pPr>
            <a:r>
              <a:rPr lang="fr-FR">
                <a:ea typeface="Calibri" panose="020F0502020204030204"/>
                <a:cs typeface="Calibri" panose="020F0502020204030204"/>
              </a:rPr>
              <a:t>Case 1 Habitation : la yourte ( premier élément)</a:t>
            </a:r>
          </a:p>
          <a:p>
            <a:pPr marL="171450" indent="-171450">
              <a:buFont typeface="Calibri"/>
              <a:buChar char="-"/>
            </a:pPr>
            <a:r>
              <a:rPr lang="fr-FR">
                <a:solidFill>
                  <a:srgbClr val="000000"/>
                </a:solidFill>
                <a:ea typeface="Calibri" panose="020F0502020204030204"/>
                <a:cs typeface="Calibri" panose="020F0502020204030204"/>
              </a:rPr>
              <a:t>Case 2 Vêtements : le </a:t>
            </a:r>
            <a:r>
              <a:rPr lang="fr-FR" err="1">
                <a:solidFill>
                  <a:srgbClr val="000000"/>
                </a:solidFill>
                <a:ea typeface="Calibri" panose="020F0502020204030204"/>
                <a:cs typeface="Calibri" panose="020F0502020204030204"/>
              </a:rPr>
              <a:t>deel</a:t>
            </a:r>
            <a:r>
              <a:rPr lang="fr-FR">
                <a:solidFill>
                  <a:srgbClr val="000000"/>
                </a:solidFill>
                <a:ea typeface="Calibri" panose="020F0502020204030204"/>
                <a:cs typeface="Calibri" panose="020F0502020204030204"/>
              </a:rPr>
              <a:t> (tenue traditionnelle mongole, portée par l'homme au chapeau)</a:t>
            </a:r>
          </a:p>
          <a:p>
            <a:pPr marL="171450" indent="-171450">
              <a:buFont typeface="Calibri"/>
              <a:buChar char="-"/>
            </a:pPr>
            <a:r>
              <a:rPr lang="fr-FR">
                <a:solidFill>
                  <a:srgbClr val="000000"/>
                </a:solidFill>
                <a:ea typeface="Calibri" panose="020F0502020204030204"/>
                <a:cs typeface="Calibri" panose="020F0502020204030204"/>
              </a:rPr>
              <a:t>Case 3 Animaux : le yak ( premier élément)</a:t>
            </a:r>
          </a:p>
          <a:p>
            <a:pPr marL="171450" indent="-171450">
              <a:buFont typeface="Calibri"/>
              <a:buChar char="-"/>
            </a:pPr>
            <a:endParaRPr lang="fr-FR">
              <a:solidFill>
                <a:srgbClr val="000000"/>
              </a:solidFill>
              <a:ea typeface="Calibri" panose="020F0502020204030204"/>
              <a:cs typeface="Calibri" panose="020F0502020204030204"/>
            </a:endParaRPr>
          </a:p>
          <a:p>
            <a:r>
              <a:rPr lang="fr-FR" b="1"/>
              <a:t>NB: L’animateur doit faire imprimer cette slide à raison d’une copie par élève avant la date de la séance. Vu la différence d’élèves d’une classe à l’autre, il est important de prévoir 15 à 20 copies par classe. S'il ne vous reste pas suffisamment de temps pour l'animation, vous pouvez la projeter et désigner quelques élèves.</a:t>
            </a:r>
            <a:endParaRPr lang="fr-FR" b="1">
              <a:ea typeface="Calibri"/>
              <a:cs typeface="Calibri"/>
            </a:endParaRPr>
          </a:p>
          <a:p>
            <a:endParaRPr lang="fr-FR" b="1">
              <a:ea typeface="Calibri"/>
              <a:cs typeface="Calibri"/>
            </a:endParaRPr>
          </a:p>
          <a:p>
            <a:r>
              <a:rPr lang="fr-FR" b="1"/>
              <a:t>Possibilité également de former des groupes de deux élèves pour le jeu.</a:t>
            </a:r>
            <a:endParaRPr lang="fr-FR" b="1">
              <a:ea typeface="Calibri"/>
              <a:cs typeface="Calibri"/>
            </a:endParaRPr>
          </a:p>
          <a:p>
            <a:endParaRPr lang="fr-FR"/>
          </a:p>
        </p:txBody>
      </p:sp>
      <p:sp>
        <p:nvSpPr>
          <p:cNvPr id="4" name="Espace réservé du numéro de diapositive 3"/>
          <p:cNvSpPr>
            <a:spLocks noGrp="1"/>
          </p:cNvSpPr>
          <p:nvPr>
            <p:ph type="sldNum" sz="quarter" idx="5"/>
          </p:nvPr>
        </p:nvSpPr>
        <p:spPr/>
        <p:txBody>
          <a:bodyPr/>
          <a:lstStyle/>
          <a:p>
            <a:fld id="{9F58B416-DC0F-9F49-A40F-0FC4CD5D2665}" type="slidenum">
              <a:rPr lang="fr-FR" smtClean="0"/>
              <a:t>15</a:t>
            </a:fld>
            <a:endParaRPr lang="fr-FR"/>
          </a:p>
        </p:txBody>
      </p:sp>
    </p:spTree>
    <p:extLst>
      <p:ext uri="{BB962C8B-B14F-4D97-AF65-F5344CB8AC3E}">
        <p14:creationId xmlns:p14="http://schemas.microsoft.com/office/powerpoint/2010/main" val="261792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685800"/>
            <a:ext cx="5486400" cy="3429000"/>
          </a:xfrm>
        </p:spPr>
      </p:sp>
      <p:sp>
        <p:nvSpPr>
          <p:cNvPr id="3" name="Espace réservé des notes 2"/>
          <p:cNvSpPr>
            <a:spLocks noGrp="1"/>
          </p:cNvSpPr>
          <p:nvPr>
            <p:ph type="body" idx="1"/>
          </p:nvPr>
        </p:nvSpPr>
        <p:spPr>
          <a:xfrm>
            <a:off x="685800" y="4343400"/>
            <a:ext cx="5486400" cy="952500"/>
          </a:xfrm>
        </p:spPr>
        <p:txBody>
          <a:bodyPr/>
          <a:lstStyle/>
          <a:p>
            <a:pPr>
              <a:spcBef>
                <a:spcPct val="0"/>
              </a:spcBef>
              <a:spcAft>
                <a:spcPct val="0"/>
              </a:spcAft>
            </a:pPr>
            <a:r>
              <a:rPr lang="fr-FR"/>
              <a:t>Montrer ou faire montrer où se trouve la France sur ce planisphère.</a:t>
            </a:r>
            <a:endParaRPr lang="en-US">
              <a:solidFill>
                <a:srgbClr val="444444"/>
              </a:solidFill>
            </a:endParaRPr>
          </a:p>
          <a:p>
            <a:pPr>
              <a:spcBef>
                <a:spcPct val="0"/>
              </a:spcBef>
              <a:spcAft>
                <a:spcPct val="0"/>
              </a:spcAft>
            </a:pPr>
            <a:r>
              <a:rPr lang="fr-FR"/>
              <a:t>Demander aux élèves si certains sont déjà allés dans les pays cités.</a:t>
            </a:r>
            <a:endParaRPr lang="en-US">
              <a:solidFill>
                <a:srgbClr val="444444"/>
              </a:solidFill>
            </a:endParaRPr>
          </a:p>
          <a:p>
            <a:pPr>
              <a:spcBef>
                <a:spcPct val="0"/>
              </a:spcBef>
              <a:spcAft>
                <a:spcPct val="0"/>
              </a:spcAft>
            </a:pPr>
            <a:r>
              <a:rPr lang="fr-FR"/>
              <a:t>Les conditions de vie dans ces pays sont-elles les mêmes qu’en France ? (essayer de faire parler les élèves concernés et insister sur la différence de niveau de vie)</a:t>
            </a:r>
            <a:endParaRPr lang="fr-FR">
              <a:ea typeface="Calibri"/>
              <a:cs typeface="Calibri"/>
            </a:endParaRPr>
          </a:p>
        </p:txBody>
      </p:sp>
    </p:spTree>
    <p:extLst>
      <p:ext uri="{BB962C8B-B14F-4D97-AF65-F5344CB8AC3E}">
        <p14:creationId xmlns:p14="http://schemas.microsoft.com/office/powerpoint/2010/main" val="228710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685800"/>
            <a:ext cx="5486400" cy="3429000"/>
          </a:xfrm>
        </p:spPr>
      </p:sp>
      <p:sp>
        <p:nvSpPr>
          <p:cNvPr id="3" name="Espace réservé des notes 2"/>
          <p:cNvSpPr>
            <a:spLocks noGrp="1"/>
          </p:cNvSpPr>
          <p:nvPr>
            <p:ph type="body" idx="1"/>
          </p:nvPr>
        </p:nvSpPr>
        <p:spPr/>
        <p:txBody>
          <a:bodyPr/>
          <a:lstStyle/>
          <a:p>
            <a:r>
              <a:rPr lang="fr-FR">
                <a:cs typeface="Calibri"/>
              </a:rPr>
              <a:t>Précision sur point 1 : Avoir les moyens financiers d'envoyer les enfants chez le médecin, à l'école....</a:t>
            </a:r>
          </a:p>
          <a:p>
            <a:r>
              <a:rPr lang="fr-FR">
                <a:cs typeface="Calibri"/>
              </a:rPr>
              <a:t>Précision sur point 3 : Permettre aux communautés de vivre sur leur territoire</a:t>
            </a:r>
          </a:p>
          <a:p>
            <a:r>
              <a:rPr lang="fr-FR">
                <a:cs typeface="Calibri"/>
              </a:rPr>
              <a:t>Est-ce que ca vous parle </a:t>
            </a:r>
            <a:r>
              <a:rPr lang="fr-FR" err="1">
                <a:cs typeface="Calibri"/>
              </a:rPr>
              <a:t>cest</a:t>
            </a:r>
            <a:r>
              <a:rPr lang="fr-FR">
                <a:cs typeface="Calibri"/>
              </a:rPr>
              <a:t> tout ce que la nature </a:t>
            </a:r>
            <a:r>
              <a:rPr lang="fr-FR" err="1">
                <a:cs typeface="Calibri"/>
              </a:rPr>
              <a:t>offrre</a:t>
            </a:r>
            <a:r>
              <a:rPr lang="fr-FR">
                <a:cs typeface="Calibri"/>
              </a:rPr>
              <a:t> aux gens a la population </a:t>
            </a:r>
          </a:p>
          <a:p>
            <a:r>
              <a:rPr lang="fr-FR">
                <a:cs typeface="Calibri"/>
              </a:rPr>
              <a:t>Ca aide les Hommes a produite </a:t>
            </a:r>
          </a:p>
          <a:p>
            <a:r>
              <a:rPr lang="fr-FR">
                <a:cs typeface="Calibri"/>
              </a:rPr>
              <a:t>Durable : a long terme </a:t>
            </a:r>
          </a:p>
          <a:p>
            <a:endParaRPr lang="fr-FR">
              <a:cs typeface="Calibri"/>
            </a:endParaRPr>
          </a:p>
        </p:txBody>
      </p:sp>
      <p:sp>
        <p:nvSpPr>
          <p:cNvPr id="4" name="Espace réservé du numéro de diapositive 3"/>
          <p:cNvSpPr>
            <a:spLocks noGrp="1"/>
          </p:cNvSpPr>
          <p:nvPr>
            <p:ph type="sldNum" sz="quarter" idx="5"/>
          </p:nvPr>
        </p:nvSpPr>
        <p:spPr/>
        <p:txBody>
          <a:bodyPr/>
          <a:lstStyle/>
          <a:p>
            <a:fld id="{EB2B6B89-1406-443C-B11F-074FFBF54FD6}" type="slidenum">
              <a:rPr lang="fr-FR" smtClean="0"/>
              <a:pPr/>
              <a:t>3</a:t>
            </a:fld>
            <a:endParaRPr lang="fr-FR"/>
          </a:p>
        </p:txBody>
      </p:sp>
    </p:spTree>
    <p:extLst>
      <p:ext uri="{BB962C8B-B14F-4D97-AF65-F5344CB8AC3E}">
        <p14:creationId xmlns:p14="http://schemas.microsoft.com/office/powerpoint/2010/main" val="2188979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pPr algn="l"/>
            <a:r>
              <a:rPr lang="fr-FR"/>
              <a:t>Outil de sensibilisation pour les 7-11 ans afin de leur faire comprendre les réalités des éleveurs nomades en Mongolie</a:t>
            </a:r>
          </a:p>
          <a:p>
            <a:pPr algn="l"/>
            <a:endParaRPr lang="fr-FR"/>
          </a:p>
        </p:txBody>
      </p:sp>
      <p:sp>
        <p:nvSpPr>
          <p:cNvPr id="4" name="Espace réservé du numéro de diapositive 3"/>
          <p:cNvSpPr>
            <a:spLocks noGrp="1"/>
          </p:cNvSpPr>
          <p:nvPr>
            <p:ph type="sldNum" sz="quarter" idx="5"/>
          </p:nvPr>
        </p:nvSpPr>
        <p:spPr/>
        <p:txBody>
          <a:bodyPr/>
          <a:lstStyle/>
          <a:p>
            <a:fld id="{9F58B416-DC0F-9F49-A40F-0FC4CD5D2665}" type="slidenum">
              <a:rPr lang="fr-FR" smtClean="0"/>
              <a:t>4</a:t>
            </a:fld>
            <a:endParaRPr lang="fr-FR"/>
          </a:p>
        </p:txBody>
      </p:sp>
    </p:spTree>
    <p:extLst>
      <p:ext uri="{BB962C8B-B14F-4D97-AF65-F5344CB8AC3E}">
        <p14:creationId xmlns:p14="http://schemas.microsoft.com/office/powerpoint/2010/main" val="2091299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976FB-D81F-3BCD-CD99-AA7CAB7E20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B33F683-E32B-9D3D-7681-3FAC8019B8B7}"/>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BE7C9721-819B-B5DC-4B87-0FDB27B899C6}"/>
              </a:ext>
            </a:extLst>
          </p:cNvPr>
          <p:cNvSpPr>
            <a:spLocks noGrp="1"/>
          </p:cNvSpPr>
          <p:nvPr>
            <p:ph type="body" idx="1"/>
          </p:nvPr>
        </p:nvSpPr>
        <p:spPr/>
        <p:txBody>
          <a:bodyPr/>
          <a:lstStyle/>
          <a:p>
            <a:r>
              <a:rPr lang="fr-FR" sz="1200" u="sng">
                <a:solidFill>
                  <a:srgbClr val="C00000"/>
                </a:solidFill>
                <a:latin typeface="Aptos" panose="020B0004020202020204" pitchFamily="34" charset="0"/>
              </a:rPr>
              <a:t>Objectif de la diapo </a:t>
            </a:r>
            <a:r>
              <a:rPr lang="fr-FR" sz="1200">
                <a:solidFill>
                  <a:srgbClr val="C00000"/>
                </a:solidFill>
                <a:latin typeface="Aptos" panose="020B0004020202020204" pitchFamily="34" charset="0"/>
              </a:rPr>
              <a:t>: Faire découvrir la Mongolie</a:t>
            </a:r>
          </a:p>
          <a:p>
            <a:endParaRPr lang="fr-FR" sz="1200" b="1" i="0" u="sng">
              <a:solidFill>
                <a:srgbClr val="000000"/>
              </a:solidFill>
              <a:effectLst/>
              <a:latin typeface="Aptos" panose="020B0004020202020204" pitchFamily="34" charset="0"/>
            </a:endParaRPr>
          </a:p>
          <a:p>
            <a:r>
              <a:rPr lang="fr-FR" sz="1200" b="1" i="0" u="sng">
                <a:solidFill>
                  <a:srgbClr val="000000"/>
                </a:solidFill>
                <a:effectLst/>
                <a:latin typeface="Aptos" panose="020B0004020202020204" pitchFamily="34" charset="0"/>
              </a:rPr>
              <a:t>Consignes d’animation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1" i="0">
              <a:solidFill>
                <a:srgbClr val="000000"/>
              </a:solidFill>
              <a:effectLs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00AD52"/>
                </a:solidFill>
                <a:latin typeface="Aptos" panose="020B0004020202020204" pitchFamily="34" charset="0"/>
                <a:ea typeface="Aptos Bold"/>
                <a:cs typeface="Aptos Bold"/>
                <a:sym typeface="Aptos Bold"/>
              </a:rPr>
              <a:t>La Mongolie est un pays d’Asie. Sa capitale est Oulan-Bator et sa superficie est d’environ 3 fois la France pour une population de 3.6 millions d’habitants.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00AD52"/>
                </a:solidFill>
                <a:latin typeface="Aptos" panose="020B0004020202020204" pitchFamily="34" charset="0"/>
                <a:ea typeface="Aptos Bold"/>
                <a:cs typeface="Aptos Bold"/>
                <a:sym typeface="Aptos Bold"/>
              </a:rPr>
              <a:t>Le climat en Mongolie est marquée par des hivers très froids avec des températures avoisinant les -40°C et des étés très chauds avec des températures dépassant les 40°C, donnant lieu à des épisodes de sécheresse. </a:t>
            </a:r>
            <a:r>
              <a:rPr lang="fr-FR" sz="1200" b="0" i="0" kern="1200">
                <a:solidFill>
                  <a:schemeClr val="tx1"/>
                </a:solidFill>
                <a:effectLst/>
                <a:latin typeface="Aptos" panose="020B0004020202020204" pitchFamily="34" charset="0"/>
                <a:ea typeface="+mn-ea"/>
                <a:cs typeface="+mn-cs"/>
              </a:rPr>
              <a:t>En hiver, il peut faire plus froid qu’au pôle Nord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solidFill>
                <a:srgbClr val="00B050"/>
              </a:solidFill>
              <a:latin typeface="Aptos" panose="020B0004020202020204" pitchFamily="34" charset="0"/>
              <a:sym typeface="Aptos Bol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Aptos" panose="020B0004020202020204" pitchFamily="34" charset="0"/>
                <a:ea typeface="+mn-ea"/>
                <a:cs typeface="+mn-cs"/>
              </a:rPr>
              <a:t>La Mongolie est un très grand pays, mais où il n’y a pas beaucoup d’habitants</a:t>
            </a:r>
          </a:p>
          <a:p>
            <a:pPr fontAlgn="t"/>
            <a:r>
              <a:rPr lang="fr-FR" sz="1200" b="0" i="0" kern="1200">
                <a:solidFill>
                  <a:schemeClr val="tx1"/>
                </a:solidFill>
                <a:effectLst/>
                <a:latin typeface="Aptos" panose="020B0004020202020204" pitchFamily="34" charset="0"/>
                <a:ea typeface="+mn-ea"/>
                <a:cs typeface="+mn-cs"/>
              </a:rPr>
              <a:t>La Mongolie est connue pour ses </a:t>
            </a:r>
            <a:r>
              <a:rPr lang="fr-FR" sz="1200" b="1" i="0" kern="1200">
                <a:solidFill>
                  <a:schemeClr val="tx1"/>
                </a:solidFill>
                <a:effectLst/>
                <a:latin typeface="Aptos" panose="020B0004020202020204" pitchFamily="34" charset="0"/>
                <a:ea typeface="+mn-ea"/>
                <a:cs typeface="+mn-cs"/>
              </a:rPr>
              <a:t>grands espaces naturels</a:t>
            </a:r>
            <a:r>
              <a:rPr lang="fr-FR" sz="1200" b="0" i="0" kern="1200">
                <a:solidFill>
                  <a:schemeClr val="tx1"/>
                </a:solidFill>
                <a:effectLst/>
                <a:latin typeface="Aptos" panose="020B0004020202020204" pitchFamily="34" charset="0"/>
                <a:ea typeface="+mn-ea"/>
                <a:cs typeface="+mn-cs"/>
              </a:rPr>
              <a:t> : beaucoup de </a:t>
            </a:r>
            <a:r>
              <a:rPr lang="fr-FR" sz="1200" b="1" i="0" kern="1200">
                <a:solidFill>
                  <a:schemeClr val="tx1"/>
                </a:solidFill>
                <a:effectLst/>
                <a:latin typeface="Aptos" panose="020B0004020202020204" pitchFamily="34" charset="0"/>
                <a:ea typeface="+mn-ea"/>
                <a:cs typeface="+mn-cs"/>
              </a:rPr>
              <a:t>plaines</a:t>
            </a:r>
            <a:r>
              <a:rPr lang="fr-FR" sz="1200" b="0" i="0" kern="1200">
                <a:solidFill>
                  <a:schemeClr val="tx1"/>
                </a:solidFill>
                <a:effectLst/>
                <a:latin typeface="Aptos" panose="020B0004020202020204" pitchFamily="34" charset="0"/>
                <a:ea typeface="+mn-ea"/>
                <a:cs typeface="+mn-cs"/>
              </a:rPr>
              <a:t> (on appelle ça la </a:t>
            </a:r>
            <a:r>
              <a:rPr lang="fr-FR" sz="1200" b="0" i="1" kern="1200">
                <a:solidFill>
                  <a:schemeClr val="tx1"/>
                </a:solidFill>
                <a:effectLst/>
                <a:latin typeface="Aptos" panose="020B0004020202020204" pitchFamily="34" charset="0"/>
                <a:ea typeface="+mn-ea"/>
                <a:cs typeface="+mn-cs"/>
              </a:rPr>
              <a:t>steppe</a:t>
            </a:r>
            <a:r>
              <a:rPr lang="fr-FR" sz="1200" b="0" i="0" kern="1200">
                <a:solidFill>
                  <a:schemeClr val="tx1"/>
                </a:solidFill>
                <a:effectLst/>
                <a:latin typeface="Aptos" panose="020B0004020202020204" pitchFamily="34" charset="0"/>
                <a:ea typeface="+mn-ea"/>
                <a:cs typeface="+mn-cs"/>
              </a:rPr>
              <a:t>), des </a:t>
            </a:r>
            <a:r>
              <a:rPr lang="fr-FR" sz="1200" b="1" i="0" kern="1200">
                <a:solidFill>
                  <a:schemeClr val="tx1"/>
                </a:solidFill>
                <a:effectLst/>
                <a:latin typeface="Aptos" panose="020B0004020202020204" pitchFamily="34" charset="0"/>
                <a:ea typeface="+mn-ea"/>
                <a:cs typeface="+mn-cs"/>
              </a:rPr>
              <a:t>montagnes</a:t>
            </a:r>
            <a:r>
              <a:rPr lang="fr-FR" sz="1200" b="0" i="0" kern="1200">
                <a:solidFill>
                  <a:schemeClr val="tx1"/>
                </a:solidFill>
                <a:effectLst/>
                <a:latin typeface="Aptos" panose="020B0004020202020204" pitchFamily="34" charset="0"/>
                <a:ea typeface="+mn-ea"/>
                <a:cs typeface="+mn-cs"/>
              </a:rPr>
              <a:t>, des </a:t>
            </a:r>
            <a:r>
              <a:rPr lang="fr-FR" sz="1200" b="1" i="0" kern="1200">
                <a:solidFill>
                  <a:schemeClr val="tx1"/>
                </a:solidFill>
                <a:effectLst/>
                <a:latin typeface="Aptos" panose="020B0004020202020204" pitchFamily="34" charset="0"/>
                <a:ea typeface="+mn-ea"/>
                <a:cs typeface="+mn-cs"/>
              </a:rPr>
              <a:t>déserts</a:t>
            </a:r>
            <a:r>
              <a:rPr lang="fr-FR" sz="1200" b="0" i="0" kern="1200">
                <a:solidFill>
                  <a:schemeClr val="tx1"/>
                </a:solidFill>
                <a:effectLst/>
                <a:latin typeface="Aptos" panose="020B0004020202020204" pitchFamily="34" charset="0"/>
                <a:ea typeface="+mn-ea"/>
                <a:cs typeface="+mn-cs"/>
              </a:rPr>
              <a:t>, comme le désert de Gobi Il y a </a:t>
            </a:r>
            <a:r>
              <a:rPr lang="fr-FR" sz="1200" b="1" i="0" kern="1200">
                <a:solidFill>
                  <a:schemeClr val="tx1"/>
                </a:solidFill>
                <a:effectLst/>
                <a:latin typeface="Aptos" panose="020B0004020202020204" pitchFamily="34" charset="0"/>
                <a:ea typeface="+mn-ea"/>
                <a:cs typeface="+mn-cs"/>
              </a:rPr>
              <a:t>très peu de villes</a:t>
            </a:r>
            <a:r>
              <a:rPr lang="fr-FR" sz="1200" b="0" i="0" kern="1200">
                <a:solidFill>
                  <a:schemeClr val="tx1"/>
                </a:solidFill>
                <a:effectLst/>
                <a:latin typeface="Aptos" panose="020B0004020202020204" pitchFamily="34" charset="0"/>
                <a:ea typeface="+mn-ea"/>
                <a:cs typeface="+mn-cs"/>
              </a:rPr>
              <a:t>, mais énormément de nature.</a:t>
            </a:r>
          </a:p>
          <a:p>
            <a:pPr fontAlgn="t"/>
            <a:endParaRPr lang="fr-FR" sz="1200" b="0" i="0" kern="1200">
              <a:solidFill>
                <a:schemeClr val="tx1"/>
              </a:solidFill>
              <a:effectLst/>
              <a:latin typeface="Aptos" panose="020B0004020202020204" pitchFamily="34" charset="0"/>
              <a:ea typeface="+mn-ea"/>
              <a:cs typeface="+mn-cs"/>
            </a:endParaRPr>
          </a:p>
          <a:p>
            <a:pPr fontAlgn="t"/>
            <a:r>
              <a:rPr lang="fr-FR" sz="1200" b="0" i="0" kern="1200">
                <a:solidFill>
                  <a:schemeClr val="tx1"/>
                </a:solidFill>
                <a:effectLst/>
                <a:latin typeface="Aptos" panose="020B0004020202020204" pitchFamily="34" charset="0"/>
                <a:ea typeface="+mn-ea"/>
                <a:cs typeface="+mn-cs"/>
              </a:rPr>
              <a:t>Image facile : « En Mongolie, on peut rouler des heures sans voir de maisons ! »</a:t>
            </a:r>
          </a:p>
          <a:p>
            <a:endParaRPr lang="fr-FR" sz="1100" b="0" i="0">
              <a:solidFill>
                <a:srgbClr val="000000"/>
              </a:solidFill>
              <a:effectLst/>
              <a:latin typeface="Aptos" panose="020B0004020202020204"/>
            </a:endParaRPr>
          </a:p>
        </p:txBody>
      </p:sp>
      <p:sp>
        <p:nvSpPr>
          <p:cNvPr id="4" name="Espace réservé du numéro de diapositive 3">
            <a:extLst>
              <a:ext uri="{FF2B5EF4-FFF2-40B4-BE49-F238E27FC236}">
                <a16:creationId xmlns:a16="http://schemas.microsoft.com/office/drawing/2014/main" id="{EEE862FD-7F52-BEF9-27AD-617718F00C8D}"/>
              </a:ext>
            </a:extLst>
          </p:cNvPr>
          <p:cNvSpPr>
            <a:spLocks noGrp="1"/>
          </p:cNvSpPr>
          <p:nvPr>
            <p:ph type="sldNum" sz="quarter" idx="5"/>
          </p:nvPr>
        </p:nvSpPr>
        <p:spPr/>
        <p:txBody>
          <a:bodyPr/>
          <a:lstStyle/>
          <a:p>
            <a:fld id="{9F58B416-DC0F-9F49-A40F-0FC4CD5D2665}" type="slidenum">
              <a:rPr lang="fr-FR" smtClean="0"/>
              <a:t>5</a:t>
            </a:fld>
            <a:endParaRPr lang="fr-FR"/>
          </a:p>
        </p:txBody>
      </p:sp>
    </p:spTree>
    <p:extLst>
      <p:ext uri="{BB962C8B-B14F-4D97-AF65-F5344CB8AC3E}">
        <p14:creationId xmlns:p14="http://schemas.microsoft.com/office/powerpoint/2010/main" val="2857921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377A3-E878-769A-3728-D950EA87FF0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34CCDD1-6BBC-3172-C5F0-C307A8B6F3B6}"/>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C9790C23-6027-B290-0A37-F7F16686E960}"/>
              </a:ext>
            </a:extLst>
          </p:cNvPr>
          <p:cNvSpPr>
            <a:spLocks noGrp="1"/>
          </p:cNvSpPr>
          <p:nvPr>
            <p:ph type="body" idx="1"/>
          </p:nvPr>
        </p:nvSpPr>
        <p:spPr/>
        <p:txBody>
          <a:bodyPr/>
          <a:lstStyle/>
          <a:p>
            <a:r>
              <a:rPr lang="fr-FR" u="sng">
                <a:solidFill>
                  <a:srgbClr val="C00000"/>
                </a:solidFill>
                <a:latin typeface="Aptos" panose="020B0004020202020204" pitchFamily="34" charset="0"/>
              </a:rPr>
              <a:t>Objectif de la diapo </a:t>
            </a:r>
            <a:r>
              <a:rPr lang="fr-FR">
                <a:solidFill>
                  <a:srgbClr val="C00000"/>
                </a:solidFill>
                <a:latin typeface="Aptos" panose="020B0004020202020204" pitchFamily="34" charset="0"/>
              </a:rPr>
              <a:t>:</a:t>
            </a:r>
            <a:r>
              <a:rPr lang="en-US" sz="1200" b="0">
                <a:solidFill>
                  <a:srgbClr val="000000"/>
                </a:solidFill>
                <a:latin typeface="Aptos Bold"/>
                <a:ea typeface="Aptos Bold"/>
                <a:cs typeface="Aptos Bold"/>
                <a:sym typeface="Aptos Bold"/>
              </a:rPr>
              <a:t>Cette </a:t>
            </a:r>
            <a:r>
              <a:rPr lang="en-US" sz="1200" b="0" err="1">
                <a:solidFill>
                  <a:srgbClr val="000000"/>
                </a:solidFill>
                <a:latin typeface="Aptos Bold"/>
                <a:ea typeface="Aptos Bold"/>
                <a:cs typeface="Aptos Bold"/>
                <a:sym typeface="Aptos Bold"/>
              </a:rPr>
              <a:t>vidéo</a:t>
            </a:r>
            <a:r>
              <a:rPr lang="en-US" sz="1200" b="0">
                <a:solidFill>
                  <a:srgbClr val="000000"/>
                </a:solidFill>
                <a:latin typeface="Aptos Bold"/>
                <a:ea typeface="Aptos Bold"/>
                <a:cs typeface="Aptos Bold"/>
                <a:sym typeface="Aptos Bold"/>
              </a:rPr>
              <a:t> a pour but </a:t>
            </a:r>
            <a:r>
              <a:rPr lang="en-US" sz="1200" b="0" err="1">
                <a:solidFill>
                  <a:srgbClr val="000000"/>
                </a:solidFill>
                <a:latin typeface="Aptos Bold"/>
                <a:ea typeface="Aptos Bold"/>
                <a:cs typeface="Aptos Bold"/>
                <a:sym typeface="Aptos Bold"/>
              </a:rPr>
              <a:t>d’immerger</a:t>
            </a:r>
            <a:r>
              <a:rPr lang="en-US" sz="1200" b="0">
                <a:solidFill>
                  <a:srgbClr val="000000"/>
                </a:solidFill>
                <a:latin typeface="Aptos Bold"/>
                <a:ea typeface="Aptos Bold"/>
                <a:cs typeface="Aptos Bold"/>
                <a:sym typeface="Aptos Bold"/>
              </a:rPr>
              <a:t> les </a:t>
            </a:r>
            <a:r>
              <a:rPr lang="en-US" sz="1200" b="0" err="1">
                <a:solidFill>
                  <a:srgbClr val="000000"/>
                </a:solidFill>
                <a:latin typeface="Aptos Bold"/>
                <a:ea typeface="Aptos Bold"/>
                <a:cs typeface="Aptos Bold"/>
                <a:sym typeface="Aptos Bold"/>
              </a:rPr>
              <a:t>élèves</a:t>
            </a:r>
            <a:r>
              <a:rPr lang="en-US" sz="1200" b="0">
                <a:solidFill>
                  <a:srgbClr val="000000"/>
                </a:solidFill>
                <a:latin typeface="Aptos Bold"/>
                <a:ea typeface="Aptos Bold"/>
                <a:cs typeface="Aptos Bold"/>
                <a:sym typeface="Aptos Bold"/>
              </a:rPr>
              <a:t> dans le </a:t>
            </a:r>
            <a:r>
              <a:rPr lang="en-US" sz="1200" b="0" err="1">
                <a:solidFill>
                  <a:srgbClr val="000000"/>
                </a:solidFill>
                <a:latin typeface="Aptos Bold"/>
                <a:ea typeface="Aptos Bold"/>
                <a:cs typeface="Aptos Bold"/>
                <a:sym typeface="Aptos Bold"/>
              </a:rPr>
              <a:t>quotidien</a:t>
            </a:r>
            <a:r>
              <a:rPr lang="en-US" sz="1200" b="0">
                <a:solidFill>
                  <a:srgbClr val="000000"/>
                </a:solidFill>
                <a:latin typeface="Aptos Bold"/>
                <a:ea typeface="Aptos Bold"/>
                <a:cs typeface="Aptos Bold"/>
                <a:sym typeface="Aptos Bold"/>
              </a:rPr>
              <a:t> </a:t>
            </a:r>
            <a:r>
              <a:rPr lang="en-US" sz="1200" b="0" err="1">
                <a:solidFill>
                  <a:srgbClr val="000000"/>
                </a:solidFill>
                <a:latin typeface="Aptos Bold"/>
                <a:ea typeface="Aptos Bold"/>
                <a:cs typeface="Aptos Bold"/>
                <a:sym typeface="Aptos Bold"/>
              </a:rPr>
              <a:t>d’une</a:t>
            </a:r>
            <a:r>
              <a:rPr lang="en-US" sz="1200" b="0">
                <a:solidFill>
                  <a:srgbClr val="000000"/>
                </a:solidFill>
                <a:latin typeface="Aptos Bold"/>
                <a:ea typeface="Aptos Bold"/>
                <a:cs typeface="Aptos Bold"/>
                <a:sym typeface="Aptos Bold"/>
              </a:rPr>
              <a:t> famille </a:t>
            </a:r>
            <a:r>
              <a:rPr lang="en-US" sz="1200" b="0" err="1">
                <a:solidFill>
                  <a:srgbClr val="000000"/>
                </a:solidFill>
                <a:latin typeface="Aptos Bold"/>
                <a:ea typeface="Aptos Bold"/>
                <a:cs typeface="Aptos Bold"/>
                <a:sym typeface="Aptos Bold"/>
              </a:rPr>
              <a:t>d’éleveurs</a:t>
            </a:r>
            <a:r>
              <a:rPr lang="en-US" sz="1200" b="0">
                <a:solidFill>
                  <a:srgbClr val="000000"/>
                </a:solidFill>
                <a:latin typeface="Aptos Bold"/>
                <a:ea typeface="Aptos Bold"/>
                <a:cs typeface="Aptos Bold"/>
                <a:sym typeface="Aptos Bold"/>
              </a:rPr>
              <a:t> </a:t>
            </a:r>
            <a:r>
              <a:rPr lang="en-US" sz="1200" b="0" err="1">
                <a:solidFill>
                  <a:srgbClr val="000000"/>
                </a:solidFill>
                <a:latin typeface="Aptos Bold"/>
                <a:ea typeface="Aptos Bold"/>
                <a:cs typeface="Aptos Bold"/>
                <a:sym typeface="Aptos Bold"/>
              </a:rPr>
              <a:t>en</a:t>
            </a:r>
            <a:r>
              <a:rPr lang="en-US" sz="1200" b="0">
                <a:solidFill>
                  <a:srgbClr val="000000"/>
                </a:solidFill>
                <a:latin typeface="Aptos Bold"/>
                <a:ea typeface="Aptos Bold"/>
                <a:cs typeface="Aptos Bold"/>
                <a:sym typeface="Aptos Bold"/>
              </a:rPr>
              <a:t> Mongolie. </a:t>
            </a:r>
            <a:endParaRPr lang="fr-FR">
              <a:solidFill>
                <a:srgbClr val="C00000"/>
              </a:solidFill>
              <a:latin typeface="Aptos" panose="020B0004020202020204" pitchFamily="34" charset="0"/>
            </a:endParaRPr>
          </a:p>
          <a:p>
            <a:endParaRPr lang="fr-FR"/>
          </a:p>
          <a:p>
            <a:r>
              <a:rPr lang="fr-FR" b="1" u="sng"/>
              <a:t>Consignes d’animation : </a:t>
            </a:r>
          </a:p>
          <a:p>
            <a:endParaRPr lang="en-US" sz="1200" b="0">
              <a:solidFill>
                <a:srgbClr val="000000"/>
              </a:solidFill>
              <a:latin typeface="Aptos Bold"/>
              <a:ea typeface="Aptos Bold"/>
              <a:cs typeface="Aptos Bold"/>
              <a:sym typeface="Aptos Bold"/>
            </a:endParaRPr>
          </a:p>
          <a:p>
            <a:r>
              <a:rPr lang="en-US" sz="1200" b="0">
                <a:solidFill>
                  <a:srgbClr val="000000"/>
                </a:solidFill>
                <a:latin typeface="Aptos Bold"/>
                <a:ea typeface="Aptos Bold"/>
                <a:cs typeface="Aptos Bold"/>
                <a:sym typeface="Aptos Bold"/>
              </a:rPr>
              <a:t>Le lien ci après permet </a:t>
            </a:r>
            <a:r>
              <a:rPr lang="en-US" sz="1200" b="0" err="1">
                <a:solidFill>
                  <a:srgbClr val="000000"/>
                </a:solidFill>
                <a:latin typeface="Aptos Bold"/>
                <a:ea typeface="Aptos Bold"/>
                <a:cs typeface="Aptos Bold"/>
                <a:sym typeface="Aptos Bold"/>
              </a:rPr>
              <a:t>d’y</a:t>
            </a:r>
            <a:r>
              <a:rPr lang="en-US" sz="1200" b="0">
                <a:solidFill>
                  <a:srgbClr val="000000"/>
                </a:solidFill>
                <a:latin typeface="Aptos Bold"/>
                <a:ea typeface="Aptos Bold"/>
                <a:cs typeface="Aptos Bold"/>
                <a:sym typeface="Aptos Bold"/>
              </a:rPr>
              <a:t> accéder : https://www.youtube.com/watch?v=GeO-gZDomks</a:t>
            </a:r>
          </a:p>
          <a:p>
            <a:endParaRPr lang="en-US" sz="1200" b="0">
              <a:solidFill>
                <a:srgbClr val="000000"/>
              </a:solidFill>
              <a:latin typeface="Aptos Bold"/>
              <a:ea typeface="Aptos Bold"/>
              <a:cs typeface="Aptos Bold"/>
              <a:sym typeface="Aptos Bold"/>
            </a:endParaRPr>
          </a:p>
          <a:p>
            <a:r>
              <a:rPr lang="en-US" sz="1200" b="0" err="1">
                <a:solidFill>
                  <a:srgbClr val="000000"/>
                </a:solidFill>
                <a:latin typeface="Aptos Bold"/>
                <a:ea typeface="Aptos Bold"/>
                <a:cs typeface="Aptos Bold"/>
                <a:sym typeface="Aptos Bold"/>
              </a:rPr>
              <a:t>Veuillez</a:t>
            </a:r>
            <a:r>
              <a:rPr lang="en-US" sz="1200" b="0">
                <a:solidFill>
                  <a:srgbClr val="000000"/>
                </a:solidFill>
                <a:latin typeface="Aptos Bold"/>
                <a:ea typeface="Aptos Bold"/>
                <a:cs typeface="Aptos Bold"/>
                <a:sym typeface="Aptos Bold"/>
              </a:rPr>
              <a:t> copier le lien dans </a:t>
            </a:r>
            <a:r>
              <a:rPr lang="en-US" sz="1200" b="0" err="1">
                <a:solidFill>
                  <a:srgbClr val="000000"/>
                </a:solidFill>
                <a:latin typeface="Aptos Bold"/>
                <a:ea typeface="Aptos Bold"/>
                <a:cs typeface="Aptos Bold"/>
                <a:sym typeface="Aptos Bold"/>
              </a:rPr>
              <a:t>votre</a:t>
            </a:r>
            <a:r>
              <a:rPr lang="en-US" sz="1200" b="0">
                <a:solidFill>
                  <a:srgbClr val="000000"/>
                </a:solidFill>
                <a:latin typeface="Aptos Bold"/>
                <a:ea typeface="Aptos Bold"/>
                <a:cs typeface="Aptos Bold"/>
                <a:sym typeface="Aptos Bold"/>
              </a:rPr>
              <a:t> barre de recherche </a:t>
            </a:r>
            <a:r>
              <a:rPr lang="en-US" sz="1200" b="0" err="1">
                <a:solidFill>
                  <a:srgbClr val="000000"/>
                </a:solidFill>
                <a:latin typeface="Aptos Bold"/>
                <a:ea typeface="Aptos Bold"/>
                <a:cs typeface="Aptos Bold"/>
                <a:sym typeface="Aptos Bold"/>
              </a:rPr>
              <a:t>ou</a:t>
            </a:r>
            <a:r>
              <a:rPr lang="en-US" sz="1200" b="0">
                <a:solidFill>
                  <a:srgbClr val="000000"/>
                </a:solidFill>
                <a:latin typeface="Aptos Bold"/>
                <a:ea typeface="Aptos Bold"/>
                <a:cs typeface="Aptos Bold"/>
                <a:sym typeface="Aptos Bold"/>
              </a:rPr>
              <a:t> </a:t>
            </a:r>
            <a:r>
              <a:rPr lang="en-US" sz="1200" b="0" err="1">
                <a:solidFill>
                  <a:srgbClr val="000000"/>
                </a:solidFill>
                <a:latin typeface="Aptos Bold"/>
                <a:ea typeface="Aptos Bold"/>
                <a:cs typeface="Aptos Bold"/>
                <a:sym typeface="Aptos Bold"/>
              </a:rPr>
              <a:t>maintenir</a:t>
            </a:r>
            <a:r>
              <a:rPr lang="en-US" sz="1200" b="0">
                <a:solidFill>
                  <a:srgbClr val="000000"/>
                </a:solidFill>
                <a:latin typeface="Aptos Bold"/>
                <a:ea typeface="Aptos Bold"/>
                <a:cs typeface="Aptos Bold"/>
                <a:sym typeface="Aptos Bold"/>
              </a:rPr>
              <a:t> ctrl + </a:t>
            </a:r>
            <a:r>
              <a:rPr lang="en-US" sz="1200" b="0" err="1">
                <a:solidFill>
                  <a:srgbClr val="000000"/>
                </a:solidFill>
                <a:latin typeface="Aptos Bold"/>
                <a:ea typeface="Aptos Bold"/>
                <a:cs typeface="Aptos Bold"/>
                <a:sym typeface="Aptos Bold"/>
              </a:rPr>
              <a:t>entrer</a:t>
            </a:r>
            <a:r>
              <a:rPr lang="en-US" sz="1200" b="0">
                <a:solidFill>
                  <a:srgbClr val="000000"/>
                </a:solidFill>
                <a:latin typeface="Aptos Bold"/>
                <a:ea typeface="Aptos Bold"/>
                <a:cs typeface="Aptos Bold"/>
                <a:sym typeface="Aptos Bold"/>
              </a:rPr>
              <a:t> </a:t>
            </a:r>
            <a:r>
              <a:rPr lang="en-US" sz="1200" b="0" err="1">
                <a:solidFill>
                  <a:srgbClr val="000000"/>
                </a:solidFill>
                <a:latin typeface="Aptos Bold"/>
                <a:ea typeface="Aptos Bold"/>
                <a:cs typeface="Aptos Bold"/>
                <a:sym typeface="Aptos Bold"/>
              </a:rPr>
              <a:t>afin</a:t>
            </a:r>
            <a:r>
              <a:rPr lang="en-US" sz="1200" b="0">
                <a:solidFill>
                  <a:srgbClr val="000000"/>
                </a:solidFill>
                <a:latin typeface="Aptos Bold"/>
                <a:ea typeface="Aptos Bold"/>
                <a:cs typeface="Aptos Bold"/>
                <a:sym typeface="Aptos Bold"/>
              </a:rPr>
              <a:t> </a:t>
            </a:r>
            <a:r>
              <a:rPr lang="en-US" sz="1200" b="0" err="1">
                <a:solidFill>
                  <a:srgbClr val="000000"/>
                </a:solidFill>
                <a:latin typeface="Aptos Bold"/>
                <a:ea typeface="Aptos Bold"/>
                <a:cs typeface="Aptos Bold"/>
                <a:sym typeface="Aptos Bold"/>
              </a:rPr>
              <a:t>d’y</a:t>
            </a:r>
            <a:r>
              <a:rPr lang="en-US" sz="1200" b="0">
                <a:solidFill>
                  <a:srgbClr val="000000"/>
                </a:solidFill>
                <a:latin typeface="Aptos Bold"/>
                <a:ea typeface="Aptos Bold"/>
                <a:cs typeface="Aptos Bold"/>
                <a:sym typeface="Aptos Bold"/>
              </a:rPr>
              <a:t> accéder.</a:t>
            </a:r>
          </a:p>
        </p:txBody>
      </p:sp>
      <p:sp>
        <p:nvSpPr>
          <p:cNvPr id="4" name="Espace réservé du numéro de diapositive 3">
            <a:extLst>
              <a:ext uri="{FF2B5EF4-FFF2-40B4-BE49-F238E27FC236}">
                <a16:creationId xmlns:a16="http://schemas.microsoft.com/office/drawing/2014/main" id="{DADFF3D8-4F03-24AB-D123-C5487EAE8C86}"/>
              </a:ext>
            </a:extLst>
          </p:cNvPr>
          <p:cNvSpPr>
            <a:spLocks noGrp="1"/>
          </p:cNvSpPr>
          <p:nvPr>
            <p:ph type="sldNum" sz="quarter" idx="5"/>
          </p:nvPr>
        </p:nvSpPr>
        <p:spPr/>
        <p:txBody>
          <a:bodyPr/>
          <a:lstStyle/>
          <a:p>
            <a:fld id="{9F58B416-DC0F-9F49-A40F-0FC4CD5D2665}" type="slidenum">
              <a:rPr lang="fr-FR" smtClean="0"/>
              <a:t>6</a:t>
            </a:fld>
            <a:endParaRPr lang="fr-FR"/>
          </a:p>
        </p:txBody>
      </p:sp>
    </p:spTree>
    <p:extLst>
      <p:ext uri="{BB962C8B-B14F-4D97-AF65-F5344CB8AC3E}">
        <p14:creationId xmlns:p14="http://schemas.microsoft.com/office/powerpoint/2010/main" val="3176500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976FB-D81F-3BCD-CD99-AA7CAB7E20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B33F683-E32B-9D3D-7681-3FAC8019B8B7}"/>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BE7C9721-819B-B5DC-4B87-0FDB27B899C6}"/>
              </a:ext>
            </a:extLst>
          </p:cNvPr>
          <p:cNvSpPr>
            <a:spLocks noGrp="1"/>
          </p:cNvSpPr>
          <p:nvPr>
            <p:ph type="body" idx="1"/>
          </p:nvPr>
        </p:nvSpPr>
        <p:spPr/>
        <p:txBody>
          <a:bodyPr/>
          <a:lstStyle/>
          <a:p>
            <a:r>
              <a:rPr lang="fr-FR" u="sng">
                <a:solidFill>
                  <a:srgbClr val="C00000"/>
                </a:solidFill>
                <a:latin typeface="Aptos" panose="020B0004020202020204" pitchFamily="34" charset="0"/>
              </a:rPr>
              <a:t>Objectif de la diapo </a:t>
            </a:r>
            <a:r>
              <a:rPr lang="fr-FR">
                <a:solidFill>
                  <a:srgbClr val="C00000"/>
                </a:solidFill>
                <a:latin typeface="Aptos" panose="020B0004020202020204" pitchFamily="34" charset="0"/>
              </a:rPr>
              <a:t>: Permettre aux élèves de comprendre le quotidien d’une famille d’éleveurs nomades</a:t>
            </a:r>
          </a:p>
          <a:p>
            <a:endParaRPr lang="fr-FR">
              <a:latin typeface="Aptos" panose="020B0004020202020204" pitchFamily="34" charset="0"/>
            </a:endParaRPr>
          </a:p>
          <a:p>
            <a:r>
              <a:rPr lang="fr-FR" b="1" u="sng">
                <a:latin typeface="Aptos" panose="020B0004020202020204" pitchFamily="34" charset="0"/>
              </a:rPr>
              <a:t>Consignes d’animation : </a:t>
            </a:r>
          </a:p>
          <a:p>
            <a:endParaRPr lang="en-US" sz="1200" b="0">
              <a:solidFill>
                <a:srgbClr val="000000"/>
              </a:solidFill>
              <a:latin typeface="Aptos" panose="020B0004020202020204" pitchFamily="34" charset="0"/>
              <a:ea typeface="Aptos Bold"/>
              <a:cs typeface="Aptos Bold"/>
              <a:sym typeface="Aptos Bold"/>
            </a:endParaRPr>
          </a:p>
          <a:p>
            <a:r>
              <a:rPr lang="en-US" sz="1200" b="0">
                <a:solidFill>
                  <a:srgbClr val="000000"/>
                </a:solidFill>
                <a:latin typeface="Aptos" panose="020B0004020202020204" pitchFamily="34" charset="0"/>
                <a:ea typeface="Aptos Bold"/>
                <a:cs typeface="Aptos Bold"/>
                <a:sym typeface="Aptos Bold"/>
              </a:rPr>
              <a:t>Naran et son petit frère </a:t>
            </a:r>
            <a:r>
              <a:rPr lang="en-US" sz="1200" b="0">
                <a:solidFill>
                  <a:srgbClr val="00AD52"/>
                </a:solidFill>
                <a:latin typeface="Aptos" panose="020B0004020202020204" pitchFamily="34" charset="0"/>
                <a:ea typeface="Aptos Bold"/>
                <a:cs typeface="Aptos Bold"/>
                <a:sym typeface="Aptos Bold"/>
              </a:rPr>
              <a:t>Sukhe</a:t>
            </a:r>
            <a:r>
              <a:rPr lang="en-US" sz="1200" b="0">
                <a:solidFill>
                  <a:srgbClr val="000000"/>
                </a:solidFill>
                <a:latin typeface="Aptos" panose="020B0004020202020204" pitchFamily="34" charset="0"/>
                <a:ea typeface="Aptos Bold"/>
                <a:cs typeface="Aptos Bold"/>
                <a:sym typeface="Aptos Bold"/>
              </a:rPr>
              <a:t> vont à l’école de leur village. Une fois revenu de l’école, ils </a:t>
            </a:r>
            <a:r>
              <a:rPr lang="en-US" sz="1200" b="0" err="1">
                <a:solidFill>
                  <a:srgbClr val="000000"/>
                </a:solidFill>
                <a:latin typeface="Aptos" panose="020B0004020202020204" pitchFamily="34" charset="0"/>
                <a:ea typeface="Aptos Bold"/>
                <a:cs typeface="Aptos Bold"/>
                <a:sym typeface="Aptos Bold"/>
              </a:rPr>
              <a:t>aiment</a:t>
            </a:r>
            <a:r>
              <a:rPr lang="en-US" sz="1200" b="0">
                <a:solidFill>
                  <a:srgbClr val="000000"/>
                </a:solidFill>
                <a:latin typeface="Aptos" panose="020B0004020202020204" pitchFamily="34" charset="0"/>
                <a:ea typeface="Aptos Bold"/>
                <a:cs typeface="Aptos Bold"/>
                <a:sym typeface="Aptos Bold"/>
              </a:rPr>
              <a:t> </a:t>
            </a:r>
            <a:r>
              <a:rPr lang="en-US" sz="1200" b="0" err="1">
                <a:solidFill>
                  <a:srgbClr val="000000"/>
                </a:solidFill>
                <a:latin typeface="Aptos" panose="020B0004020202020204" pitchFamily="34" charset="0"/>
                <a:ea typeface="Aptos Bold"/>
                <a:cs typeface="Aptos Bold"/>
                <a:sym typeface="Aptos Bold"/>
              </a:rPr>
              <a:t>jouer</a:t>
            </a:r>
            <a:r>
              <a:rPr lang="en-US" sz="1200" b="0">
                <a:solidFill>
                  <a:srgbClr val="000000"/>
                </a:solidFill>
                <a:latin typeface="Aptos" panose="020B0004020202020204" pitchFamily="34" charset="0"/>
                <a:ea typeface="Aptos Bold"/>
                <a:cs typeface="Aptos Bold"/>
                <a:sym typeface="Aptos Bold"/>
              </a:rPr>
              <a:t> (faire le lien avec la video) et passer du temps avec les animaux de la ferme familiale. </a:t>
            </a:r>
          </a:p>
          <a:p>
            <a:endParaRPr lang="en-US" sz="1200" b="0">
              <a:solidFill>
                <a:srgbClr val="000000"/>
              </a:solidFill>
              <a:latin typeface="Aptos" panose="020B0004020202020204" pitchFamily="34" charset="0"/>
              <a:ea typeface="Aptos Bold"/>
              <a:cs typeface="Aptos Bold"/>
              <a:sym typeface="Aptos Bold"/>
            </a:endParaRPr>
          </a:p>
          <a:p>
            <a:r>
              <a:rPr lang="en-US" sz="1200" b="0">
                <a:solidFill>
                  <a:srgbClr val="000000"/>
                </a:solidFill>
                <a:latin typeface="Aptos" panose="020B0004020202020204" pitchFamily="34" charset="0"/>
                <a:ea typeface="Aptos Bold"/>
                <a:cs typeface="Aptos Bold"/>
                <a:sym typeface="Aptos Bold"/>
              </a:rPr>
              <a:t>Demander aux élèves s’ils ont déjà vu ces habits/tenues ? Parler des </a:t>
            </a:r>
            <a:r>
              <a:rPr lang="en-US" sz="1200" b="0" err="1">
                <a:solidFill>
                  <a:srgbClr val="000000"/>
                </a:solidFill>
                <a:latin typeface="Aptos" panose="020B0004020202020204" pitchFamily="34" charset="0"/>
                <a:ea typeface="Aptos Bold"/>
                <a:cs typeface="Aptos Bold"/>
                <a:sym typeface="Aptos Bold"/>
              </a:rPr>
              <a:t>vêtements</a:t>
            </a:r>
            <a:r>
              <a:rPr lang="en-US" sz="1200" b="0">
                <a:solidFill>
                  <a:srgbClr val="000000"/>
                </a:solidFill>
                <a:latin typeface="Aptos" panose="020B0004020202020204" pitchFamily="34" charset="0"/>
                <a:ea typeface="Aptos Bold"/>
                <a:cs typeface="Aptos Bold"/>
                <a:sym typeface="Aptos Bold"/>
              </a:rPr>
              <a:t> traditionnels des Mongols, très colorés, en laine, </a:t>
            </a:r>
            <a:r>
              <a:rPr lang="en-US" sz="1200" b="0" err="1">
                <a:solidFill>
                  <a:srgbClr val="000000"/>
                </a:solidFill>
                <a:latin typeface="Aptos" panose="020B0004020202020204" pitchFamily="34" charset="0"/>
                <a:ea typeface="Aptos Bold"/>
                <a:cs typeface="Aptos Bold"/>
                <a:sym typeface="Aptos Bold"/>
              </a:rPr>
              <a:t>appelés</a:t>
            </a:r>
            <a:r>
              <a:rPr lang="en-US" sz="1200" b="0">
                <a:solidFill>
                  <a:srgbClr val="000000"/>
                </a:solidFill>
                <a:latin typeface="Aptos" panose="020B0004020202020204" pitchFamily="34" charset="0"/>
                <a:ea typeface="Aptos Bold"/>
                <a:cs typeface="Aptos Bold"/>
                <a:sym typeface="Aptos Bold"/>
              </a:rPr>
              <a:t> Deel, </a:t>
            </a:r>
            <a:r>
              <a:rPr lang="en-US" sz="1200" b="0" err="1">
                <a:solidFill>
                  <a:srgbClr val="000000"/>
                </a:solidFill>
                <a:latin typeface="Aptos" panose="020B0004020202020204" pitchFamily="34" charset="0"/>
                <a:ea typeface="Aptos Bold"/>
                <a:cs typeface="Aptos Bold"/>
                <a:sym typeface="Aptos Bold"/>
              </a:rPr>
              <a:t>portés</a:t>
            </a:r>
            <a:r>
              <a:rPr lang="en-US" sz="1200" b="0">
                <a:solidFill>
                  <a:srgbClr val="000000"/>
                </a:solidFill>
                <a:latin typeface="Aptos" panose="020B0004020202020204" pitchFamily="34" charset="0"/>
                <a:ea typeface="Aptos Bold"/>
                <a:cs typeface="Aptos Bold"/>
                <a:sym typeface="Aptos Bold"/>
              </a:rPr>
              <a:t> par les hommes et les femmes.</a:t>
            </a:r>
            <a:endParaRPr lang="fr-FR" b="0">
              <a:latin typeface="Aptos" panose="020B0004020202020204" pitchFamily="34" charset="0"/>
            </a:endParaRPr>
          </a:p>
        </p:txBody>
      </p:sp>
      <p:sp>
        <p:nvSpPr>
          <p:cNvPr id="4" name="Espace réservé du numéro de diapositive 3">
            <a:extLst>
              <a:ext uri="{FF2B5EF4-FFF2-40B4-BE49-F238E27FC236}">
                <a16:creationId xmlns:a16="http://schemas.microsoft.com/office/drawing/2014/main" id="{EEE862FD-7F52-BEF9-27AD-617718F00C8D}"/>
              </a:ext>
            </a:extLst>
          </p:cNvPr>
          <p:cNvSpPr>
            <a:spLocks noGrp="1"/>
          </p:cNvSpPr>
          <p:nvPr>
            <p:ph type="sldNum" sz="quarter" idx="5"/>
          </p:nvPr>
        </p:nvSpPr>
        <p:spPr/>
        <p:txBody>
          <a:bodyPr/>
          <a:lstStyle/>
          <a:p>
            <a:fld id="{9F58B416-DC0F-9F49-A40F-0FC4CD5D2665}" type="slidenum">
              <a:rPr lang="fr-FR" smtClean="0"/>
              <a:t>7</a:t>
            </a:fld>
            <a:endParaRPr lang="fr-FR"/>
          </a:p>
        </p:txBody>
      </p:sp>
    </p:spTree>
    <p:extLst>
      <p:ext uri="{BB962C8B-B14F-4D97-AF65-F5344CB8AC3E}">
        <p14:creationId xmlns:p14="http://schemas.microsoft.com/office/powerpoint/2010/main" val="3169720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829F3-AE31-F960-7B77-BA168D90FC5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11BF90A-7A5B-C05E-9C04-309F96F2D43B}"/>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D432995F-E844-D51D-6720-53379FC538A9}"/>
              </a:ext>
            </a:extLst>
          </p:cNvPr>
          <p:cNvSpPr>
            <a:spLocks noGrp="1"/>
          </p:cNvSpPr>
          <p:nvPr>
            <p:ph type="body" idx="1"/>
          </p:nvPr>
        </p:nvSpPr>
        <p:spPr/>
        <p:txBody>
          <a:bodyPr/>
          <a:lstStyle/>
          <a:p>
            <a:endParaRPr lang="fr-FR"/>
          </a:p>
          <a:p>
            <a:r>
              <a:rPr lang="fr-FR" b="1" u="sng"/>
              <a:t>Consignes d’animation : </a:t>
            </a:r>
          </a:p>
          <a:p>
            <a:endParaRPr lang="fr-FR" b="1" u="sng"/>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000000"/>
                </a:solidFill>
                <a:latin typeface="Aptos" panose="020B0004020202020204" pitchFamily="34" charset="0"/>
                <a:ea typeface="Aptos Bold"/>
                <a:cs typeface="Aptos Bold"/>
                <a:sym typeface="Aptos Bold"/>
              </a:rPr>
              <a:t>Naran et ses parents vivent dans ce qu’on appelle une </a:t>
            </a:r>
            <a:r>
              <a:rPr lang="en-US" sz="1200" b="0">
                <a:solidFill>
                  <a:srgbClr val="00AD52"/>
                </a:solidFill>
                <a:latin typeface="Aptos" panose="020B0004020202020204" pitchFamily="34" charset="0"/>
                <a:ea typeface="Aptos Bold"/>
                <a:cs typeface="Aptos Bold"/>
                <a:sym typeface="Aptos Bold"/>
              </a:rPr>
              <a:t>yourte. </a:t>
            </a:r>
            <a:r>
              <a:rPr lang="en-US" sz="1200" b="0">
                <a:solidFill>
                  <a:srgbClr val="000000"/>
                </a:solidFill>
                <a:latin typeface="Aptos" panose="020B0004020202020204" pitchFamily="34" charset="0"/>
                <a:ea typeface="Aptos Bold"/>
                <a:cs typeface="Aptos Bold"/>
                <a:sym typeface="Aptos Bold"/>
              </a:rPr>
              <a:t>C’est une maison</a:t>
            </a:r>
            <a:r>
              <a:rPr lang="en-US" sz="1200" b="0">
                <a:solidFill>
                  <a:srgbClr val="00AD52"/>
                </a:solidFill>
                <a:latin typeface="Aptos" panose="020B0004020202020204" pitchFamily="34" charset="0"/>
                <a:ea typeface="Aptos Bold"/>
                <a:cs typeface="Aptos Bold"/>
                <a:sym typeface="Aptos Bold"/>
              </a:rPr>
              <a:t> sous forme de tente, </a:t>
            </a:r>
            <a:r>
              <a:rPr lang="en-US" sz="1200" b="0">
                <a:solidFill>
                  <a:srgbClr val="000000"/>
                </a:solidFill>
                <a:latin typeface="Aptos" panose="020B0004020202020204" pitchFamily="34" charset="0"/>
                <a:ea typeface="Aptos Bold"/>
                <a:cs typeface="Aptos Bold"/>
                <a:sym typeface="Aptos Bold"/>
              </a:rPr>
              <a:t>qui est facilement démontable et pratique pour se </a:t>
            </a:r>
            <a:r>
              <a:rPr lang="en-US" sz="1200" b="0" err="1">
                <a:solidFill>
                  <a:srgbClr val="000000"/>
                </a:solidFill>
                <a:latin typeface="Aptos" panose="020B0004020202020204" pitchFamily="34" charset="0"/>
                <a:ea typeface="Aptos Bold"/>
                <a:cs typeface="Aptos Bold"/>
                <a:sym typeface="Aptos Bold"/>
              </a:rPr>
              <a:t>déplacer</a:t>
            </a:r>
            <a:r>
              <a:rPr lang="en-US" sz="1200" b="0">
                <a:solidFill>
                  <a:srgbClr val="000000"/>
                </a:solidFill>
                <a:latin typeface="Aptos" panose="020B0004020202020204" pitchFamily="34" charset="0"/>
                <a:ea typeface="Aptos Bold"/>
                <a:cs typeface="Aptos Bold"/>
                <a:sym typeface="Aptos Bold"/>
              </a:rPr>
              <a:t> </a:t>
            </a:r>
            <a:r>
              <a:rPr lang="en-US" sz="1200" b="0" err="1">
                <a:solidFill>
                  <a:srgbClr val="000000"/>
                </a:solidFill>
                <a:latin typeface="Aptos" panose="020B0004020202020204" pitchFamily="34" charset="0"/>
                <a:ea typeface="Aptos Bold"/>
                <a:cs typeface="Aptos Bold"/>
                <a:sym typeface="Aptos Bold"/>
              </a:rPr>
              <a:t>constamment</a:t>
            </a:r>
            <a:r>
              <a:rPr lang="en-US" sz="1200" b="0">
                <a:solidFill>
                  <a:srgbClr val="000000"/>
                </a:solidFill>
                <a:latin typeface="Aptos" panose="020B0004020202020204" pitchFamily="34" charset="0"/>
                <a:ea typeface="Aptos Bold"/>
                <a:cs typeface="Aptos Bold"/>
                <a:sym typeface="Aptos Bold"/>
              </a:rPr>
              <a:t> (faire le lien avec la video).</a:t>
            </a:r>
          </a:p>
          <a:p>
            <a:endParaRPr lang="fr-FR" b="1" u="sng">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ptos" panose="020B0004020202020204" pitchFamily="34" charset="0"/>
              </a:rPr>
              <a:t>Les yourtes sont toujours organisées de la même manière : porte dirigée vers le Sud, pour garantir un ensoleillement maximal. Les deux piliers centraux symbolisent le lien entre la Terre et le Ciel, et la force du couple (homme et femme) pour entretenir le foyer. Il est interdit de passer entre les deux. A droite en entrant, c’est le côté de la femme avec les affaires de cuisine ; à gauche, le matériel de cheval, de chasse, etc. Face à la porte : l'autel, la télévision, et la place d'honneur du chef de famille.</a:t>
            </a:r>
          </a:p>
          <a:p>
            <a:endParaRPr lang="fr-FR">
              <a:latin typeface="Aptos" panose="020B0004020202020204" pitchFamily="34" charset="0"/>
            </a:endParaRPr>
          </a:p>
          <a:p>
            <a:r>
              <a:rPr lang="fr-FR">
                <a:latin typeface="Aptos" panose="020B0004020202020204" pitchFamily="34" charset="0"/>
              </a:rPr>
              <a:t>Souvent il n'y a que deux lits se faisant face. </a:t>
            </a:r>
            <a:br>
              <a:rPr lang="fr-FR">
                <a:latin typeface="Aptos" panose="020B0004020202020204" pitchFamily="34" charset="0"/>
              </a:rPr>
            </a:br>
            <a:r>
              <a:rPr lang="fr-FR">
                <a:latin typeface="Aptos" panose="020B0004020202020204" pitchFamily="34" charset="0"/>
              </a:rPr>
              <a:t>Mais on peut y dormir à 20, en se serrant comme des sardines sur des matelas au sol !</a:t>
            </a:r>
          </a:p>
          <a:p>
            <a:endParaRPr lang="fr-FR">
              <a:latin typeface="Aptos" panose="020B0004020202020204" pitchFamily="34" charset="0"/>
            </a:endParaRPr>
          </a:p>
          <a:p>
            <a:r>
              <a:rPr lang="fr-FR">
                <a:latin typeface="Aptos" panose="020B0004020202020204" pitchFamily="34" charset="0"/>
              </a:rPr>
              <a:t>Plusieurs couches de feutres peuvent être superposées en hiver pour garantir l'isolation de la yourte, chauffée grâce au poêle (charbon, bois, bouses de vache séchées). En été, les pans de la yourte peuvent être relevés pour laisser passer l'air.</a:t>
            </a:r>
          </a:p>
          <a:p>
            <a:endParaRPr lang="en-US" sz="1200" b="0">
              <a:solidFill>
                <a:srgbClr val="000000"/>
              </a:solidFill>
              <a:latin typeface="Aptos Bold"/>
              <a:ea typeface="Aptos Bold"/>
              <a:cs typeface="Aptos Bold"/>
              <a:sym typeface="Aptos Bold"/>
            </a:endParaRPr>
          </a:p>
        </p:txBody>
      </p:sp>
      <p:sp>
        <p:nvSpPr>
          <p:cNvPr id="4" name="Espace réservé du numéro de diapositive 3">
            <a:extLst>
              <a:ext uri="{FF2B5EF4-FFF2-40B4-BE49-F238E27FC236}">
                <a16:creationId xmlns:a16="http://schemas.microsoft.com/office/drawing/2014/main" id="{8F905732-C0CF-3402-744D-6C50283056FA}"/>
              </a:ext>
            </a:extLst>
          </p:cNvPr>
          <p:cNvSpPr>
            <a:spLocks noGrp="1"/>
          </p:cNvSpPr>
          <p:nvPr>
            <p:ph type="sldNum" sz="quarter" idx="5"/>
          </p:nvPr>
        </p:nvSpPr>
        <p:spPr/>
        <p:txBody>
          <a:bodyPr/>
          <a:lstStyle/>
          <a:p>
            <a:fld id="{9F58B416-DC0F-9F49-A40F-0FC4CD5D2665}" type="slidenum">
              <a:rPr lang="fr-FR" smtClean="0"/>
              <a:t>8</a:t>
            </a:fld>
            <a:endParaRPr lang="fr-FR"/>
          </a:p>
        </p:txBody>
      </p:sp>
    </p:spTree>
    <p:extLst>
      <p:ext uri="{BB962C8B-B14F-4D97-AF65-F5344CB8AC3E}">
        <p14:creationId xmlns:p14="http://schemas.microsoft.com/office/powerpoint/2010/main" val="2695828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A29A3-FEA0-811A-0D0C-F220CDA0B7C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F2F6593-4F05-7B74-C22C-1D37C8A2671B}"/>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BEA2DEE5-1F90-A2AA-B204-27BFEED24890}"/>
              </a:ext>
            </a:extLst>
          </p:cNvPr>
          <p:cNvSpPr>
            <a:spLocks noGrp="1"/>
          </p:cNvSpPr>
          <p:nvPr>
            <p:ph type="body" idx="1"/>
          </p:nvPr>
        </p:nvSpPr>
        <p:spPr/>
        <p:txBody>
          <a:bodyPr/>
          <a:lstStyle/>
          <a:p>
            <a:endParaRPr lang="fr-FR">
              <a:latin typeface="Aptos" panose="020B0004020202020204" pitchFamily="34" charset="0"/>
            </a:endParaRPr>
          </a:p>
          <a:p>
            <a:r>
              <a:rPr lang="fr-FR" b="1" u="sng">
                <a:latin typeface="Aptos" panose="020B0004020202020204" pitchFamily="34" charset="0"/>
              </a:rPr>
              <a:t>Consignes d’animation : </a:t>
            </a:r>
            <a:r>
              <a:rPr lang="fr-FR" b="0" u="none">
                <a:latin typeface="Aptos" panose="020B0004020202020204" pitchFamily="34" charset="0"/>
              </a:rPr>
              <a:t>Demander aux élèves le nom des animaux en photo</a:t>
            </a:r>
          </a:p>
          <a:p>
            <a:endParaRPr lang="fr-FR" b="0" u="none">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000000"/>
                </a:solidFill>
                <a:latin typeface="Aptos" panose="020B0004020202020204" pitchFamily="34" charset="0"/>
                <a:ea typeface="Aptos Bold"/>
                <a:cs typeface="Aptos Bold"/>
                <a:sym typeface="Aptos Bold"/>
              </a:rPr>
              <a:t>Les parents de Naran possède plusieurs animaux, notamment des </a:t>
            </a:r>
            <a:r>
              <a:rPr lang="en-US" sz="1200" b="0">
                <a:solidFill>
                  <a:srgbClr val="00AD52"/>
                </a:solidFill>
                <a:latin typeface="Aptos" panose="020B0004020202020204" pitchFamily="34" charset="0"/>
                <a:ea typeface="Aptos Bold"/>
                <a:cs typeface="Aptos Bold"/>
                <a:sym typeface="Aptos Bold"/>
              </a:rPr>
              <a:t>moutons, des yaks, des chevaux, des vaches et des chèvres</a:t>
            </a:r>
            <a:r>
              <a:rPr lang="en-US" sz="1200" b="0">
                <a:solidFill>
                  <a:srgbClr val="000000"/>
                </a:solidFill>
                <a:latin typeface="Aptos" panose="020B0004020202020204" pitchFamily="34" charset="0"/>
                <a:ea typeface="Aptos Bold"/>
                <a:cs typeface="Aptos Bold"/>
                <a:sym typeface="Aptos Bold"/>
              </a:rPr>
              <a:t>. Grâce à ces animaux, ils vendent différents produits, notamment du </a:t>
            </a:r>
            <a:r>
              <a:rPr lang="en-US" sz="1200" b="0">
                <a:solidFill>
                  <a:srgbClr val="00AD52"/>
                </a:solidFill>
                <a:latin typeface="Aptos" panose="020B0004020202020204" pitchFamily="34" charset="0"/>
                <a:ea typeface="Aptos Bold"/>
                <a:cs typeface="Aptos Bold"/>
                <a:sym typeface="Aptos Bold"/>
              </a:rPr>
              <a:t>fromage et de la laine</a:t>
            </a:r>
            <a:r>
              <a:rPr lang="en-US" sz="1200" b="0">
                <a:solidFill>
                  <a:srgbClr val="000000"/>
                </a:solidFill>
                <a:latin typeface="Aptos" panose="020B0004020202020204" pitchFamily="34" charset="0"/>
                <a:ea typeface="Aptos Bold"/>
                <a:cs typeface="Aptos Bold"/>
                <a:sym typeface="Aptos Bold"/>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solidFill>
                <a:srgbClr val="000000"/>
              </a:solidFill>
              <a:latin typeface="Aptos" panose="020B0004020202020204" pitchFamily="34" charset="0"/>
              <a:ea typeface="Aptos Bold"/>
              <a:cs typeface="Aptos Bold"/>
              <a:sym typeface="Aptos Bold"/>
            </a:endParaRPr>
          </a:p>
          <a:p>
            <a:pPr fontAlgn="t"/>
            <a:r>
              <a:rPr lang="fr-FR" sz="1200" b="0" i="0" kern="1200">
                <a:solidFill>
                  <a:schemeClr val="tx1"/>
                </a:solidFill>
                <a:effectLst/>
                <a:latin typeface="Aptos" panose="020B0004020202020204" pitchFamily="34" charset="0"/>
                <a:ea typeface="+mn-ea"/>
                <a:cs typeface="+mn-cs"/>
              </a:rPr>
              <a:t>En Mongolie, les animaux sont </a:t>
            </a:r>
            <a:r>
              <a:rPr lang="fr-FR" sz="1200" b="1" i="0" kern="1200">
                <a:solidFill>
                  <a:schemeClr val="tx1"/>
                </a:solidFill>
                <a:effectLst/>
                <a:latin typeface="Aptos" panose="020B0004020202020204" pitchFamily="34" charset="0"/>
                <a:ea typeface="+mn-ea"/>
                <a:cs typeface="+mn-cs"/>
              </a:rPr>
              <a:t>très importants</a:t>
            </a:r>
            <a:r>
              <a:rPr lang="fr-FR" sz="1200" b="0" i="0" kern="1200">
                <a:solidFill>
                  <a:schemeClr val="tx1"/>
                </a:solidFill>
                <a:effectLst/>
                <a:latin typeface="Aptos" panose="020B0004020202020204" pitchFamily="34" charset="0"/>
                <a:ea typeface="+mn-ea"/>
                <a:cs typeface="+mn-cs"/>
              </a:rPr>
              <a:t> pour la vie des habitants. Beaucoup de familles vivent à la campagne et se déplacent souvent. Les animaux les aident </a:t>
            </a:r>
            <a:r>
              <a:rPr lang="fr-FR" sz="1200" b="1" i="0" kern="1200">
                <a:solidFill>
                  <a:schemeClr val="tx1"/>
                </a:solidFill>
                <a:effectLst/>
                <a:latin typeface="Aptos" panose="020B0004020202020204" pitchFamily="34" charset="0"/>
                <a:ea typeface="+mn-ea"/>
                <a:cs typeface="+mn-cs"/>
              </a:rPr>
              <a:t>tous les jours</a:t>
            </a:r>
            <a:r>
              <a:rPr lang="fr-FR" sz="1200" b="0" i="0" kern="1200">
                <a:solidFill>
                  <a:schemeClr val="tx1"/>
                </a:solidFill>
                <a:effectLst/>
                <a:latin typeface="Aptos" panose="020B0004020202020204" pitchFamily="34" charset="0"/>
                <a:ea typeface="+mn-ea"/>
                <a:cs typeface="+mn-cs"/>
              </a:rPr>
              <a:t>.</a:t>
            </a:r>
          </a:p>
          <a:p>
            <a:pPr fontAlgn="t"/>
            <a:endParaRPr lang="fr-FR" sz="1200" b="0" i="0" kern="1200">
              <a:solidFill>
                <a:schemeClr val="tx1"/>
              </a:solidFill>
              <a:effectLst/>
              <a:latin typeface="Aptos" panose="020B0004020202020204" pitchFamily="34" charset="0"/>
              <a:ea typeface="+mn-ea"/>
              <a:cs typeface="+mn-cs"/>
            </a:endParaRPr>
          </a:p>
          <a:p>
            <a:pPr fontAlgn="t"/>
            <a:r>
              <a:rPr lang="fr-FR" sz="1200" b="0" i="0" kern="1200">
                <a:solidFill>
                  <a:schemeClr val="tx1"/>
                </a:solidFill>
                <a:effectLst/>
                <a:latin typeface="Aptos" panose="020B0004020202020204" pitchFamily="34" charset="0"/>
                <a:ea typeface="+mn-ea"/>
                <a:cs typeface="+mn-cs"/>
              </a:rPr>
              <a:t>Les chevaux servent à </a:t>
            </a:r>
            <a:r>
              <a:rPr lang="fr-FR" sz="1200" b="1" i="0" kern="1200">
                <a:solidFill>
                  <a:schemeClr val="tx1"/>
                </a:solidFill>
                <a:effectLst/>
                <a:latin typeface="Aptos" panose="020B0004020202020204" pitchFamily="34" charset="0"/>
                <a:ea typeface="+mn-ea"/>
                <a:cs typeface="+mn-cs"/>
              </a:rPr>
              <a:t>se déplacer</a:t>
            </a:r>
            <a:r>
              <a:rPr lang="fr-FR" sz="1200" b="0" i="0" kern="1200">
                <a:solidFill>
                  <a:schemeClr val="tx1"/>
                </a:solidFill>
                <a:effectLst/>
                <a:latin typeface="Aptos" panose="020B0004020202020204" pitchFamily="34" charset="0"/>
                <a:ea typeface="+mn-ea"/>
                <a:cs typeface="+mn-cs"/>
              </a:rPr>
              <a:t> sur de très grandes distances (faire le lien avec la vidéo). Les enfants apprennent souvent à monter très jeunes. Le cheval est un </a:t>
            </a:r>
            <a:r>
              <a:rPr lang="fr-FR" sz="1200" b="1" i="0" kern="1200">
                <a:solidFill>
                  <a:schemeClr val="tx1"/>
                </a:solidFill>
                <a:effectLst/>
                <a:latin typeface="Aptos" panose="020B0004020202020204" pitchFamily="34" charset="0"/>
                <a:ea typeface="+mn-ea"/>
                <a:cs typeface="+mn-cs"/>
              </a:rPr>
              <a:t>animal très respecté</a:t>
            </a:r>
            <a:r>
              <a:rPr lang="fr-FR" sz="1200" b="0" i="0" kern="1200">
                <a:solidFill>
                  <a:schemeClr val="tx1"/>
                </a:solidFill>
                <a:effectLst/>
                <a:latin typeface="Aptos" panose="020B0004020202020204" pitchFamily="34" charset="0"/>
                <a:ea typeface="+mn-ea"/>
                <a:cs typeface="+mn-cs"/>
              </a:rPr>
              <a:t> en Mongolie</a:t>
            </a:r>
          </a:p>
          <a:p>
            <a:pPr fontAlgn="t"/>
            <a:endParaRPr lang="fr-FR" sz="1200" b="1" i="0" kern="1200">
              <a:solidFill>
                <a:schemeClr val="tx1"/>
              </a:solidFill>
              <a:effectLst/>
              <a:latin typeface="Aptos" panose="020B0004020202020204" pitchFamily="34" charset="0"/>
              <a:ea typeface="+mn-ea"/>
              <a:cs typeface="+mn-cs"/>
            </a:endParaRPr>
          </a:p>
          <a:p>
            <a:pPr fontAlgn="t"/>
            <a:r>
              <a:rPr lang="fr-FR" sz="1200" b="1" i="0" kern="1200">
                <a:solidFill>
                  <a:schemeClr val="tx1"/>
                </a:solidFill>
                <a:effectLst/>
                <a:latin typeface="Aptos" panose="020B0004020202020204" pitchFamily="34" charset="0"/>
                <a:ea typeface="+mn-ea"/>
                <a:cs typeface="+mn-cs"/>
              </a:rPr>
              <a:t>Le yak et les vaches </a:t>
            </a:r>
            <a:r>
              <a:rPr lang="fr-FR" sz="1200" b="0" i="0" kern="1200">
                <a:solidFill>
                  <a:schemeClr val="tx1"/>
                </a:solidFill>
                <a:effectLst/>
                <a:latin typeface="Aptos" panose="020B0004020202020204" pitchFamily="34" charset="0"/>
                <a:ea typeface="+mn-ea"/>
                <a:cs typeface="+mn-cs"/>
              </a:rPr>
              <a:t>donnent du </a:t>
            </a:r>
            <a:r>
              <a:rPr lang="fr-FR" sz="1200" b="1" i="0" kern="1200">
                <a:solidFill>
                  <a:schemeClr val="tx1"/>
                </a:solidFill>
                <a:effectLst/>
                <a:latin typeface="Aptos" panose="020B0004020202020204" pitchFamily="34" charset="0"/>
                <a:ea typeface="+mn-ea"/>
                <a:cs typeface="+mn-cs"/>
              </a:rPr>
              <a:t>lait</a:t>
            </a:r>
            <a:r>
              <a:rPr lang="fr-FR" sz="1200" b="0" i="0" kern="1200">
                <a:solidFill>
                  <a:schemeClr val="tx1"/>
                </a:solidFill>
                <a:effectLst/>
                <a:latin typeface="Aptos" panose="020B0004020202020204" pitchFamily="34" charset="0"/>
                <a:ea typeface="+mn-ea"/>
                <a:cs typeface="+mn-cs"/>
              </a:rPr>
              <a:t> pour faire du fromage, du yaourt ou du beurre (faire le lien avec la vidéo). Ils servent parfois à </a:t>
            </a:r>
            <a:r>
              <a:rPr lang="fr-FR" sz="1200" b="1" i="0" kern="1200">
                <a:solidFill>
                  <a:schemeClr val="tx1"/>
                </a:solidFill>
                <a:effectLst/>
                <a:latin typeface="Aptos" panose="020B0004020202020204" pitchFamily="34" charset="0"/>
                <a:ea typeface="+mn-ea"/>
                <a:cs typeface="+mn-cs"/>
              </a:rPr>
              <a:t>porter des charges</a:t>
            </a:r>
            <a:endParaRPr lang="fr-FR" sz="1200" b="0" i="0" kern="1200">
              <a:solidFill>
                <a:schemeClr val="tx1"/>
              </a:solidFill>
              <a:effectLst/>
              <a:latin typeface="Aptos" panose="020B0004020202020204" pitchFamily="34" charset="0"/>
              <a:ea typeface="+mn-ea"/>
              <a:cs typeface="+mn-cs"/>
            </a:endParaRPr>
          </a:p>
          <a:p>
            <a:pPr fontAlgn="t"/>
            <a:endParaRPr lang="fr-FR" sz="1200" b="1" i="0" kern="1200">
              <a:solidFill>
                <a:schemeClr val="tx1"/>
              </a:solidFill>
              <a:effectLst/>
              <a:latin typeface="Aptos" panose="020B0004020202020204" pitchFamily="34" charset="0"/>
              <a:ea typeface="+mn-ea"/>
              <a:cs typeface="+mn-cs"/>
            </a:endParaRPr>
          </a:p>
          <a:p>
            <a:pPr fontAlgn="t"/>
            <a:r>
              <a:rPr lang="fr-FR" sz="1200" b="1" i="0" kern="1200">
                <a:solidFill>
                  <a:schemeClr val="tx1"/>
                </a:solidFill>
                <a:effectLst/>
                <a:latin typeface="Aptos" panose="020B0004020202020204" pitchFamily="34" charset="0"/>
                <a:ea typeface="+mn-ea"/>
                <a:cs typeface="+mn-cs"/>
              </a:rPr>
              <a:t>Les moutons et les chèvres </a:t>
            </a:r>
            <a:r>
              <a:rPr lang="fr-FR" sz="1200" b="0" i="0" kern="1200">
                <a:solidFill>
                  <a:schemeClr val="tx1"/>
                </a:solidFill>
                <a:effectLst/>
                <a:latin typeface="Aptos" panose="020B0004020202020204" pitchFamily="34" charset="0"/>
                <a:ea typeface="+mn-ea"/>
                <a:cs typeface="+mn-cs"/>
              </a:rPr>
              <a:t>donnent de la </a:t>
            </a:r>
            <a:r>
              <a:rPr lang="fr-FR" sz="1200" b="1" i="0" kern="1200">
                <a:solidFill>
                  <a:schemeClr val="tx1"/>
                </a:solidFill>
                <a:effectLst/>
                <a:latin typeface="Aptos" panose="020B0004020202020204" pitchFamily="34" charset="0"/>
                <a:ea typeface="+mn-ea"/>
                <a:cs typeface="+mn-cs"/>
              </a:rPr>
              <a:t>laine</a:t>
            </a:r>
            <a:r>
              <a:rPr lang="fr-FR" sz="1200" b="0" i="0" kern="1200">
                <a:solidFill>
                  <a:schemeClr val="tx1"/>
                </a:solidFill>
                <a:effectLst/>
                <a:latin typeface="Aptos" panose="020B0004020202020204" pitchFamily="34" charset="0"/>
                <a:ea typeface="+mn-ea"/>
                <a:cs typeface="+mn-cs"/>
              </a:rPr>
              <a:t> pour fabriquer des vêtements chauds. Ils fournissent aussi de la </a:t>
            </a:r>
            <a:r>
              <a:rPr lang="fr-FR" sz="1200" b="1" i="0" kern="1200">
                <a:solidFill>
                  <a:schemeClr val="tx1"/>
                </a:solidFill>
                <a:effectLst/>
                <a:latin typeface="Aptos" panose="020B0004020202020204" pitchFamily="34" charset="0"/>
                <a:ea typeface="+mn-ea"/>
                <a:cs typeface="+mn-cs"/>
              </a:rPr>
              <a:t>viande</a:t>
            </a:r>
            <a:r>
              <a:rPr lang="fr-FR" sz="1200" b="0" i="0" kern="1200">
                <a:solidFill>
                  <a:schemeClr val="tx1"/>
                </a:solidFill>
                <a:effectLst/>
                <a:latin typeface="Aptos" panose="020B0004020202020204" pitchFamily="34" charset="0"/>
                <a:ea typeface="+mn-ea"/>
                <a:cs typeface="+mn-cs"/>
              </a:rPr>
              <a:t> pour se nourrir</a:t>
            </a:r>
          </a:p>
          <a:p>
            <a:pPr fontAlgn="t"/>
            <a:endParaRPr lang="fr-FR" sz="1200" b="1" i="0" kern="1200">
              <a:solidFill>
                <a:schemeClr val="tx1"/>
              </a:solidFill>
              <a:effectLst/>
              <a:latin typeface="Aptos" panose="020B0004020202020204" pitchFamily="34" charset="0"/>
              <a:ea typeface="+mn-ea"/>
              <a:cs typeface="+mn-cs"/>
            </a:endParaRPr>
          </a:p>
          <a:p>
            <a:pPr fontAlgn="t"/>
            <a:r>
              <a:rPr lang="fr-FR" sz="1200" b="1" i="0" kern="1200">
                <a:solidFill>
                  <a:schemeClr val="tx1"/>
                </a:solidFill>
                <a:effectLst/>
                <a:latin typeface="Aptos" panose="020B0004020202020204" pitchFamily="34" charset="0"/>
                <a:ea typeface="+mn-ea"/>
                <a:cs typeface="+mn-cs"/>
              </a:rPr>
              <a:t>Le chameau </a:t>
            </a:r>
            <a:r>
              <a:rPr lang="fr-FR" sz="1200" b="0" i="0" kern="1200">
                <a:solidFill>
                  <a:schemeClr val="tx1"/>
                </a:solidFill>
                <a:effectLst/>
                <a:latin typeface="Aptos" panose="020B0004020202020204" pitchFamily="34" charset="0"/>
                <a:ea typeface="+mn-ea"/>
                <a:cs typeface="+mn-cs"/>
              </a:rPr>
              <a:t>vit dans les régions désertiques, il transporte des objets lourds et aide les familles à voyager</a:t>
            </a:r>
          </a:p>
          <a:p>
            <a:pPr fontAlgn="t"/>
            <a:endParaRPr lang="fr-FR" sz="1200" b="1" i="0" kern="1200">
              <a:solidFill>
                <a:schemeClr val="tx1"/>
              </a:solidFill>
              <a:effectLst/>
              <a:latin typeface="Aptos" panose="020B0004020202020204" pitchFamily="34" charset="0"/>
              <a:ea typeface="+mn-ea"/>
              <a:cs typeface="+mn-cs"/>
            </a:endParaRPr>
          </a:p>
          <a:p>
            <a:pPr fontAlgn="t"/>
            <a:r>
              <a:rPr lang="fr-FR" sz="1200" b="1" i="0" kern="1200">
                <a:solidFill>
                  <a:schemeClr val="tx1"/>
                </a:solidFill>
                <a:effectLst/>
                <a:latin typeface="Aptos" panose="020B0004020202020204" pitchFamily="34" charset="0"/>
                <a:ea typeface="+mn-ea"/>
                <a:cs typeface="+mn-cs"/>
              </a:rPr>
              <a:t>Les chiens, protègent les troupeaux</a:t>
            </a:r>
            <a:r>
              <a:rPr lang="fr-FR" sz="1200" b="0" i="0" kern="1200">
                <a:solidFill>
                  <a:schemeClr val="tx1"/>
                </a:solidFill>
                <a:effectLst/>
                <a:latin typeface="Aptos" panose="020B0004020202020204" pitchFamily="34" charset="0"/>
                <a:ea typeface="+mn-ea"/>
                <a:cs typeface="+mn-cs"/>
              </a:rPr>
              <a:t> contre les animaux sauvages et gardent les maisons et aident les bergers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solidFill>
                <a:srgbClr val="000000"/>
              </a:solidFill>
              <a:latin typeface="Aptos" panose="020B0004020202020204" pitchFamily="34" charset="0"/>
              <a:ea typeface="Aptos Bold"/>
              <a:cs typeface="Aptos Bold"/>
              <a:sym typeface="Aptos Bold"/>
            </a:endParaRPr>
          </a:p>
          <a:p>
            <a:pPr fontAlgn="t"/>
            <a:r>
              <a:rPr lang="fr-FR" sz="1200" b="0" i="0" kern="1200">
                <a:solidFill>
                  <a:schemeClr val="tx1"/>
                </a:solidFill>
                <a:effectLst/>
                <a:latin typeface="Aptos" panose="020B0004020202020204" pitchFamily="34" charset="0"/>
                <a:ea typeface="+mn-ea"/>
                <a:cs typeface="+mn-cs"/>
              </a:rPr>
              <a:t>Grâce aux animaux, les Mongols peuvent : manger, se vêtir, se déplacer et se chauffer (avec la laine et parfois le fumier séché).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solidFill>
                <a:srgbClr val="000000"/>
              </a:solidFill>
              <a:latin typeface="Aptos" panose="020B0004020202020204" pitchFamily="34" charset="0"/>
              <a:ea typeface="Aptos Bold"/>
              <a:cs typeface="Aptos Bold"/>
              <a:sym typeface="Aptos Bold"/>
            </a:endParaRPr>
          </a:p>
          <a:p>
            <a:endParaRPr lang="fr-FR" b="0" u="none">
              <a:latin typeface="Aptos" panose="020B0004020202020204" pitchFamily="34" charset="0"/>
            </a:endParaRPr>
          </a:p>
          <a:p>
            <a:endParaRPr lang="en-US" sz="1200" b="0">
              <a:solidFill>
                <a:srgbClr val="000000"/>
              </a:solidFill>
              <a:latin typeface="Aptos Bold"/>
              <a:ea typeface="Aptos Bold"/>
              <a:cs typeface="Aptos Bold"/>
              <a:sym typeface="Aptos Bold"/>
            </a:endParaRPr>
          </a:p>
        </p:txBody>
      </p:sp>
      <p:sp>
        <p:nvSpPr>
          <p:cNvPr id="4" name="Espace réservé du numéro de diapositive 3">
            <a:extLst>
              <a:ext uri="{FF2B5EF4-FFF2-40B4-BE49-F238E27FC236}">
                <a16:creationId xmlns:a16="http://schemas.microsoft.com/office/drawing/2014/main" id="{AE7B3D9C-C7DF-F7B9-98BF-29CAECEE8936}"/>
              </a:ext>
            </a:extLst>
          </p:cNvPr>
          <p:cNvSpPr>
            <a:spLocks noGrp="1"/>
          </p:cNvSpPr>
          <p:nvPr>
            <p:ph type="sldNum" sz="quarter" idx="5"/>
          </p:nvPr>
        </p:nvSpPr>
        <p:spPr/>
        <p:txBody>
          <a:bodyPr/>
          <a:lstStyle/>
          <a:p>
            <a:fld id="{9F58B416-DC0F-9F49-A40F-0FC4CD5D2665}" type="slidenum">
              <a:rPr lang="fr-FR" smtClean="0"/>
              <a:t>9</a:t>
            </a:fld>
            <a:endParaRPr lang="fr-FR"/>
          </a:p>
        </p:txBody>
      </p:sp>
    </p:spTree>
    <p:extLst>
      <p:ext uri="{BB962C8B-B14F-4D97-AF65-F5344CB8AC3E}">
        <p14:creationId xmlns:p14="http://schemas.microsoft.com/office/powerpoint/2010/main" val="778070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4500"/>
            </a:lvl1pPr>
          </a:lstStyle>
          <a:p>
            <a:r>
              <a:rPr lang="fr-FR"/>
              <a:t>Modifiez le style du titre</a:t>
            </a:r>
            <a:endParaRPr lang="en-US"/>
          </a:p>
        </p:txBody>
      </p:sp>
      <p:sp>
        <p:nvSpPr>
          <p:cNvPr id="3" name="Subtitle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p>
            <a:fld id="{04AEB8EC-FF49-D040-AA91-09B75DCDD704}" type="datetimeFigureOut">
              <a:rPr lang="fr-FR" smtClean="0"/>
              <a:t>01/09/2026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6770739-48E3-7140-A06D-25674AF21632}" type="slidenum">
              <a:rPr lang="fr-FR" smtClean="0"/>
              <a:t>‹#›</a:t>
            </a:fld>
            <a:endParaRPr lang="fr-FR"/>
          </a:p>
        </p:txBody>
      </p:sp>
      <p:sp>
        <p:nvSpPr>
          <p:cNvPr id="8" name="bg object 16">
            <a:extLst>
              <a:ext uri="{FF2B5EF4-FFF2-40B4-BE49-F238E27FC236}">
                <a16:creationId xmlns:a16="http://schemas.microsoft.com/office/drawing/2014/main" id="{BF783287-AEE0-F581-93D9-CA6D415053E2}"/>
              </a:ext>
            </a:extLst>
          </p:cNvPr>
          <p:cNvSpPr/>
          <p:nvPr userDrawn="1"/>
        </p:nvSpPr>
        <p:spPr>
          <a:xfrm>
            <a:off x="0" y="0"/>
            <a:ext cx="9144000" cy="5715000"/>
          </a:xfrm>
          <a:custGeom>
            <a:avLst/>
            <a:gdLst/>
            <a:ahLst/>
            <a:cxnLst/>
            <a:rect l="l" t="t" r="r" b="b"/>
            <a:pathLst>
              <a:path w="10692130" h="5483225">
                <a:moveTo>
                  <a:pt x="10692003" y="0"/>
                </a:moveTo>
                <a:lnTo>
                  <a:pt x="0" y="0"/>
                </a:lnTo>
                <a:lnTo>
                  <a:pt x="0" y="5482793"/>
                </a:lnTo>
                <a:lnTo>
                  <a:pt x="10692003" y="5482793"/>
                </a:lnTo>
                <a:lnTo>
                  <a:pt x="10692003" y="0"/>
                </a:lnTo>
                <a:close/>
              </a:path>
            </a:pathLst>
          </a:custGeom>
          <a:solidFill>
            <a:srgbClr val="E2F4FD"/>
          </a:solidFill>
        </p:spPr>
        <p:txBody>
          <a:bodyPr wrap="square" lIns="0" tIns="0" rIns="0" bIns="0" rtlCol="0"/>
          <a:lstStyle/>
          <a:p>
            <a:endParaRPr/>
          </a:p>
        </p:txBody>
      </p:sp>
      <p:sp>
        <p:nvSpPr>
          <p:cNvPr id="7" name="object 6">
            <a:extLst>
              <a:ext uri="{FF2B5EF4-FFF2-40B4-BE49-F238E27FC236}">
                <a16:creationId xmlns:a16="http://schemas.microsoft.com/office/drawing/2014/main" id="{6CEB82E9-C9B5-29DD-6DE7-EF7DA282B0D0}"/>
              </a:ext>
            </a:extLst>
          </p:cNvPr>
          <p:cNvSpPr/>
          <p:nvPr userDrawn="1"/>
        </p:nvSpPr>
        <p:spPr>
          <a:xfrm>
            <a:off x="0" y="-712"/>
            <a:ext cx="9144000" cy="1113693"/>
          </a:xfrm>
          <a:custGeom>
            <a:avLst/>
            <a:gdLst/>
            <a:ahLst/>
            <a:cxnLst/>
            <a:rect l="l" t="t" r="r" b="b"/>
            <a:pathLst>
              <a:path w="10692130" h="1620520">
                <a:moveTo>
                  <a:pt x="10692003" y="0"/>
                </a:moveTo>
                <a:lnTo>
                  <a:pt x="0" y="0"/>
                </a:lnTo>
                <a:lnTo>
                  <a:pt x="0" y="1619999"/>
                </a:lnTo>
                <a:lnTo>
                  <a:pt x="10692003" y="1619999"/>
                </a:lnTo>
                <a:lnTo>
                  <a:pt x="10692003" y="0"/>
                </a:lnTo>
                <a:close/>
              </a:path>
            </a:pathLst>
          </a:custGeom>
          <a:solidFill>
            <a:srgbClr val="006352"/>
          </a:solidFill>
        </p:spPr>
        <p:txBody>
          <a:bodyPr wrap="square" lIns="0" tIns="0" rIns="0" bIns="0" rtlCol="0"/>
          <a:lstStyle>
            <a:defPPr>
              <a:defRPr kern="0"/>
            </a:defPPr>
          </a:lstStyle>
          <a:p>
            <a:endParaRPr sz="1053"/>
          </a:p>
        </p:txBody>
      </p:sp>
      <p:pic>
        <p:nvPicPr>
          <p:cNvPr id="10" name="Image 9">
            <a:extLst>
              <a:ext uri="{FF2B5EF4-FFF2-40B4-BE49-F238E27FC236}">
                <a16:creationId xmlns:a16="http://schemas.microsoft.com/office/drawing/2014/main" id="{CC3B6F7F-37EE-011F-207A-1BE170B435D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2844" y="124381"/>
            <a:ext cx="1532065" cy="830242"/>
          </a:xfrm>
          <a:prstGeom prst="rect">
            <a:avLst/>
          </a:prstGeom>
        </p:spPr>
      </p:pic>
    </p:spTree>
    <p:extLst>
      <p:ext uri="{BB962C8B-B14F-4D97-AF65-F5344CB8AC3E}">
        <p14:creationId xmlns:p14="http://schemas.microsoft.com/office/powerpoint/2010/main" val="437290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4AEB8EC-FF49-D040-AA91-09B75DCDD704}" type="datetimeFigureOut">
              <a:rPr lang="fr-FR" smtClean="0"/>
              <a:t>01/09/2026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6770739-48E3-7140-A06D-25674AF21632}" type="slidenum">
              <a:rPr lang="fr-FR" smtClean="0"/>
              <a:t>‹#›</a:t>
            </a:fld>
            <a:endParaRPr lang="fr-FR"/>
          </a:p>
        </p:txBody>
      </p:sp>
      <p:sp>
        <p:nvSpPr>
          <p:cNvPr id="7" name="object 6">
            <a:extLst>
              <a:ext uri="{FF2B5EF4-FFF2-40B4-BE49-F238E27FC236}">
                <a16:creationId xmlns:a16="http://schemas.microsoft.com/office/drawing/2014/main" id="{4DF2AE5E-EBB6-1EA2-8543-FE05E4F5817C}"/>
              </a:ext>
            </a:extLst>
          </p:cNvPr>
          <p:cNvSpPr/>
          <p:nvPr userDrawn="1"/>
        </p:nvSpPr>
        <p:spPr>
          <a:xfrm>
            <a:off x="0" y="-713"/>
            <a:ext cx="9144000" cy="1113693"/>
          </a:xfrm>
          <a:custGeom>
            <a:avLst/>
            <a:gdLst/>
            <a:ahLst/>
            <a:cxnLst/>
            <a:rect l="l" t="t" r="r" b="b"/>
            <a:pathLst>
              <a:path w="10692130" h="1620520">
                <a:moveTo>
                  <a:pt x="10692003" y="0"/>
                </a:moveTo>
                <a:lnTo>
                  <a:pt x="0" y="0"/>
                </a:lnTo>
                <a:lnTo>
                  <a:pt x="0" y="1619999"/>
                </a:lnTo>
                <a:lnTo>
                  <a:pt x="10692003" y="1619999"/>
                </a:lnTo>
                <a:lnTo>
                  <a:pt x="10692003" y="0"/>
                </a:lnTo>
                <a:close/>
              </a:path>
            </a:pathLst>
          </a:custGeom>
          <a:solidFill>
            <a:srgbClr val="006352"/>
          </a:solidFill>
        </p:spPr>
        <p:txBody>
          <a:bodyPr wrap="square" lIns="0" tIns="0" rIns="0" bIns="0" rtlCol="0"/>
          <a:lstStyle>
            <a:defPPr>
              <a:defRPr kern="0"/>
            </a:defPPr>
          </a:lstStyle>
          <a:p>
            <a:endParaRPr sz="1053"/>
          </a:p>
        </p:txBody>
      </p:sp>
      <p:sp>
        <p:nvSpPr>
          <p:cNvPr id="10" name="bg object 16">
            <a:extLst>
              <a:ext uri="{FF2B5EF4-FFF2-40B4-BE49-F238E27FC236}">
                <a16:creationId xmlns:a16="http://schemas.microsoft.com/office/drawing/2014/main" id="{67933E16-604A-9C08-6B2C-47502CFF0951}"/>
              </a:ext>
            </a:extLst>
          </p:cNvPr>
          <p:cNvSpPr/>
          <p:nvPr userDrawn="1"/>
        </p:nvSpPr>
        <p:spPr>
          <a:xfrm>
            <a:off x="0" y="1112981"/>
            <a:ext cx="9144000" cy="4602020"/>
          </a:xfrm>
          <a:custGeom>
            <a:avLst/>
            <a:gdLst/>
            <a:ahLst/>
            <a:cxnLst/>
            <a:rect l="l" t="t" r="r" b="b"/>
            <a:pathLst>
              <a:path w="10692130" h="5483225">
                <a:moveTo>
                  <a:pt x="10692003" y="0"/>
                </a:moveTo>
                <a:lnTo>
                  <a:pt x="0" y="0"/>
                </a:lnTo>
                <a:lnTo>
                  <a:pt x="0" y="5482793"/>
                </a:lnTo>
                <a:lnTo>
                  <a:pt x="10692003" y="5482793"/>
                </a:lnTo>
                <a:lnTo>
                  <a:pt x="10692003" y="0"/>
                </a:lnTo>
                <a:close/>
              </a:path>
            </a:pathLst>
          </a:custGeom>
          <a:solidFill>
            <a:srgbClr val="E2F4FD"/>
          </a:solidFill>
        </p:spPr>
        <p:txBody>
          <a:bodyPr wrap="square" lIns="0" tIns="0" rIns="0" bIns="0" rtlCol="0"/>
          <a:lstStyle/>
          <a:p>
            <a:endParaRPr/>
          </a:p>
        </p:txBody>
      </p:sp>
      <p:pic>
        <p:nvPicPr>
          <p:cNvPr id="8" name="Image 7">
            <a:extLst>
              <a:ext uri="{FF2B5EF4-FFF2-40B4-BE49-F238E27FC236}">
                <a16:creationId xmlns:a16="http://schemas.microsoft.com/office/drawing/2014/main" id="{EF12F109-EFBB-4F76-B60C-CC316C9E4F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2844" y="124381"/>
            <a:ext cx="1532065" cy="830242"/>
          </a:xfrm>
          <a:prstGeom prst="rect">
            <a:avLst/>
          </a:prstGeom>
        </p:spPr>
      </p:pic>
    </p:spTree>
    <p:extLst>
      <p:ext uri="{BB962C8B-B14F-4D97-AF65-F5344CB8AC3E}">
        <p14:creationId xmlns:p14="http://schemas.microsoft.com/office/powerpoint/2010/main" val="3761764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628650" y="1521354"/>
            <a:ext cx="3886200" cy="362611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629150" y="1521354"/>
            <a:ext cx="3886200" cy="362611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04AEB8EC-FF49-D040-AA91-09B75DCDD704}" type="datetimeFigureOut">
              <a:rPr lang="fr-FR" smtClean="0"/>
              <a:t>01/09/2026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6770739-48E3-7140-A06D-25674AF21632}" type="slidenum">
              <a:rPr lang="fr-FR" smtClean="0"/>
              <a:t>‹#›</a:t>
            </a:fld>
            <a:endParaRPr lang="fr-FR"/>
          </a:p>
        </p:txBody>
      </p:sp>
      <p:sp>
        <p:nvSpPr>
          <p:cNvPr id="8" name="Espace réservé du pied de page 10">
            <a:extLst>
              <a:ext uri="{FF2B5EF4-FFF2-40B4-BE49-F238E27FC236}">
                <a16:creationId xmlns:a16="http://schemas.microsoft.com/office/drawing/2014/main" id="{5F15028B-8F6B-64D4-63EF-D4F14EC4ABCB}"/>
              </a:ext>
            </a:extLst>
          </p:cNvPr>
          <p:cNvSpPr txBox="1">
            <a:spLocks/>
          </p:cNvSpPr>
          <p:nvPr userDrawn="1"/>
        </p:nvSpPr>
        <p:spPr>
          <a:xfrm>
            <a:off x="5728340" y="5543584"/>
            <a:ext cx="3415660" cy="177638"/>
          </a:xfrm>
          <a:prstGeom prst="rect">
            <a:avLst/>
          </a:prstGeom>
        </p:spPr>
        <p:txBody>
          <a:bodyPr vert="horz" lIns="36000" tIns="54000" rIns="36000" bIns="0" rtlCol="0" anchor="ctr" anchorCtr="0">
            <a:normAutofit fontScale="85000" lnSpcReduction="10000"/>
          </a:bodyPr>
          <a:lstStyle>
            <a:defPPr>
              <a:defRPr lang="fr-FR"/>
            </a:defPPr>
            <a:lvl1pPr marL="0" algn="l" defTabSz="356616" rtl="0" eaLnBrk="1" latinLnBrk="0" hangingPunct="1">
              <a:defRPr sz="1080" kern="1200">
                <a:solidFill>
                  <a:schemeClr val="tx1">
                    <a:tint val="75000"/>
                  </a:schemeClr>
                </a:solidFill>
                <a:latin typeface="+mn-lt"/>
                <a:ea typeface="+mn-ea"/>
                <a:cs typeface="+mn-cs"/>
              </a:defRPr>
            </a:lvl1pPr>
            <a:lvl2pPr marL="356616" algn="l" defTabSz="356616" rtl="0" eaLnBrk="1" latinLnBrk="0" hangingPunct="1">
              <a:defRPr sz="1404" kern="1200">
                <a:solidFill>
                  <a:schemeClr val="tx1"/>
                </a:solidFill>
                <a:latin typeface="+mn-lt"/>
                <a:ea typeface="+mn-ea"/>
                <a:cs typeface="+mn-cs"/>
              </a:defRPr>
            </a:lvl2pPr>
            <a:lvl3pPr marL="713232" algn="l" defTabSz="356616" rtl="0" eaLnBrk="1" latinLnBrk="0" hangingPunct="1">
              <a:defRPr sz="1404" kern="1200">
                <a:solidFill>
                  <a:schemeClr val="tx1"/>
                </a:solidFill>
                <a:latin typeface="+mn-lt"/>
                <a:ea typeface="+mn-ea"/>
                <a:cs typeface="+mn-cs"/>
              </a:defRPr>
            </a:lvl3pPr>
            <a:lvl4pPr marL="1069848" algn="l" defTabSz="356616" rtl="0" eaLnBrk="1" latinLnBrk="0" hangingPunct="1">
              <a:defRPr sz="1404" kern="1200">
                <a:solidFill>
                  <a:schemeClr val="tx1"/>
                </a:solidFill>
                <a:latin typeface="+mn-lt"/>
                <a:ea typeface="+mn-ea"/>
                <a:cs typeface="+mn-cs"/>
              </a:defRPr>
            </a:lvl4pPr>
            <a:lvl5pPr marL="1426464" algn="l" defTabSz="356616" rtl="0" eaLnBrk="1" latinLnBrk="0" hangingPunct="1">
              <a:defRPr sz="1404" kern="1200">
                <a:solidFill>
                  <a:schemeClr val="tx1"/>
                </a:solidFill>
                <a:latin typeface="+mn-lt"/>
                <a:ea typeface="+mn-ea"/>
                <a:cs typeface="+mn-cs"/>
              </a:defRPr>
            </a:lvl5pPr>
            <a:lvl6pPr marL="1783080" algn="l" defTabSz="356616" rtl="0" eaLnBrk="1" latinLnBrk="0" hangingPunct="1">
              <a:defRPr sz="1404" kern="1200">
                <a:solidFill>
                  <a:schemeClr val="tx1"/>
                </a:solidFill>
                <a:latin typeface="+mn-lt"/>
                <a:ea typeface="+mn-ea"/>
                <a:cs typeface="+mn-cs"/>
              </a:defRPr>
            </a:lvl6pPr>
            <a:lvl7pPr marL="2139696" algn="l" defTabSz="356616" rtl="0" eaLnBrk="1" latinLnBrk="0" hangingPunct="1">
              <a:defRPr sz="1404" kern="1200">
                <a:solidFill>
                  <a:schemeClr val="tx1"/>
                </a:solidFill>
                <a:latin typeface="+mn-lt"/>
                <a:ea typeface="+mn-ea"/>
                <a:cs typeface="+mn-cs"/>
              </a:defRPr>
            </a:lvl7pPr>
            <a:lvl8pPr marL="2496312" algn="l" defTabSz="356616" rtl="0" eaLnBrk="1" latinLnBrk="0" hangingPunct="1">
              <a:defRPr sz="1404" kern="1200">
                <a:solidFill>
                  <a:schemeClr val="tx1"/>
                </a:solidFill>
                <a:latin typeface="+mn-lt"/>
                <a:ea typeface="+mn-ea"/>
                <a:cs typeface="+mn-cs"/>
              </a:defRPr>
            </a:lvl8pPr>
            <a:lvl9pPr marL="2852928" algn="l" defTabSz="356616" rtl="0" eaLnBrk="1" latinLnBrk="0" hangingPunct="1">
              <a:defRPr sz="1404" kern="1200">
                <a:solidFill>
                  <a:schemeClr val="tx1"/>
                </a:solidFill>
                <a:latin typeface="+mn-lt"/>
                <a:ea typeface="+mn-ea"/>
                <a:cs typeface="+mn-cs"/>
              </a:defRPr>
            </a:lvl9pPr>
          </a:lstStyle>
          <a:p>
            <a:pPr algn="r"/>
            <a:r>
              <a:rPr lang="fr-FR" baseline="30000">
                <a:latin typeface="Geomanist-BlackItalic"/>
                <a:cs typeface="Geomanist-BlackItalic"/>
              </a:rPr>
              <a:t>Agronomes et Vétérinaires Sans Frontières • </a:t>
            </a:r>
            <a:r>
              <a:rPr lang="fr-FR" baseline="30000">
                <a:latin typeface="Geomanist Book"/>
                <a:cs typeface="Geomanist Book"/>
              </a:rPr>
              <a:t>Assemblée générale 2024</a:t>
            </a:r>
            <a:endParaRPr lang="fr-FR" sz="600">
              <a:latin typeface="Geomanist Book"/>
              <a:cs typeface="Geomanist Book"/>
            </a:endParaRPr>
          </a:p>
        </p:txBody>
      </p:sp>
      <p:sp>
        <p:nvSpPr>
          <p:cNvPr id="9" name="bg object 16">
            <a:extLst>
              <a:ext uri="{FF2B5EF4-FFF2-40B4-BE49-F238E27FC236}">
                <a16:creationId xmlns:a16="http://schemas.microsoft.com/office/drawing/2014/main" id="{E51672EB-2F27-0BCC-DADE-63CE9EF0419A}"/>
              </a:ext>
            </a:extLst>
          </p:cNvPr>
          <p:cNvSpPr/>
          <p:nvPr userDrawn="1"/>
        </p:nvSpPr>
        <p:spPr>
          <a:xfrm>
            <a:off x="0" y="0"/>
            <a:ext cx="9144000" cy="5715000"/>
          </a:xfrm>
          <a:custGeom>
            <a:avLst/>
            <a:gdLst/>
            <a:ahLst/>
            <a:cxnLst/>
            <a:rect l="l" t="t" r="r" b="b"/>
            <a:pathLst>
              <a:path w="10692130" h="5483225">
                <a:moveTo>
                  <a:pt x="10692003" y="0"/>
                </a:moveTo>
                <a:lnTo>
                  <a:pt x="0" y="0"/>
                </a:lnTo>
                <a:lnTo>
                  <a:pt x="0" y="5482793"/>
                </a:lnTo>
                <a:lnTo>
                  <a:pt x="10692003" y="5482793"/>
                </a:lnTo>
                <a:lnTo>
                  <a:pt x="10692003" y="0"/>
                </a:lnTo>
                <a:close/>
              </a:path>
            </a:pathLst>
          </a:custGeom>
          <a:solidFill>
            <a:srgbClr val="E2F4FD"/>
          </a:solidFill>
        </p:spPr>
        <p:txBody>
          <a:bodyPr wrap="square" lIns="0" tIns="0" rIns="0" bIns="0" rtlCol="0"/>
          <a:lstStyle/>
          <a:p>
            <a:endParaRPr/>
          </a:p>
        </p:txBody>
      </p:sp>
      <p:sp>
        <p:nvSpPr>
          <p:cNvPr id="10" name="object 6">
            <a:extLst>
              <a:ext uri="{FF2B5EF4-FFF2-40B4-BE49-F238E27FC236}">
                <a16:creationId xmlns:a16="http://schemas.microsoft.com/office/drawing/2014/main" id="{998677E5-69A8-6CB2-3629-057BC3B13CDE}"/>
              </a:ext>
            </a:extLst>
          </p:cNvPr>
          <p:cNvSpPr/>
          <p:nvPr userDrawn="1"/>
        </p:nvSpPr>
        <p:spPr>
          <a:xfrm>
            <a:off x="0" y="-712"/>
            <a:ext cx="9144000" cy="1113693"/>
          </a:xfrm>
          <a:custGeom>
            <a:avLst/>
            <a:gdLst/>
            <a:ahLst/>
            <a:cxnLst/>
            <a:rect l="l" t="t" r="r" b="b"/>
            <a:pathLst>
              <a:path w="10692130" h="1620520">
                <a:moveTo>
                  <a:pt x="10692003" y="0"/>
                </a:moveTo>
                <a:lnTo>
                  <a:pt x="0" y="0"/>
                </a:lnTo>
                <a:lnTo>
                  <a:pt x="0" y="1619999"/>
                </a:lnTo>
                <a:lnTo>
                  <a:pt x="10692003" y="1619999"/>
                </a:lnTo>
                <a:lnTo>
                  <a:pt x="10692003" y="0"/>
                </a:lnTo>
                <a:close/>
              </a:path>
            </a:pathLst>
          </a:custGeom>
          <a:solidFill>
            <a:srgbClr val="006352"/>
          </a:solidFill>
        </p:spPr>
        <p:txBody>
          <a:bodyPr wrap="square" lIns="0" tIns="0" rIns="0" bIns="0" rtlCol="0"/>
          <a:lstStyle>
            <a:defPPr>
              <a:defRPr kern="0"/>
            </a:defPPr>
          </a:lstStyle>
          <a:p>
            <a:endParaRPr sz="1053"/>
          </a:p>
        </p:txBody>
      </p:sp>
      <p:pic>
        <p:nvPicPr>
          <p:cNvPr id="12" name="Image 11">
            <a:extLst>
              <a:ext uri="{FF2B5EF4-FFF2-40B4-BE49-F238E27FC236}">
                <a16:creationId xmlns:a16="http://schemas.microsoft.com/office/drawing/2014/main" id="{2DFB8B6C-6075-9E11-C2A5-0AC2E92BBE0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2844" y="124381"/>
            <a:ext cx="1532065" cy="830242"/>
          </a:xfrm>
          <a:prstGeom prst="rect">
            <a:avLst/>
          </a:prstGeom>
        </p:spPr>
      </p:pic>
    </p:spTree>
    <p:extLst>
      <p:ext uri="{BB962C8B-B14F-4D97-AF65-F5344CB8AC3E}">
        <p14:creationId xmlns:p14="http://schemas.microsoft.com/office/powerpoint/2010/main" val="2549509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Diapositive">
    <p:spTree>
      <p:nvGrpSpPr>
        <p:cNvPr id="1" name=""/>
        <p:cNvGrpSpPr/>
        <p:nvPr/>
      </p:nvGrpSpPr>
      <p:grpSpPr>
        <a:xfrm>
          <a:off x="0" y="0"/>
          <a:ext cx="0" cy="0"/>
          <a:chOff x="0" y="0"/>
          <a:chExt cx="0" cy="0"/>
        </a:xfrm>
      </p:grpSpPr>
      <p:sp>
        <p:nvSpPr>
          <p:cNvPr id="10" name="bg object 16">
            <a:extLst>
              <a:ext uri="{FF2B5EF4-FFF2-40B4-BE49-F238E27FC236}">
                <a16:creationId xmlns:a16="http://schemas.microsoft.com/office/drawing/2014/main" id="{05FB77AF-7753-B798-3281-F4F23257587E}"/>
              </a:ext>
            </a:extLst>
          </p:cNvPr>
          <p:cNvSpPr/>
          <p:nvPr userDrawn="1"/>
        </p:nvSpPr>
        <p:spPr>
          <a:xfrm>
            <a:off x="0" y="1112981"/>
            <a:ext cx="9144000" cy="4602020"/>
          </a:xfrm>
          <a:custGeom>
            <a:avLst/>
            <a:gdLst/>
            <a:ahLst/>
            <a:cxnLst/>
            <a:rect l="l" t="t" r="r" b="b"/>
            <a:pathLst>
              <a:path w="10692130" h="5483225">
                <a:moveTo>
                  <a:pt x="10692003" y="0"/>
                </a:moveTo>
                <a:lnTo>
                  <a:pt x="0" y="0"/>
                </a:lnTo>
                <a:lnTo>
                  <a:pt x="0" y="5482793"/>
                </a:lnTo>
                <a:lnTo>
                  <a:pt x="10692003" y="5482793"/>
                </a:lnTo>
                <a:lnTo>
                  <a:pt x="10692003" y="0"/>
                </a:lnTo>
                <a:close/>
              </a:path>
            </a:pathLst>
          </a:custGeom>
          <a:solidFill>
            <a:srgbClr val="E2F4FD"/>
          </a:solidFill>
        </p:spPr>
        <p:txBody>
          <a:bodyPr wrap="square" lIns="0" tIns="0" rIns="0" bIns="0" rtlCol="0"/>
          <a:lstStyle/>
          <a:p>
            <a:endParaRPr sz="1500"/>
          </a:p>
        </p:txBody>
      </p:sp>
      <p:sp>
        <p:nvSpPr>
          <p:cNvPr id="17" name="Espace réservé du texte 16">
            <a:extLst>
              <a:ext uri="{FF2B5EF4-FFF2-40B4-BE49-F238E27FC236}">
                <a16:creationId xmlns:a16="http://schemas.microsoft.com/office/drawing/2014/main" id="{7127A5DC-335B-E1C0-790A-7644E4AD577A}"/>
              </a:ext>
            </a:extLst>
          </p:cNvPr>
          <p:cNvSpPr>
            <a:spLocks noGrp="1"/>
          </p:cNvSpPr>
          <p:nvPr>
            <p:ph type="body" sz="quarter" idx="12" hasCustomPrompt="1"/>
          </p:nvPr>
        </p:nvSpPr>
        <p:spPr>
          <a:xfrm>
            <a:off x="2445025" y="244486"/>
            <a:ext cx="6341786" cy="783950"/>
          </a:xfrm>
          <a:prstGeom prst="rect">
            <a:avLst/>
          </a:prstGeom>
        </p:spPr>
        <p:txBody>
          <a:bodyPr anchor="ctr" anchorCtr="0"/>
          <a:lstStyle>
            <a:lvl1pPr>
              <a:spcBef>
                <a:spcPts val="0"/>
              </a:spcBef>
              <a:defRPr sz="1500">
                <a:solidFill>
                  <a:schemeClr val="bg1"/>
                </a:solidFill>
                <a:latin typeface="Geomanist Bold" panose="02000503000000020004" pitchFamily="2" charset="77"/>
              </a:defRPr>
            </a:lvl1pPr>
            <a:lvl2pPr>
              <a:defRPr sz="1500">
                <a:solidFill>
                  <a:schemeClr val="bg1"/>
                </a:solidFill>
                <a:latin typeface="Geomanist Bold" panose="02000503000000020004" pitchFamily="2" charset="77"/>
              </a:defRPr>
            </a:lvl2pPr>
            <a:lvl3pPr>
              <a:defRPr sz="1500">
                <a:solidFill>
                  <a:schemeClr val="bg1"/>
                </a:solidFill>
                <a:latin typeface="Geomanist Bold" panose="02000503000000020004" pitchFamily="2" charset="77"/>
              </a:defRPr>
            </a:lvl3pPr>
            <a:lvl4pPr>
              <a:defRPr sz="1500">
                <a:solidFill>
                  <a:schemeClr val="bg1"/>
                </a:solidFill>
                <a:latin typeface="Geomanist Bold" panose="02000503000000020004" pitchFamily="2" charset="77"/>
              </a:defRPr>
            </a:lvl4pPr>
            <a:lvl5pPr>
              <a:defRPr sz="1500">
                <a:solidFill>
                  <a:schemeClr val="bg1"/>
                </a:solidFill>
                <a:latin typeface="Geomanist Bold" panose="02000503000000020004" pitchFamily="2" charset="77"/>
              </a:defRPr>
            </a:lvl5pPr>
          </a:lstStyle>
          <a:p>
            <a:pPr lvl="0"/>
            <a:r>
              <a:rPr lang="fr-FR"/>
              <a:t>Titre</a:t>
            </a:r>
          </a:p>
        </p:txBody>
      </p:sp>
      <p:sp>
        <p:nvSpPr>
          <p:cNvPr id="4" name="object 6">
            <a:extLst>
              <a:ext uri="{FF2B5EF4-FFF2-40B4-BE49-F238E27FC236}">
                <a16:creationId xmlns:a16="http://schemas.microsoft.com/office/drawing/2014/main" id="{456126DA-B9D8-4C09-4880-A5CE0CCB1265}"/>
              </a:ext>
            </a:extLst>
          </p:cNvPr>
          <p:cNvSpPr/>
          <p:nvPr userDrawn="1"/>
        </p:nvSpPr>
        <p:spPr>
          <a:xfrm>
            <a:off x="0" y="-712"/>
            <a:ext cx="9144000" cy="1113693"/>
          </a:xfrm>
          <a:custGeom>
            <a:avLst/>
            <a:gdLst/>
            <a:ahLst/>
            <a:cxnLst/>
            <a:rect l="l" t="t" r="r" b="b"/>
            <a:pathLst>
              <a:path w="10692130" h="1620520">
                <a:moveTo>
                  <a:pt x="10692003" y="0"/>
                </a:moveTo>
                <a:lnTo>
                  <a:pt x="0" y="0"/>
                </a:lnTo>
                <a:lnTo>
                  <a:pt x="0" y="1619999"/>
                </a:lnTo>
                <a:lnTo>
                  <a:pt x="10692003" y="1619999"/>
                </a:lnTo>
                <a:lnTo>
                  <a:pt x="10692003" y="0"/>
                </a:lnTo>
                <a:close/>
              </a:path>
            </a:pathLst>
          </a:custGeom>
          <a:solidFill>
            <a:srgbClr val="006352"/>
          </a:solidFill>
        </p:spPr>
        <p:txBody>
          <a:bodyPr wrap="square" lIns="0" tIns="0" rIns="0" bIns="0" rtlCol="0"/>
          <a:lstStyle>
            <a:defPPr>
              <a:defRPr kern="0"/>
            </a:defPPr>
          </a:lstStyle>
          <a:p>
            <a:endParaRPr sz="1053"/>
          </a:p>
        </p:txBody>
      </p:sp>
      <p:pic>
        <p:nvPicPr>
          <p:cNvPr id="2" name="Image 1">
            <a:extLst>
              <a:ext uri="{FF2B5EF4-FFF2-40B4-BE49-F238E27FC236}">
                <a16:creationId xmlns:a16="http://schemas.microsoft.com/office/drawing/2014/main" id="{179091C5-DCDE-09C5-A663-E09201802A8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2844" y="124381"/>
            <a:ext cx="1532065" cy="830242"/>
          </a:xfrm>
          <a:prstGeom prst="rect">
            <a:avLst/>
          </a:prstGeom>
        </p:spPr>
      </p:pic>
    </p:spTree>
    <p:extLst>
      <p:ext uri="{BB962C8B-B14F-4D97-AF65-F5344CB8AC3E}">
        <p14:creationId xmlns:p14="http://schemas.microsoft.com/office/powerpoint/2010/main" val="1996420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3656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OUVERTURE">
    <p:spTree>
      <p:nvGrpSpPr>
        <p:cNvPr id="1" name=""/>
        <p:cNvGrpSpPr/>
        <p:nvPr/>
      </p:nvGrpSpPr>
      <p:grpSpPr>
        <a:xfrm>
          <a:off x="0" y="0"/>
          <a:ext cx="0" cy="0"/>
          <a:chOff x="0" y="0"/>
          <a:chExt cx="0" cy="0"/>
        </a:xfrm>
      </p:grpSpPr>
      <p:sp>
        <p:nvSpPr>
          <p:cNvPr id="10" name="Espace réservé du texte 9">
            <a:extLst>
              <a:ext uri="{FF2B5EF4-FFF2-40B4-BE49-F238E27FC236}">
                <a16:creationId xmlns:a16="http://schemas.microsoft.com/office/drawing/2014/main" id="{D7170D19-62EA-E841-16F8-D95CEE8AE54F}"/>
              </a:ext>
            </a:extLst>
          </p:cNvPr>
          <p:cNvSpPr>
            <a:spLocks noGrp="1"/>
          </p:cNvSpPr>
          <p:nvPr>
            <p:ph type="body" sz="quarter" idx="10" hasCustomPrompt="1"/>
          </p:nvPr>
        </p:nvSpPr>
        <p:spPr>
          <a:xfrm>
            <a:off x="2446582" y="2801427"/>
            <a:ext cx="4543425" cy="1413171"/>
          </a:xfrm>
          <a:prstGeom prst="rect">
            <a:avLst/>
          </a:prstGeom>
          <a:solidFill>
            <a:schemeClr val="bg1"/>
          </a:solidFill>
        </p:spPr>
        <p:txBody>
          <a:bodyPr tIns="144000" bIns="144000" anchor="ctr" anchorCtr="0">
            <a:spAutoFit/>
          </a:bodyPr>
          <a:lstStyle>
            <a:lvl1pPr>
              <a:defRPr sz="3333" baseline="0">
                <a:solidFill>
                  <a:srgbClr val="005848"/>
                </a:solidFill>
                <a:latin typeface="Geomanist-BlackItalic" panose="02000503000000020004" pitchFamily="2" charset="77"/>
              </a:defRPr>
            </a:lvl1pPr>
          </a:lstStyle>
          <a:p>
            <a:pPr lvl="0"/>
            <a:r>
              <a:rPr lang="fr-FR"/>
              <a:t>Titre principal</a:t>
            </a:r>
            <a:br>
              <a:rPr lang="fr-FR"/>
            </a:br>
            <a:r>
              <a:rPr lang="fr-FR"/>
              <a:t>de la présentation</a:t>
            </a:r>
          </a:p>
        </p:txBody>
      </p:sp>
      <p:sp>
        <p:nvSpPr>
          <p:cNvPr id="12" name="Espace réservé du texte 11">
            <a:extLst>
              <a:ext uri="{FF2B5EF4-FFF2-40B4-BE49-F238E27FC236}">
                <a16:creationId xmlns:a16="http://schemas.microsoft.com/office/drawing/2014/main" id="{C0F12F6A-8472-05EE-C77D-97F1F498EA5C}"/>
              </a:ext>
            </a:extLst>
          </p:cNvPr>
          <p:cNvSpPr>
            <a:spLocks noGrp="1"/>
          </p:cNvSpPr>
          <p:nvPr>
            <p:ph type="body" sz="quarter" idx="11" hasCustomPrompt="1"/>
          </p:nvPr>
        </p:nvSpPr>
        <p:spPr>
          <a:xfrm>
            <a:off x="2446582" y="4340930"/>
            <a:ext cx="4543425" cy="573335"/>
          </a:xfrm>
          <a:prstGeom prst="rect">
            <a:avLst/>
          </a:prstGeom>
          <a:solidFill>
            <a:schemeClr val="bg1"/>
          </a:solidFill>
        </p:spPr>
        <p:txBody>
          <a:bodyPr lIns="108000" tIns="108000" rIns="108000" bIns="108000" anchor="ctr" anchorCtr="0">
            <a:spAutoFit/>
          </a:bodyPr>
          <a:lstStyle>
            <a:lvl1pPr>
              <a:defRPr baseline="0">
                <a:latin typeface="Geomanist-BlackItalic" panose="02000503000000020004" pitchFamily="2" charset="77"/>
              </a:defRPr>
            </a:lvl1pPr>
          </a:lstStyle>
          <a:p>
            <a:pPr lvl="0"/>
            <a:r>
              <a:rPr lang="fr-FR"/>
              <a:t>Sous-titre ou titre secondaire</a:t>
            </a:r>
          </a:p>
        </p:txBody>
      </p:sp>
    </p:spTree>
    <p:extLst>
      <p:ext uri="{BB962C8B-B14F-4D97-AF65-F5344CB8AC3E}">
        <p14:creationId xmlns:p14="http://schemas.microsoft.com/office/powerpoint/2010/main" val="4056142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Diapositive">
    <p:bg>
      <p:bgPr>
        <a:solidFill>
          <a:schemeClr val="bg1"/>
        </a:solidFill>
        <a:effectLst/>
      </p:bgPr>
    </p:bg>
    <p:spTree>
      <p:nvGrpSpPr>
        <p:cNvPr id="1" name=""/>
        <p:cNvGrpSpPr/>
        <p:nvPr/>
      </p:nvGrpSpPr>
      <p:grpSpPr>
        <a:xfrm>
          <a:off x="0" y="0"/>
          <a:ext cx="0" cy="0"/>
          <a:chOff x="0" y="0"/>
          <a:chExt cx="0" cy="0"/>
        </a:xfrm>
      </p:grpSpPr>
      <p:sp>
        <p:nvSpPr>
          <p:cNvPr id="10" name="bg object 16">
            <a:extLst>
              <a:ext uri="{FF2B5EF4-FFF2-40B4-BE49-F238E27FC236}">
                <a16:creationId xmlns:a16="http://schemas.microsoft.com/office/drawing/2014/main" id="{05FB77AF-7753-B798-3281-F4F23257587E}"/>
              </a:ext>
            </a:extLst>
          </p:cNvPr>
          <p:cNvSpPr/>
          <p:nvPr userDrawn="1"/>
        </p:nvSpPr>
        <p:spPr>
          <a:xfrm>
            <a:off x="0" y="1215081"/>
            <a:ext cx="9144000" cy="4071753"/>
          </a:xfrm>
          <a:custGeom>
            <a:avLst/>
            <a:gdLst/>
            <a:ahLst/>
            <a:cxnLst/>
            <a:rect l="l" t="t" r="r" b="b"/>
            <a:pathLst>
              <a:path w="10692130" h="5483225">
                <a:moveTo>
                  <a:pt x="10692003" y="0"/>
                </a:moveTo>
                <a:lnTo>
                  <a:pt x="0" y="0"/>
                </a:lnTo>
                <a:lnTo>
                  <a:pt x="0" y="5482793"/>
                </a:lnTo>
                <a:lnTo>
                  <a:pt x="10692003" y="5482793"/>
                </a:lnTo>
                <a:lnTo>
                  <a:pt x="10692003" y="0"/>
                </a:lnTo>
                <a:close/>
              </a:path>
            </a:pathLst>
          </a:custGeom>
          <a:solidFill>
            <a:srgbClr val="E2F4FD"/>
          </a:solidFill>
        </p:spPr>
        <p:txBody>
          <a:bodyPr wrap="square" lIns="0" tIns="0" rIns="0" bIns="0" rtlCol="0"/>
          <a:lstStyle/>
          <a:p>
            <a:endParaRPr sz="1500"/>
          </a:p>
        </p:txBody>
      </p:sp>
      <p:sp>
        <p:nvSpPr>
          <p:cNvPr id="5" name="Footer Placeholder 4"/>
          <p:cNvSpPr>
            <a:spLocks noGrp="1"/>
          </p:cNvSpPr>
          <p:nvPr>
            <p:ph type="ftr" sz="quarter" idx="11"/>
          </p:nvPr>
        </p:nvSpPr>
        <p:spPr>
          <a:xfrm>
            <a:off x="-1" y="5395784"/>
            <a:ext cx="9143999" cy="319215"/>
          </a:xfrm>
          <a:prstGeom prst="rect">
            <a:avLst/>
          </a:prstGeom>
        </p:spPr>
        <p:txBody>
          <a:bodyPr anchor="t" anchorCtr="1"/>
          <a:lstStyle>
            <a:lvl1pPr>
              <a:defRPr sz="1000" baseline="0">
                <a:solidFill>
                  <a:srgbClr val="009F4D"/>
                </a:solidFill>
                <a:latin typeface="Geomanist-BlackItalic" panose="02000503000000020004" pitchFamily="2" charset="77"/>
              </a:defRPr>
            </a:lvl1pPr>
          </a:lstStyle>
          <a:p>
            <a:r>
              <a:rPr lang="fr-FR"/>
              <a:t>Mai </a:t>
            </a:r>
            <a:r>
              <a:rPr lang="fr-FR" spc="-17"/>
              <a:t>2022</a:t>
            </a:r>
          </a:p>
          <a:p>
            <a:endParaRPr lang="fr-FR"/>
          </a:p>
        </p:txBody>
      </p:sp>
      <p:sp>
        <p:nvSpPr>
          <p:cNvPr id="7" name="object 6">
            <a:extLst>
              <a:ext uri="{FF2B5EF4-FFF2-40B4-BE49-F238E27FC236}">
                <a16:creationId xmlns:a16="http://schemas.microsoft.com/office/drawing/2014/main" id="{0AD6452E-74D1-E765-5843-8021579A6D13}"/>
              </a:ext>
            </a:extLst>
          </p:cNvPr>
          <p:cNvSpPr/>
          <p:nvPr userDrawn="1"/>
        </p:nvSpPr>
        <p:spPr>
          <a:xfrm>
            <a:off x="0" y="0"/>
            <a:ext cx="9144000" cy="1215081"/>
          </a:xfrm>
          <a:custGeom>
            <a:avLst/>
            <a:gdLst/>
            <a:ahLst/>
            <a:cxnLst/>
            <a:rect l="l" t="t" r="r" b="b"/>
            <a:pathLst>
              <a:path w="10692130" h="1620520">
                <a:moveTo>
                  <a:pt x="10692003" y="0"/>
                </a:moveTo>
                <a:lnTo>
                  <a:pt x="0" y="0"/>
                </a:lnTo>
                <a:lnTo>
                  <a:pt x="0" y="1619999"/>
                </a:lnTo>
                <a:lnTo>
                  <a:pt x="10692003" y="1619999"/>
                </a:lnTo>
                <a:lnTo>
                  <a:pt x="10692003" y="0"/>
                </a:lnTo>
                <a:close/>
              </a:path>
            </a:pathLst>
          </a:custGeom>
          <a:solidFill>
            <a:srgbClr val="006352"/>
          </a:solidFill>
        </p:spPr>
        <p:txBody>
          <a:bodyPr wrap="square" lIns="0" tIns="0" rIns="0" bIns="0" rtlCol="0"/>
          <a:lstStyle>
            <a:defPPr>
              <a:defRPr kern="0"/>
            </a:defPPr>
          </a:lstStyle>
          <a:p>
            <a:endParaRPr sz="1500"/>
          </a:p>
        </p:txBody>
      </p:sp>
      <p:pic>
        <p:nvPicPr>
          <p:cNvPr id="8" name="Image 7">
            <a:extLst>
              <a:ext uri="{FF2B5EF4-FFF2-40B4-BE49-F238E27FC236}">
                <a16:creationId xmlns:a16="http://schemas.microsoft.com/office/drawing/2014/main" id="{3CE48C4E-CBEB-A627-3A3C-9BC4F3AC6528}"/>
              </a:ext>
            </a:extLst>
          </p:cNvPr>
          <p:cNvPicPr>
            <a:picLocks noChangeAspect="1"/>
          </p:cNvPicPr>
          <p:nvPr userDrawn="1"/>
        </p:nvPicPr>
        <p:blipFill>
          <a:blip r:embed="rId2"/>
          <a:stretch>
            <a:fillRect/>
          </a:stretch>
        </p:blipFill>
        <p:spPr>
          <a:xfrm>
            <a:off x="273099" y="244486"/>
            <a:ext cx="1739803" cy="783950"/>
          </a:xfrm>
          <a:prstGeom prst="rect">
            <a:avLst/>
          </a:prstGeom>
        </p:spPr>
      </p:pic>
      <p:sp>
        <p:nvSpPr>
          <p:cNvPr id="17" name="Espace réservé du texte 16">
            <a:extLst>
              <a:ext uri="{FF2B5EF4-FFF2-40B4-BE49-F238E27FC236}">
                <a16:creationId xmlns:a16="http://schemas.microsoft.com/office/drawing/2014/main" id="{7127A5DC-335B-E1C0-790A-7644E4AD577A}"/>
              </a:ext>
            </a:extLst>
          </p:cNvPr>
          <p:cNvSpPr>
            <a:spLocks noGrp="1"/>
          </p:cNvSpPr>
          <p:nvPr>
            <p:ph type="body" sz="quarter" idx="12" hasCustomPrompt="1"/>
          </p:nvPr>
        </p:nvSpPr>
        <p:spPr>
          <a:xfrm>
            <a:off x="2445025" y="244486"/>
            <a:ext cx="6341786" cy="783950"/>
          </a:xfrm>
          <a:prstGeom prst="rect">
            <a:avLst/>
          </a:prstGeom>
        </p:spPr>
        <p:txBody>
          <a:bodyPr anchor="ctr" anchorCtr="0"/>
          <a:lstStyle>
            <a:lvl1pPr>
              <a:spcBef>
                <a:spcPts val="0"/>
              </a:spcBef>
              <a:defRPr sz="1500">
                <a:solidFill>
                  <a:schemeClr val="bg1"/>
                </a:solidFill>
                <a:latin typeface="Geomanist Bold" panose="02000503000000020004" pitchFamily="2" charset="77"/>
              </a:defRPr>
            </a:lvl1pPr>
            <a:lvl2pPr>
              <a:defRPr sz="1500">
                <a:solidFill>
                  <a:schemeClr val="bg1"/>
                </a:solidFill>
                <a:latin typeface="Geomanist Bold" panose="02000503000000020004" pitchFamily="2" charset="77"/>
              </a:defRPr>
            </a:lvl2pPr>
            <a:lvl3pPr>
              <a:defRPr sz="1500">
                <a:solidFill>
                  <a:schemeClr val="bg1"/>
                </a:solidFill>
                <a:latin typeface="Geomanist Bold" panose="02000503000000020004" pitchFamily="2" charset="77"/>
              </a:defRPr>
            </a:lvl3pPr>
            <a:lvl4pPr>
              <a:defRPr sz="1500">
                <a:solidFill>
                  <a:schemeClr val="bg1"/>
                </a:solidFill>
                <a:latin typeface="Geomanist Bold" panose="02000503000000020004" pitchFamily="2" charset="77"/>
              </a:defRPr>
            </a:lvl4pPr>
            <a:lvl5pPr>
              <a:defRPr sz="1500">
                <a:solidFill>
                  <a:schemeClr val="bg1"/>
                </a:solidFill>
                <a:latin typeface="Geomanist Bold" panose="02000503000000020004" pitchFamily="2" charset="77"/>
              </a:defRPr>
            </a:lvl5pPr>
          </a:lstStyle>
          <a:p>
            <a:pPr lvl="0"/>
            <a:r>
              <a:rPr lang="fr-FR"/>
              <a:t>Titre</a:t>
            </a:r>
          </a:p>
        </p:txBody>
      </p:sp>
    </p:spTree>
    <p:extLst>
      <p:ext uri="{BB962C8B-B14F-4D97-AF65-F5344CB8AC3E}">
        <p14:creationId xmlns:p14="http://schemas.microsoft.com/office/powerpoint/2010/main" val="1279763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re seul">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60680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5296959"/>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04AEB8EC-FF49-D040-AA91-09B75DCDD704}" type="datetimeFigureOut">
              <a:rPr lang="fr-FR" smtClean="0"/>
              <a:t>01/09/2026</a:t>
            </a:fld>
            <a:endParaRPr lang="fr-FR"/>
          </a:p>
        </p:txBody>
      </p:sp>
      <p:sp>
        <p:nvSpPr>
          <p:cNvPr id="5" name="Footer Placeholder 4"/>
          <p:cNvSpPr>
            <a:spLocks noGrp="1"/>
          </p:cNvSpPr>
          <p:nvPr>
            <p:ph type="ftr" sz="quarter" idx="3"/>
          </p:nvPr>
        </p:nvSpPr>
        <p:spPr>
          <a:xfrm>
            <a:off x="3028950" y="5296959"/>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5296959"/>
            <a:ext cx="2057400" cy="304271"/>
          </a:xfrm>
          <a:prstGeom prst="rect">
            <a:avLst/>
          </a:prstGeom>
        </p:spPr>
        <p:txBody>
          <a:bodyPr vert="horz" lIns="91440" tIns="45720" rIns="91440" bIns="45720" rtlCol="0" anchor="ctr"/>
          <a:lstStyle>
            <a:lvl1pPr algn="r">
              <a:defRPr sz="900">
                <a:solidFill>
                  <a:schemeClr val="tx1">
                    <a:tint val="75000"/>
                  </a:schemeClr>
                </a:solidFill>
              </a:defRPr>
            </a:lvl1pPr>
          </a:lstStyle>
          <a:p>
            <a:fld id="{26770739-48E3-7140-A06D-25674AF21632}" type="slidenum">
              <a:rPr lang="fr-FR" smtClean="0"/>
              <a:t>‹#›</a:t>
            </a:fld>
            <a:endParaRPr lang="fr-FR"/>
          </a:p>
        </p:txBody>
      </p:sp>
    </p:spTree>
    <p:extLst>
      <p:ext uri="{BB962C8B-B14F-4D97-AF65-F5344CB8AC3E}">
        <p14:creationId xmlns:p14="http://schemas.microsoft.com/office/powerpoint/2010/main" val="39930752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6" r:id="rId4"/>
    <p:sldLayoutId id="2147483667" r:id="rId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5848"/>
        </a:solidFill>
        <a:effectLst/>
      </p:bgPr>
    </p:bg>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403D739F-800E-6CDD-70F4-985E93585291}"/>
              </a:ext>
            </a:extLst>
          </p:cNvPr>
          <p:cNvPicPr>
            <a:picLocks noChangeAspect="1"/>
          </p:cNvPicPr>
          <p:nvPr userDrawn="1"/>
        </p:nvPicPr>
        <p:blipFill>
          <a:blip r:embed="rId5"/>
          <a:stretch>
            <a:fillRect/>
          </a:stretch>
        </p:blipFill>
        <p:spPr>
          <a:xfrm>
            <a:off x="467371" y="389942"/>
            <a:ext cx="2057400" cy="927058"/>
          </a:xfrm>
          <a:prstGeom prst="rect">
            <a:avLst/>
          </a:prstGeom>
        </p:spPr>
      </p:pic>
    </p:spTree>
    <p:extLst>
      <p:ext uri="{BB962C8B-B14F-4D97-AF65-F5344CB8AC3E}">
        <p14:creationId xmlns:p14="http://schemas.microsoft.com/office/powerpoint/2010/main" val="36594194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sldNum="0" hdr="0" dt="0"/>
  <p:txStyles>
    <p:titleStyle>
      <a:lvl1pPr marL="0" algn="l" defTabSz="914400" rtl="0" eaLnBrk="1" latinLnBrk="0" hangingPunct="1">
        <a:lnSpc>
          <a:spcPts val="3950"/>
        </a:lnSpc>
        <a:spcBef>
          <a:spcPts val="0"/>
        </a:spcBef>
        <a:buNone/>
        <a:defRPr sz="4400" kern="1200">
          <a:solidFill>
            <a:srgbClr val="005848"/>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500" kern="1200" baseline="0">
          <a:solidFill>
            <a:srgbClr val="00584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GeO-gZDomks"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CD5639F6-403B-C2FA-B649-5048A208D036}"/>
              </a:ext>
            </a:extLst>
          </p:cNvPr>
          <p:cNvSpPr txBox="1"/>
          <p:nvPr/>
        </p:nvSpPr>
        <p:spPr>
          <a:xfrm>
            <a:off x="1078208" y="2383646"/>
            <a:ext cx="3393600" cy="1541191"/>
          </a:xfrm>
          <a:prstGeom prst="rect">
            <a:avLst/>
          </a:prstGeom>
          <a:noFill/>
        </p:spPr>
        <p:txBody>
          <a:bodyPr wrap="square" lIns="76200" tIns="38100" rIns="76200" bIns="38100" rtlCol="0" anchor="t">
            <a:spAutoFit/>
          </a:bodyPr>
          <a:lstStyle/>
          <a:p>
            <a:pPr>
              <a:lnSpc>
                <a:spcPts val="3750"/>
              </a:lnSpc>
            </a:pPr>
            <a:r>
              <a:rPr lang="fr-FR" sz="5500" baseline="30000">
                <a:solidFill>
                  <a:schemeClr val="bg1"/>
                </a:solidFill>
                <a:latin typeface="Calibri"/>
                <a:cs typeface="Geomanist-BlackItalic"/>
              </a:rPr>
              <a:t>Une</a:t>
            </a:r>
            <a:r>
              <a:rPr lang="fr-FR" sz="5500" b="1" baseline="30000">
                <a:solidFill>
                  <a:schemeClr val="bg1"/>
                </a:solidFill>
                <a:latin typeface="Calibri"/>
                <a:cs typeface="Geomanist-BlackItalic"/>
              </a:rPr>
              <a:t> association </a:t>
            </a:r>
            <a:r>
              <a:rPr lang="fr-FR" sz="5500" baseline="30000">
                <a:solidFill>
                  <a:srgbClr val="FFFF00"/>
                </a:solidFill>
                <a:latin typeface="Calibri"/>
                <a:cs typeface="Geomanist-BlackItalic"/>
              </a:rPr>
              <a:t>de</a:t>
            </a:r>
            <a:r>
              <a:rPr lang="fr-FR" sz="5500" b="1" baseline="30000">
                <a:solidFill>
                  <a:srgbClr val="FFFF00"/>
                </a:solidFill>
                <a:latin typeface="Calibri"/>
                <a:cs typeface="Geomanist-BlackItalic"/>
              </a:rPr>
              <a:t> solidarité internationale</a:t>
            </a:r>
          </a:p>
        </p:txBody>
      </p:sp>
      <p:pic>
        <p:nvPicPr>
          <p:cNvPr id="3" name="Image 2">
            <a:extLst>
              <a:ext uri="{FF2B5EF4-FFF2-40B4-BE49-F238E27FC236}">
                <a16:creationId xmlns:a16="http://schemas.microsoft.com/office/drawing/2014/main" id="{4758CA03-2983-11C3-AB24-985BE318F187}"/>
              </a:ext>
            </a:extLst>
          </p:cNvPr>
          <p:cNvPicPr>
            <a:picLocks noChangeAspect="1"/>
          </p:cNvPicPr>
          <p:nvPr/>
        </p:nvPicPr>
        <p:blipFill rotWithShape="1">
          <a:blip r:embed="rId3"/>
          <a:srcRect/>
          <a:stretch/>
        </p:blipFill>
        <p:spPr>
          <a:xfrm>
            <a:off x="4570277" y="0"/>
            <a:ext cx="3816514" cy="5715000"/>
          </a:xfrm>
          <a:prstGeom prst="rect">
            <a:avLst/>
          </a:prstGeom>
        </p:spPr>
      </p:pic>
    </p:spTree>
    <p:extLst>
      <p:ext uri="{BB962C8B-B14F-4D97-AF65-F5344CB8AC3E}">
        <p14:creationId xmlns:p14="http://schemas.microsoft.com/office/powerpoint/2010/main" val="10018618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851D5-4FC6-5533-B275-FE728A35C899}"/>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036227AE-91FA-A562-99D0-395D0EC07F64}"/>
              </a:ext>
            </a:extLst>
          </p:cNvPr>
          <p:cNvSpPr txBox="1"/>
          <p:nvPr/>
        </p:nvSpPr>
        <p:spPr>
          <a:xfrm>
            <a:off x="3383280" y="296568"/>
            <a:ext cx="7043493" cy="954107"/>
          </a:xfrm>
          <a:prstGeom prst="rect">
            <a:avLst/>
          </a:prstGeom>
          <a:noFill/>
        </p:spPr>
        <p:txBody>
          <a:bodyPr wrap="square" rtlCol="0">
            <a:spAutoFit/>
          </a:bodyPr>
          <a:lstStyle/>
          <a:p>
            <a:r>
              <a:rPr lang="fr-FR" sz="2800" b="1">
                <a:solidFill>
                  <a:schemeClr val="bg1"/>
                </a:solidFill>
                <a:latin typeface="Aptos" panose="020B0004020202020204" pitchFamily="34" charset="0"/>
              </a:rPr>
              <a:t>Une famille d’éleveurs nomades</a:t>
            </a:r>
          </a:p>
          <a:p>
            <a:endParaRPr lang="fr-FR" sz="2800" b="1">
              <a:solidFill>
                <a:schemeClr val="bg1"/>
              </a:solidFill>
              <a:latin typeface="Aptos" panose="020B0004020202020204" pitchFamily="34" charset="0"/>
            </a:endParaRPr>
          </a:p>
        </p:txBody>
      </p:sp>
      <p:pic>
        <p:nvPicPr>
          <p:cNvPr id="5" name="Image 4">
            <a:extLst>
              <a:ext uri="{FF2B5EF4-FFF2-40B4-BE49-F238E27FC236}">
                <a16:creationId xmlns:a16="http://schemas.microsoft.com/office/drawing/2014/main" id="{391F21BC-D3AE-4E90-AE3C-D40C7286CF52}"/>
              </a:ext>
            </a:extLst>
          </p:cNvPr>
          <p:cNvPicPr>
            <a:picLocks noChangeAspect="1"/>
          </p:cNvPicPr>
          <p:nvPr/>
        </p:nvPicPr>
        <p:blipFill>
          <a:blip r:embed="rId3"/>
          <a:stretch>
            <a:fillRect/>
          </a:stretch>
        </p:blipFill>
        <p:spPr>
          <a:xfrm>
            <a:off x="219456" y="1109273"/>
            <a:ext cx="8778240" cy="4605728"/>
          </a:xfrm>
          <a:prstGeom prst="rect">
            <a:avLst/>
          </a:prstGeom>
        </p:spPr>
      </p:pic>
    </p:spTree>
    <p:extLst>
      <p:ext uri="{BB962C8B-B14F-4D97-AF65-F5344CB8AC3E}">
        <p14:creationId xmlns:p14="http://schemas.microsoft.com/office/powerpoint/2010/main" val="1172384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CB5376E1-E998-9A1A-0EE2-4F809D5181C9}"/>
              </a:ext>
            </a:extLst>
          </p:cNvPr>
          <p:cNvSpPr>
            <a:spLocks noGrp="1"/>
          </p:cNvSpPr>
          <p:nvPr>
            <p:ph type="body" sz="quarter" idx="12"/>
          </p:nvPr>
        </p:nvSpPr>
        <p:spPr>
          <a:xfrm>
            <a:off x="4110283" y="295911"/>
            <a:ext cx="5856677" cy="482633"/>
          </a:xfrm>
          <a:noFill/>
        </p:spPr>
        <p:txBody>
          <a:bodyPr wrap="square" rtlCol="0">
            <a:spAutoFit/>
          </a:bodyPr>
          <a:lstStyle/>
          <a:p>
            <a:pPr marL="0" indent="0" defTabSz="457200">
              <a:buNone/>
            </a:pPr>
            <a:r>
              <a:rPr lang="fr-FR" sz="2800" b="1">
                <a:latin typeface="Aptos" panose="020B0004020202020204" pitchFamily="34" charset="0"/>
              </a:rPr>
              <a:t>Les changements de saison</a:t>
            </a:r>
          </a:p>
        </p:txBody>
      </p:sp>
      <p:pic>
        <p:nvPicPr>
          <p:cNvPr id="4" name="Image 3">
            <a:extLst>
              <a:ext uri="{FF2B5EF4-FFF2-40B4-BE49-F238E27FC236}">
                <a16:creationId xmlns:a16="http://schemas.microsoft.com/office/drawing/2014/main" id="{057A311C-55FF-4829-B1A7-02DA2796F8F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92" y="1117652"/>
            <a:ext cx="5489806" cy="2589669"/>
          </a:xfrm>
          <a:prstGeom prst="rect">
            <a:avLst/>
          </a:prstGeom>
          <a:ln>
            <a:noFill/>
          </a:ln>
          <a:effectLst>
            <a:softEdge rad="112500"/>
          </a:effectLst>
        </p:spPr>
      </p:pic>
      <p:pic>
        <p:nvPicPr>
          <p:cNvPr id="6" name="Image 5">
            <a:extLst>
              <a:ext uri="{FF2B5EF4-FFF2-40B4-BE49-F238E27FC236}">
                <a16:creationId xmlns:a16="http://schemas.microsoft.com/office/drawing/2014/main" id="{39CFE6EF-714E-F286-940E-F782B0884A2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54194" y="3084796"/>
            <a:ext cx="5489806" cy="2589669"/>
          </a:xfrm>
          <a:prstGeom prst="rect">
            <a:avLst/>
          </a:prstGeom>
          <a:ln>
            <a:noFill/>
          </a:ln>
          <a:effectLst>
            <a:softEdge rad="112500"/>
          </a:effectLst>
        </p:spPr>
      </p:pic>
      <p:sp>
        <p:nvSpPr>
          <p:cNvPr id="7" name="ZoneTexte 6">
            <a:extLst>
              <a:ext uri="{FF2B5EF4-FFF2-40B4-BE49-F238E27FC236}">
                <a16:creationId xmlns:a16="http://schemas.microsoft.com/office/drawing/2014/main" id="{1E3F5E44-392C-02E1-C94A-9B38657828D2}"/>
              </a:ext>
            </a:extLst>
          </p:cNvPr>
          <p:cNvSpPr txBox="1"/>
          <p:nvPr/>
        </p:nvSpPr>
        <p:spPr>
          <a:xfrm>
            <a:off x="774867" y="5064249"/>
            <a:ext cx="3003297" cy="400110"/>
          </a:xfrm>
          <a:prstGeom prst="rect">
            <a:avLst/>
          </a:prstGeom>
          <a:noFill/>
        </p:spPr>
        <p:txBody>
          <a:bodyPr wrap="square" rtlCol="0">
            <a:spAutoFit/>
          </a:bodyPr>
          <a:lstStyle/>
          <a:p>
            <a:pPr algn="ctr"/>
            <a:r>
              <a:rPr lang="fr-FR" sz="2000" b="1">
                <a:latin typeface="Aptos" panose="020B0004020202020204" pitchFamily="34" charset="0"/>
              </a:rPr>
              <a:t>les steppes en hiver </a:t>
            </a:r>
          </a:p>
        </p:txBody>
      </p:sp>
      <p:sp>
        <p:nvSpPr>
          <p:cNvPr id="3" name="ZoneTexte 2">
            <a:extLst>
              <a:ext uri="{FF2B5EF4-FFF2-40B4-BE49-F238E27FC236}">
                <a16:creationId xmlns:a16="http://schemas.microsoft.com/office/drawing/2014/main" id="{01447645-7D41-2323-2BFA-2D2FB0D5A79F}"/>
              </a:ext>
            </a:extLst>
          </p:cNvPr>
          <p:cNvSpPr txBox="1"/>
          <p:nvPr/>
        </p:nvSpPr>
        <p:spPr>
          <a:xfrm>
            <a:off x="5695405" y="1358536"/>
            <a:ext cx="2079993" cy="369332"/>
          </a:xfrm>
          <a:prstGeom prst="rect">
            <a:avLst/>
          </a:prstGeom>
          <a:noFill/>
        </p:spPr>
        <p:txBody>
          <a:bodyPr wrap="none" rtlCol="0">
            <a:spAutoFit/>
          </a:bodyPr>
          <a:lstStyle/>
          <a:p>
            <a:r>
              <a:rPr lang="fr-FR" b="1">
                <a:latin typeface="Aptos" panose="020B0004020202020204" pitchFamily="34" charset="0"/>
              </a:rPr>
              <a:t>les steppes en été</a:t>
            </a:r>
            <a:endParaRPr lang="fr-FR"/>
          </a:p>
        </p:txBody>
      </p:sp>
    </p:spTree>
    <p:extLst>
      <p:ext uri="{BB962C8B-B14F-4D97-AF65-F5344CB8AC3E}">
        <p14:creationId xmlns:p14="http://schemas.microsoft.com/office/powerpoint/2010/main" val="2975756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6556882F-5047-F27B-8F59-BE2B5701185D}"/>
              </a:ext>
            </a:extLst>
          </p:cNvPr>
          <p:cNvSpPr>
            <a:spLocks noGrp="1"/>
          </p:cNvSpPr>
          <p:nvPr>
            <p:ph type="body" sz="quarter" idx="12"/>
          </p:nvPr>
        </p:nvSpPr>
        <p:spPr>
          <a:xfrm>
            <a:off x="4255537" y="340280"/>
            <a:ext cx="4888463" cy="482633"/>
          </a:xfrm>
          <a:noFill/>
        </p:spPr>
        <p:txBody>
          <a:bodyPr vert="horz" wrap="square" lIns="91440" tIns="45720" rIns="91440" bIns="45720" rtlCol="0" anchor="ctr" anchorCtr="0">
            <a:spAutoFit/>
          </a:bodyPr>
          <a:lstStyle/>
          <a:p>
            <a:pPr marL="0" indent="0" defTabSz="457200">
              <a:buNone/>
            </a:pPr>
            <a:r>
              <a:rPr lang="fr-FR" sz="2800" b="1">
                <a:latin typeface="Aptos" panose="020B0004020202020204" pitchFamily="34" charset="0"/>
              </a:rPr>
              <a:t>Les dzuds et le surpâturage</a:t>
            </a:r>
          </a:p>
        </p:txBody>
      </p:sp>
      <p:sp>
        <p:nvSpPr>
          <p:cNvPr id="3" name="TextBox 11">
            <a:extLst>
              <a:ext uri="{FF2B5EF4-FFF2-40B4-BE49-F238E27FC236}">
                <a16:creationId xmlns:a16="http://schemas.microsoft.com/office/drawing/2014/main" id="{6EC02664-48DE-61B3-0EC8-891891B5FB0C}"/>
              </a:ext>
            </a:extLst>
          </p:cNvPr>
          <p:cNvSpPr txBox="1"/>
          <p:nvPr/>
        </p:nvSpPr>
        <p:spPr>
          <a:xfrm>
            <a:off x="9226332" y="3928427"/>
            <a:ext cx="4893340" cy="3674559"/>
          </a:xfrm>
          <a:prstGeom prst="rect">
            <a:avLst/>
          </a:prstGeom>
        </p:spPr>
        <p:txBody>
          <a:bodyPr lIns="50800" tIns="50800" rIns="50800" bIns="50800" rtlCol="0" anchor="ctr"/>
          <a:lstStyle/>
          <a:p>
            <a:pPr algn="ctr">
              <a:lnSpc>
                <a:spcPts val="4530"/>
              </a:lnSpc>
            </a:pPr>
            <a:endParaRPr lang="en-US" sz="3020" b="1">
              <a:solidFill>
                <a:srgbClr val="FFFFFF"/>
              </a:solidFill>
              <a:latin typeface="Aptos Bold"/>
              <a:ea typeface="Aptos Bold"/>
              <a:cs typeface="Aptos Bold"/>
              <a:sym typeface="Aptos Bold"/>
            </a:endParaRPr>
          </a:p>
        </p:txBody>
      </p:sp>
      <p:pic>
        <p:nvPicPr>
          <p:cNvPr id="5" name="Image 4">
            <a:extLst>
              <a:ext uri="{FF2B5EF4-FFF2-40B4-BE49-F238E27FC236}">
                <a16:creationId xmlns:a16="http://schemas.microsoft.com/office/drawing/2014/main" id="{F6A4F181-DFD7-43B4-827B-C6E48F1486C3}"/>
              </a:ext>
            </a:extLst>
          </p:cNvPr>
          <p:cNvPicPr>
            <a:picLocks noChangeAspect="1"/>
          </p:cNvPicPr>
          <p:nvPr/>
        </p:nvPicPr>
        <p:blipFill>
          <a:blip r:embed="rId3"/>
          <a:stretch>
            <a:fillRect/>
          </a:stretch>
        </p:blipFill>
        <p:spPr>
          <a:xfrm>
            <a:off x="204165" y="1207036"/>
            <a:ext cx="8735670" cy="4348577"/>
          </a:xfrm>
          <a:prstGeom prst="rect">
            <a:avLst/>
          </a:prstGeom>
        </p:spPr>
      </p:pic>
    </p:spTree>
    <p:extLst>
      <p:ext uri="{BB962C8B-B14F-4D97-AF65-F5344CB8AC3E}">
        <p14:creationId xmlns:p14="http://schemas.microsoft.com/office/powerpoint/2010/main" val="3422169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03B8218A-E109-0E74-6E66-6B4C4B4168B5}"/>
              </a:ext>
            </a:extLst>
          </p:cNvPr>
          <p:cNvSpPr txBox="1"/>
          <p:nvPr/>
        </p:nvSpPr>
        <p:spPr>
          <a:xfrm>
            <a:off x="3635390" y="448774"/>
            <a:ext cx="5270866" cy="523220"/>
          </a:xfrm>
          <a:prstGeom prst="rect">
            <a:avLst/>
          </a:prstGeom>
          <a:noFill/>
        </p:spPr>
        <p:txBody>
          <a:bodyPr wrap="square" rtlCol="0">
            <a:spAutoFit/>
          </a:bodyPr>
          <a:lstStyle>
            <a:defPPr>
              <a:defRPr lang="en-US"/>
            </a:defPPr>
            <a:lvl1pPr>
              <a:defRPr sz="2800" b="1">
                <a:solidFill>
                  <a:schemeClr val="bg1"/>
                </a:solidFill>
                <a:latin typeface="Aptos" panose="020B0004020202020204" pitchFamily="34" charset="0"/>
              </a:defRPr>
            </a:lvl1pPr>
          </a:lstStyle>
          <a:p>
            <a:r>
              <a:rPr lang="fr-FR"/>
              <a:t>Le pastoralisme dans le monde</a:t>
            </a:r>
          </a:p>
        </p:txBody>
      </p:sp>
      <p:pic>
        <p:nvPicPr>
          <p:cNvPr id="3" name="Image 2">
            <a:extLst>
              <a:ext uri="{FF2B5EF4-FFF2-40B4-BE49-F238E27FC236}">
                <a16:creationId xmlns:a16="http://schemas.microsoft.com/office/drawing/2014/main" id="{0E2C5D5F-CE47-418E-99D7-9B843899E7E3}"/>
              </a:ext>
            </a:extLst>
          </p:cNvPr>
          <p:cNvPicPr>
            <a:picLocks noChangeAspect="1"/>
          </p:cNvPicPr>
          <p:nvPr/>
        </p:nvPicPr>
        <p:blipFill>
          <a:blip r:embed="rId3"/>
          <a:stretch>
            <a:fillRect/>
          </a:stretch>
        </p:blipFill>
        <p:spPr>
          <a:xfrm>
            <a:off x="4911665" y="1156082"/>
            <a:ext cx="4194810" cy="2281403"/>
          </a:xfrm>
          <a:prstGeom prst="rect">
            <a:avLst/>
          </a:prstGeom>
          <a:ln>
            <a:noFill/>
          </a:ln>
          <a:effectLst>
            <a:softEdge rad="112500"/>
          </a:effectLst>
        </p:spPr>
      </p:pic>
      <p:pic>
        <p:nvPicPr>
          <p:cNvPr id="11" name="Image 10">
            <a:extLst>
              <a:ext uri="{FF2B5EF4-FFF2-40B4-BE49-F238E27FC236}">
                <a16:creationId xmlns:a16="http://schemas.microsoft.com/office/drawing/2014/main" id="{49A7E480-D1BC-4D61-881F-051B03C39054}"/>
              </a:ext>
            </a:extLst>
          </p:cNvPr>
          <p:cNvPicPr>
            <a:picLocks noChangeAspect="1"/>
          </p:cNvPicPr>
          <p:nvPr/>
        </p:nvPicPr>
        <p:blipFill>
          <a:blip r:embed="rId4"/>
          <a:stretch>
            <a:fillRect/>
          </a:stretch>
        </p:blipFill>
        <p:spPr>
          <a:xfrm>
            <a:off x="4911665" y="3291183"/>
            <a:ext cx="4194810" cy="2401897"/>
          </a:xfrm>
          <a:prstGeom prst="rect">
            <a:avLst/>
          </a:prstGeom>
          <a:ln>
            <a:noFill/>
          </a:ln>
          <a:effectLst>
            <a:softEdge rad="112500"/>
          </a:effectLst>
        </p:spPr>
      </p:pic>
      <p:sp>
        <p:nvSpPr>
          <p:cNvPr id="16" name="Rectangle 1">
            <a:extLst>
              <a:ext uri="{FF2B5EF4-FFF2-40B4-BE49-F238E27FC236}">
                <a16:creationId xmlns:a16="http://schemas.microsoft.com/office/drawing/2014/main" id="{0D4BB32B-90C0-4454-8ED0-B3D17709301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19" name="Image 18">
            <a:extLst>
              <a:ext uri="{FF2B5EF4-FFF2-40B4-BE49-F238E27FC236}">
                <a16:creationId xmlns:a16="http://schemas.microsoft.com/office/drawing/2014/main" id="{2BFEA139-DB65-49AF-9A63-A69EA36B7CD8}"/>
              </a:ext>
            </a:extLst>
          </p:cNvPr>
          <p:cNvPicPr>
            <a:picLocks noChangeAspect="1"/>
          </p:cNvPicPr>
          <p:nvPr/>
        </p:nvPicPr>
        <p:blipFill>
          <a:blip r:embed="rId5"/>
          <a:stretch>
            <a:fillRect/>
          </a:stretch>
        </p:blipFill>
        <p:spPr>
          <a:xfrm>
            <a:off x="0" y="1181889"/>
            <a:ext cx="4992624" cy="4511192"/>
          </a:xfrm>
          <a:prstGeom prst="rect">
            <a:avLst/>
          </a:prstGeom>
          <a:ln>
            <a:noFill/>
          </a:ln>
          <a:effectLst>
            <a:softEdge rad="112500"/>
          </a:effectLst>
        </p:spPr>
      </p:pic>
    </p:spTree>
    <p:extLst>
      <p:ext uri="{BB962C8B-B14F-4D97-AF65-F5344CB8AC3E}">
        <p14:creationId xmlns:p14="http://schemas.microsoft.com/office/powerpoint/2010/main" val="40131638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5D3CC14B-6C9D-479D-AE7D-45672BF90AAC}"/>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0" y="1138136"/>
            <a:ext cx="9144000" cy="4596319"/>
          </a:xfrm>
          <a:prstGeom prst="rect">
            <a:avLst/>
          </a:prstGeom>
        </p:spPr>
      </p:pic>
    </p:spTree>
    <p:extLst>
      <p:ext uri="{BB962C8B-B14F-4D97-AF65-F5344CB8AC3E}">
        <p14:creationId xmlns:p14="http://schemas.microsoft.com/office/powerpoint/2010/main" val="796130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CE7FE40-6B2D-E6F7-E573-2858F753F647}"/>
              </a:ext>
            </a:extLst>
          </p:cNvPr>
          <p:cNvPicPr>
            <a:picLocks noChangeAspect="1"/>
          </p:cNvPicPr>
          <p:nvPr/>
        </p:nvPicPr>
        <p:blipFill>
          <a:blip r:embed="rId3"/>
          <a:stretch>
            <a:fillRect/>
          </a:stretch>
        </p:blipFill>
        <p:spPr>
          <a:xfrm>
            <a:off x="0" y="1125066"/>
            <a:ext cx="9144000" cy="4589579"/>
          </a:xfrm>
          <a:prstGeom prst="rect">
            <a:avLst/>
          </a:prstGeom>
        </p:spPr>
      </p:pic>
      <p:sp>
        <p:nvSpPr>
          <p:cNvPr id="2" name="TextBox 1">
            <a:extLst>
              <a:ext uri="{FF2B5EF4-FFF2-40B4-BE49-F238E27FC236}">
                <a16:creationId xmlns:a16="http://schemas.microsoft.com/office/drawing/2014/main" id="{6585D439-489C-6045-7150-E69F576B6571}"/>
              </a:ext>
            </a:extLst>
          </p:cNvPr>
          <p:cNvSpPr txBox="1"/>
          <p:nvPr/>
        </p:nvSpPr>
        <p:spPr>
          <a:xfrm>
            <a:off x="2217419" y="308610"/>
            <a:ext cx="6377940" cy="523220"/>
          </a:xfrm>
          <a:prstGeom prst="rect">
            <a:avLst/>
          </a:prstGeom>
          <a:noFill/>
        </p:spPr>
        <p:txBody>
          <a:bodyPr wrap="square" rtlCol="0" anchor="t">
            <a:spAutoFit/>
          </a:bodyPr>
          <a:lstStyle/>
          <a:p>
            <a:r>
              <a:rPr lang="en-US" sz="2800" b="1">
                <a:solidFill>
                  <a:schemeClr val="bg1"/>
                </a:solidFill>
                <a:latin typeface="Aptos"/>
              </a:rPr>
              <a:t>                                </a:t>
            </a:r>
            <a:endParaRPr lang="en-US" sz="2800" b="1">
              <a:solidFill>
                <a:schemeClr val="bg1"/>
              </a:solidFill>
              <a:latin typeface="Aptos" panose="020B0004020202020204" pitchFamily="34" charset="0"/>
            </a:endParaRPr>
          </a:p>
        </p:txBody>
      </p:sp>
    </p:spTree>
    <p:extLst>
      <p:ext uri="{BB962C8B-B14F-4D97-AF65-F5344CB8AC3E}">
        <p14:creationId xmlns:p14="http://schemas.microsoft.com/office/powerpoint/2010/main" val="3793496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203C3B16-FE63-5EE0-E10B-ADDF01E422E8}"/>
              </a:ext>
            </a:extLst>
          </p:cNvPr>
          <p:cNvPicPr>
            <a:picLocks noChangeAspect="1"/>
          </p:cNvPicPr>
          <p:nvPr/>
        </p:nvPicPr>
        <p:blipFill>
          <a:blip r:embed="rId3"/>
          <a:stretch>
            <a:fillRect/>
          </a:stretch>
        </p:blipFill>
        <p:spPr>
          <a:xfrm>
            <a:off x="0" y="1416599"/>
            <a:ext cx="9135533" cy="4298401"/>
          </a:xfrm>
          <a:prstGeom prst="rect">
            <a:avLst/>
          </a:prstGeom>
        </p:spPr>
      </p:pic>
      <p:sp>
        <p:nvSpPr>
          <p:cNvPr id="3" name="ZoneTexte 2">
            <a:extLst>
              <a:ext uri="{FF2B5EF4-FFF2-40B4-BE49-F238E27FC236}">
                <a16:creationId xmlns:a16="http://schemas.microsoft.com/office/drawing/2014/main" id="{301E6E01-0674-DEC1-B2E0-B21122B973E6}"/>
              </a:ext>
            </a:extLst>
          </p:cNvPr>
          <p:cNvSpPr txBox="1"/>
          <p:nvPr/>
        </p:nvSpPr>
        <p:spPr>
          <a:xfrm>
            <a:off x="2828925" y="505892"/>
            <a:ext cx="3810000" cy="502766"/>
          </a:xfrm>
          <a:prstGeom prst="rect">
            <a:avLst/>
          </a:prstGeom>
          <a:noFill/>
        </p:spPr>
        <p:txBody>
          <a:bodyPr wrap="square">
            <a:spAutoFit/>
          </a:bodyPr>
          <a:lstStyle/>
          <a:p>
            <a:r>
              <a:rPr lang="fr-FR" sz="2667" b="1">
                <a:solidFill>
                  <a:srgbClr val="FFFFFE"/>
                </a:solidFill>
                <a:latin typeface="Calibri"/>
                <a:cs typeface="Calibri"/>
              </a:rPr>
              <a:t>Où travaillons-nous ?</a:t>
            </a:r>
          </a:p>
        </p:txBody>
      </p:sp>
    </p:spTree>
    <p:extLst>
      <p:ext uri="{BB962C8B-B14F-4D97-AF65-F5344CB8AC3E}">
        <p14:creationId xmlns:p14="http://schemas.microsoft.com/office/powerpoint/2010/main" val="3268772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A9E9E989-52B4-4089-57B9-4CAB4AD3399F}"/>
              </a:ext>
            </a:extLst>
          </p:cNvPr>
          <p:cNvSpPr txBox="1"/>
          <p:nvPr/>
        </p:nvSpPr>
        <p:spPr>
          <a:xfrm>
            <a:off x="1106714" y="2022577"/>
            <a:ext cx="5138440" cy="3154710"/>
          </a:xfrm>
          <a:prstGeom prst="rect">
            <a:avLst/>
          </a:prstGeom>
          <a:noFill/>
        </p:spPr>
        <p:txBody>
          <a:bodyPr wrap="square" rtlCol="0">
            <a:spAutoFit/>
          </a:bodyPr>
          <a:lstStyle/>
          <a:p>
            <a:pPr marL="285739" indent="-285739">
              <a:buFont typeface="Arial" panose="020B0604020202020204" pitchFamily="34" charset="0"/>
              <a:buChar char="•"/>
            </a:pPr>
            <a:r>
              <a:rPr lang="fr-FR" sz="2000" b="1">
                <a:solidFill>
                  <a:schemeClr val="bg1">
                    <a:lumMod val="95000"/>
                  </a:schemeClr>
                </a:solidFill>
              </a:rPr>
              <a:t>à </a:t>
            </a:r>
            <a:r>
              <a:rPr lang="fr-FR" sz="2000" b="1">
                <a:solidFill>
                  <a:srgbClr val="FFFF00"/>
                </a:solidFill>
              </a:rPr>
              <a:t>avoir de meilleures </a:t>
            </a:r>
            <a:br>
              <a:rPr lang="fr-FR" sz="2000" b="1">
                <a:solidFill>
                  <a:srgbClr val="FFFF00"/>
                </a:solidFill>
              </a:rPr>
            </a:br>
            <a:r>
              <a:rPr lang="fr-FR" sz="2000" b="1">
                <a:solidFill>
                  <a:srgbClr val="FFFF00"/>
                </a:solidFill>
              </a:rPr>
              <a:t>conditions de vie </a:t>
            </a:r>
            <a:br>
              <a:rPr lang="fr-FR" sz="2000" b="1">
                <a:solidFill>
                  <a:srgbClr val="FFFF00"/>
                </a:solidFill>
              </a:rPr>
            </a:br>
            <a:r>
              <a:rPr lang="fr-FR" sz="2000" b="1">
                <a:solidFill>
                  <a:schemeClr val="bg1">
                    <a:lumMod val="95000"/>
                  </a:schemeClr>
                </a:solidFill>
              </a:rPr>
              <a:t>(alimentation, santé, éducation)</a:t>
            </a:r>
          </a:p>
          <a:p>
            <a:endParaRPr lang="fr-FR" sz="2000" b="1">
              <a:solidFill>
                <a:schemeClr val="bg1">
                  <a:lumMod val="95000"/>
                </a:schemeClr>
              </a:solidFill>
            </a:endParaRPr>
          </a:p>
          <a:p>
            <a:pPr marL="285739" indent="-285739">
              <a:buFont typeface="Arial" panose="020B0604020202020204" pitchFamily="34" charset="0"/>
              <a:buChar char="•"/>
            </a:pPr>
            <a:r>
              <a:rPr lang="fr-FR" sz="2000" b="1">
                <a:solidFill>
                  <a:schemeClr val="bg1">
                    <a:lumMod val="95000"/>
                  </a:schemeClr>
                </a:solidFill>
              </a:rPr>
              <a:t>à </a:t>
            </a:r>
            <a:r>
              <a:rPr lang="fr-FR" sz="2000" b="1">
                <a:solidFill>
                  <a:schemeClr val="bg1"/>
                </a:solidFill>
              </a:rPr>
              <a:t>améliorer leurs </a:t>
            </a:r>
            <a:r>
              <a:rPr lang="fr-FR" sz="2000" b="1">
                <a:solidFill>
                  <a:srgbClr val="FFFF00"/>
                </a:solidFill>
              </a:rPr>
              <a:t>cultures</a:t>
            </a:r>
            <a:br>
              <a:rPr lang="fr-FR" sz="2000" b="1">
                <a:solidFill>
                  <a:srgbClr val="FFFF00"/>
                </a:solidFill>
              </a:rPr>
            </a:br>
            <a:r>
              <a:rPr lang="fr-FR" sz="2000" b="1">
                <a:solidFill>
                  <a:schemeClr val="bg1"/>
                </a:solidFill>
              </a:rPr>
              <a:t>à soigner les </a:t>
            </a:r>
            <a:r>
              <a:rPr lang="fr-FR" sz="2000" b="1">
                <a:solidFill>
                  <a:srgbClr val="FFFF00"/>
                </a:solidFill>
              </a:rPr>
              <a:t>animaux </a:t>
            </a:r>
            <a:br>
              <a:rPr lang="fr-FR" sz="2000" b="1">
                <a:solidFill>
                  <a:srgbClr val="FFFF00"/>
                </a:solidFill>
              </a:rPr>
            </a:br>
            <a:r>
              <a:rPr lang="fr-FR" sz="2000" b="1">
                <a:solidFill>
                  <a:srgbClr val="FFFF00"/>
                </a:solidFill>
              </a:rPr>
              <a:t>qu’ils élèvent</a:t>
            </a:r>
            <a:endParaRPr lang="fr-FR" sz="2000" b="1">
              <a:solidFill>
                <a:schemeClr val="bg1">
                  <a:lumMod val="95000"/>
                </a:schemeClr>
              </a:solidFill>
            </a:endParaRPr>
          </a:p>
          <a:p>
            <a:endParaRPr lang="fr-FR" sz="2000" b="1">
              <a:solidFill>
                <a:schemeClr val="bg1">
                  <a:lumMod val="95000"/>
                </a:schemeClr>
              </a:solidFill>
            </a:endParaRPr>
          </a:p>
          <a:p>
            <a:pPr marL="285739" indent="-285739">
              <a:buFont typeface="Arial" panose="020B0604020202020204" pitchFamily="34" charset="0"/>
              <a:buChar char="•"/>
            </a:pPr>
            <a:r>
              <a:rPr lang="fr-FR" sz="2000" b="1">
                <a:solidFill>
                  <a:schemeClr val="bg1">
                    <a:lumMod val="95000"/>
                  </a:schemeClr>
                </a:solidFill>
              </a:rPr>
              <a:t>à </a:t>
            </a:r>
            <a:r>
              <a:rPr lang="fr-FR" sz="2000" b="1">
                <a:solidFill>
                  <a:srgbClr val="FFFF00"/>
                </a:solidFill>
              </a:rPr>
              <a:t>mieux valoriser </a:t>
            </a:r>
            <a:r>
              <a:rPr lang="fr-FR" sz="2000" b="1">
                <a:solidFill>
                  <a:schemeClr val="bg1">
                    <a:lumMod val="95000"/>
                  </a:schemeClr>
                </a:solidFill>
              </a:rPr>
              <a:t>leur travail </a:t>
            </a:r>
            <a:br>
              <a:rPr lang="fr-FR" sz="2000" b="1">
                <a:solidFill>
                  <a:schemeClr val="bg1">
                    <a:lumMod val="95000"/>
                  </a:schemeClr>
                </a:solidFill>
              </a:rPr>
            </a:br>
            <a:r>
              <a:rPr lang="fr-FR" sz="2000" b="1">
                <a:solidFill>
                  <a:schemeClr val="bg1">
                    <a:lumMod val="95000"/>
                  </a:schemeClr>
                </a:solidFill>
              </a:rPr>
              <a:t> </a:t>
            </a:r>
            <a:endParaRPr lang="fr-FR" sz="2000" b="1">
              <a:solidFill>
                <a:srgbClr val="FFFF00"/>
              </a:solidFill>
            </a:endParaRPr>
          </a:p>
        </p:txBody>
      </p:sp>
      <p:pic>
        <p:nvPicPr>
          <p:cNvPr id="5" name="Picture 2" descr="Résultat de recherche d'images pour &quot;avsf&quot;">
            <a:extLst>
              <a:ext uri="{FF2B5EF4-FFF2-40B4-BE49-F238E27FC236}">
                <a16:creationId xmlns:a16="http://schemas.microsoft.com/office/drawing/2014/main" id="{14D9AAD4-2EC8-B9F3-0A89-A5E492BCB960}"/>
              </a:ext>
            </a:extLst>
          </p:cNvPr>
          <p:cNvPicPr>
            <a:picLocks noChangeAspect="1" noChangeArrowheads="1"/>
          </p:cNvPicPr>
          <p:nvPr/>
        </p:nvPicPr>
        <p:blipFill>
          <a:blip r:embed="rId3"/>
          <a:srcRect/>
          <a:stretch>
            <a:fillRect/>
          </a:stretch>
        </p:blipFill>
        <p:spPr bwMode="auto">
          <a:xfrm>
            <a:off x="5397135" y="295915"/>
            <a:ext cx="2760275" cy="1665266"/>
          </a:xfrm>
          <a:prstGeom prst="rect">
            <a:avLst/>
          </a:prstGeom>
          <a:noFill/>
          <a:ln>
            <a:noFill/>
          </a:ln>
        </p:spPr>
      </p:pic>
      <p:pic>
        <p:nvPicPr>
          <p:cNvPr id="7" name="Picture 7">
            <a:extLst>
              <a:ext uri="{FF2B5EF4-FFF2-40B4-BE49-F238E27FC236}">
                <a16:creationId xmlns:a16="http://schemas.microsoft.com/office/drawing/2014/main" id="{BA50E8A0-2AB6-9ED9-1776-39EA74EC37FA}"/>
              </a:ext>
            </a:extLst>
          </p:cNvPr>
          <p:cNvPicPr>
            <a:picLocks noChangeAspect="1"/>
          </p:cNvPicPr>
          <p:nvPr/>
        </p:nvPicPr>
        <p:blipFill>
          <a:blip r:embed="rId4"/>
          <a:stretch>
            <a:fillRect/>
          </a:stretch>
        </p:blipFill>
        <p:spPr>
          <a:xfrm>
            <a:off x="5397135" y="2088553"/>
            <a:ext cx="2748285" cy="1665267"/>
          </a:xfrm>
          <a:prstGeom prst="rect">
            <a:avLst/>
          </a:prstGeom>
        </p:spPr>
      </p:pic>
      <p:pic>
        <p:nvPicPr>
          <p:cNvPr id="2" name="Picture 8" descr="Résultat de recherche d'images pour &quot;avsf&quot;">
            <a:extLst>
              <a:ext uri="{FF2B5EF4-FFF2-40B4-BE49-F238E27FC236}">
                <a16:creationId xmlns:a16="http://schemas.microsoft.com/office/drawing/2014/main" id="{5066767F-C95C-F294-FBFC-E5B7859B8977}"/>
              </a:ext>
            </a:extLst>
          </p:cNvPr>
          <p:cNvPicPr>
            <a:picLocks noChangeAspect="1" noChangeArrowheads="1"/>
          </p:cNvPicPr>
          <p:nvPr/>
        </p:nvPicPr>
        <p:blipFill>
          <a:blip r:embed="rId5"/>
          <a:srcRect/>
          <a:stretch>
            <a:fillRect/>
          </a:stretch>
        </p:blipFill>
        <p:spPr bwMode="auto">
          <a:xfrm>
            <a:off x="5421115" y="3817505"/>
            <a:ext cx="2748285" cy="1524696"/>
          </a:xfrm>
          <a:prstGeom prst="rect">
            <a:avLst/>
          </a:prstGeom>
          <a:noFill/>
          <a:ln>
            <a:noFill/>
          </a:ln>
        </p:spPr>
      </p:pic>
      <p:sp>
        <p:nvSpPr>
          <p:cNvPr id="9" name="ZoneTexte 8">
            <a:extLst>
              <a:ext uri="{FF2B5EF4-FFF2-40B4-BE49-F238E27FC236}">
                <a16:creationId xmlns:a16="http://schemas.microsoft.com/office/drawing/2014/main" id="{BE03E3C6-2AF5-2C31-89C8-27055DC2EA99}"/>
              </a:ext>
            </a:extLst>
          </p:cNvPr>
          <p:cNvSpPr txBox="1"/>
          <p:nvPr/>
        </p:nvSpPr>
        <p:spPr>
          <a:xfrm>
            <a:off x="1106714" y="1549945"/>
            <a:ext cx="4038600" cy="400110"/>
          </a:xfrm>
          <a:prstGeom prst="rect">
            <a:avLst/>
          </a:prstGeom>
          <a:noFill/>
        </p:spPr>
        <p:txBody>
          <a:bodyPr wrap="square">
            <a:spAutoFit/>
          </a:bodyPr>
          <a:lstStyle/>
          <a:p>
            <a:r>
              <a:rPr lang="fr-FR" sz="2000" b="1">
                <a:solidFill>
                  <a:srgbClr val="FFFFFE"/>
                </a:solidFill>
                <a:latin typeface="Calibri"/>
                <a:cs typeface="Calibri"/>
              </a:rPr>
              <a:t>AVSF aide les paysans de ces pays…</a:t>
            </a:r>
          </a:p>
        </p:txBody>
      </p:sp>
    </p:spTree>
    <p:extLst>
      <p:ext uri="{BB962C8B-B14F-4D97-AF65-F5344CB8AC3E}">
        <p14:creationId xmlns:p14="http://schemas.microsoft.com/office/powerpoint/2010/main" val="2859605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 name="AutoShape 6" descr="Ministère de l'Europe et des Affaires étrangères — Wikipédia">
            <a:extLst>
              <a:ext uri="{FF2B5EF4-FFF2-40B4-BE49-F238E27FC236}">
                <a16:creationId xmlns:a16="http://schemas.microsoft.com/office/drawing/2014/main" id="{06615B39-07AD-F5C9-621F-0E60A724A917}"/>
              </a:ext>
            </a:extLst>
          </p:cNvPr>
          <p:cNvSpPr>
            <a:spLocks noChangeAspect="1" noChangeArrowheads="1"/>
          </p:cNvSpPr>
          <p:nvPr/>
        </p:nvSpPr>
        <p:spPr bwMode="auto">
          <a:xfrm>
            <a:off x="4419600" y="27051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 name="ZoneTexte 1">
            <a:extLst>
              <a:ext uri="{FF2B5EF4-FFF2-40B4-BE49-F238E27FC236}">
                <a16:creationId xmlns:a16="http://schemas.microsoft.com/office/drawing/2014/main" id="{BC953F28-D436-9620-461E-5EC40BE66F3F}"/>
              </a:ext>
            </a:extLst>
          </p:cNvPr>
          <p:cNvSpPr txBox="1"/>
          <p:nvPr/>
        </p:nvSpPr>
        <p:spPr>
          <a:xfrm>
            <a:off x="1933731" y="344773"/>
            <a:ext cx="7075357" cy="984885"/>
          </a:xfrm>
          <a:prstGeom prst="rect">
            <a:avLst/>
          </a:prstGeom>
          <a:noFill/>
        </p:spPr>
        <p:txBody>
          <a:bodyPr wrap="square" rtlCol="0">
            <a:spAutoFit/>
          </a:bodyPr>
          <a:lstStyle/>
          <a:p>
            <a:r>
              <a:rPr lang="fr-FR" sz="3200" b="1">
                <a:solidFill>
                  <a:schemeClr val="bg1"/>
                </a:solidFill>
                <a:latin typeface="Aptos" panose="020B0004020202020204" pitchFamily="34" charset="0"/>
              </a:rPr>
              <a:t>Veux-tu découvrir la vie de </a:t>
            </a:r>
            <a:r>
              <a:rPr lang="fr-FR" sz="3200" b="1" err="1">
                <a:solidFill>
                  <a:schemeClr val="bg1"/>
                </a:solidFill>
                <a:latin typeface="Aptos" panose="020B0004020202020204" pitchFamily="34" charset="0"/>
              </a:rPr>
              <a:t>Naran</a:t>
            </a:r>
            <a:r>
              <a:rPr lang="fr-FR" sz="3200" b="1">
                <a:solidFill>
                  <a:schemeClr val="bg1"/>
                </a:solidFill>
                <a:latin typeface="Aptos" panose="020B0004020202020204" pitchFamily="34" charset="0"/>
              </a:rPr>
              <a:t> ?</a:t>
            </a:r>
          </a:p>
          <a:p>
            <a:endParaRPr lang="fr-FR" sz="2600" b="1">
              <a:solidFill>
                <a:schemeClr val="bg1"/>
              </a:solidFill>
              <a:latin typeface="Aptos" panose="020B0004020202020204" pitchFamily="34" charset="0"/>
            </a:endParaRPr>
          </a:p>
        </p:txBody>
      </p:sp>
      <p:pic>
        <p:nvPicPr>
          <p:cNvPr id="4" name="Image 3">
            <a:extLst>
              <a:ext uri="{FF2B5EF4-FFF2-40B4-BE49-F238E27FC236}">
                <a16:creationId xmlns:a16="http://schemas.microsoft.com/office/drawing/2014/main" id="{37291A44-9980-40CA-8C94-E147B1AAD6F8}"/>
              </a:ext>
            </a:extLst>
          </p:cNvPr>
          <p:cNvPicPr>
            <a:picLocks noChangeAspect="1"/>
          </p:cNvPicPr>
          <p:nvPr/>
        </p:nvPicPr>
        <p:blipFill>
          <a:blip r:embed="rId3"/>
          <a:stretch>
            <a:fillRect/>
          </a:stretch>
        </p:blipFill>
        <p:spPr>
          <a:xfrm>
            <a:off x="891760" y="1500222"/>
            <a:ext cx="6703374" cy="3469895"/>
          </a:xfrm>
          <a:prstGeom prst="rect">
            <a:avLst/>
          </a:prstGeom>
        </p:spPr>
      </p:pic>
      <p:sp>
        <p:nvSpPr>
          <p:cNvPr id="3" name="ZoneTexte 2">
            <a:extLst>
              <a:ext uri="{FF2B5EF4-FFF2-40B4-BE49-F238E27FC236}">
                <a16:creationId xmlns:a16="http://schemas.microsoft.com/office/drawing/2014/main" id="{878AE7B5-875F-8C9E-983B-ACC0CBD476F2}"/>
              </a:ext>
            </a:extLst>
          </p:cNvPr>
          <p:cNvSpPr txBox="1"/>
          <p:nvPr/>
        </p:nvSpPr>
        <p:spPr>
          <a:xfrm>
            <a:off x="891760" y="5140681"/>
            <a:ext cx="6703374" cy="400110"/>
          </a:xfrm>
          <a:prstGeom prst="rect">
            <a:avLst/>
          </a:prstGeom>
          <a:noFill/>
        </p:spPr>
        <p:txBody>
          <a:bodyPr wrap="none" rtlCol="0">
            <a:spAutoFit/>
          </a:bodyPr>
          <a:lstStyle/>
          <a:p>
            <a:r>
              <a:rPr lang="fr-FR" sz="2000" b="1" err="1">
                <a:latin typeface="Aptos Bold" panose="020B0004020202020204" pitchFamily="34" charset="0"/>
              </a:rPr>
              <a:t>Naran</a:t>
            </a:r>
            <a:r>
              <a:rPr lang="fr-FR" sz="2000" b="1">
                <a:latin typeface="Aptos Bold" panose="020B0004020202020204" pitchFamily="34" charset="0"/>
              </a:rPr>
              <a:t> vit en Mongolie. Il est le fils d’un éleveur nomade. </a:t>
            </a:r>
          </a:p>
        </p:txBody>
      </p:sp>
    </p:spTree>
    <p:extLst>
      <p:ext uri="{BB962C8B-B14F-4D97-AF65-F5344CB8AC3E}">
        <p14:creationId xmlns:p14="http://schemas.microsoft.com/office/powerpoint/2010/main" val="4082778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6AE42-1F04-4F76-0577-5B5AD55EFFF7}"/>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7150A2BD-19BA-28BF-D9A7-9FE69DE9EE68}"/>
              </a:ext>
            </a:extLst>
          </p:cNvPr>
          <p:cNvSpPr txBox="1"/>
          <p:nvPr/>
        </p:nvSpPr>
        <p:spPr>
          <a:xfrm>
            <a:off x="3809494" y="356775"/>
            <a:ext cx="5286466" cy="523220"/>
          </a:xfrm>
          <a:prstGeom prst="rect">
            <a:avLst/>
          </a:prstGeom>
          <a:noFill/>
        </p:spPr>
        <p:txBody>
          <a:bodyPr wrap="square" rtlCol="0">
            <a:spAutoFit/>
          </a:bodyPr>
          <a:lstStyle/>
          <a:p>
            <a:r>
              <a:rPr lang="fr-FR" sz="2800" b="1">
                <a:solidFill>
                  <a:schemeClr val="bg1"/>
                </a:solidFill>
                <a:latin typeface="Aptos" panose="020B0004020202020204" pitchFamily="34" charset="0"/>
              </a:rPr>
              <a:t>Le pays de Naran : La Mongolie</a:t>
            </a:r>
          </a:p>
        </p:txBody>
      </p:sp>
      <p:grpSp>
        <p:nvGrpSpPr>
          <p:cNvPr id="7" name="Group 7">
            <a:extLst>
              <a:ext uri="{FF2B5EF4-FFF2-40B4-BE49-F238E27FC236}">
                <a16:creationId xmlns:a16="http://schemas.microsoft.com/office/drawing/2014/main" id="{A8AB8D5E-E2FD-3D5E-AF3D-774E1D9BF4FB}"/>
              </a:ext>
            </a:extLst>
          </p:cNvPr>
          <p:cNvGrpSpPr/>
          <p:nvPr/>
        </p:nvGrpSpPr>
        <p:grpSpPr>
          <a:xfrm>
            <a:off x="83460" y="1148448"/>
            <a:ext cx="4372807" cy="2584102"/>
            <a:chOff x="0" y="0"/>
            <a:chExt cx="1514221" cy="777165"/>
          </a:xfrm>
        </p:grpSpPr>
        <p:sp>
          <p:nvSpPr>
            <p:cNvPr id="8" name="Freeform 8">
              <a:extLst>
                <a:ext uri="{FF2B5EF4-FFF2-40B4-BE49-F238E27FC236}">
                  <a16:creationId xmlns:a16="http://schemas.microsoft.com/office/drawing/2014/main" id="{34640354-2790-BAF5-2EF6-C0E10E9A704C}"/>
                </a:ext>
              </a:extLst>
            </p:cNvPr>
            <p:cNvSpPr/>
            <p:nvPr/>
          </p:nvSpPr>
          <p:spPr>
            <a:xfrm>
              <a:off x="0" y="0"/>
              <a:ext cx="1514221" cy="777165"/>
            </a:xfrm>
            <a:custGeom>
              <a:avLst/>
              <a:gdLst/>
              <a:ahLst/>
              <a:cxnLst/>
              <a:rect l="l" t="t" r="r" b="b"/>
              <a:pathLst>
                <a:path w="1514221" h="777165">
                  <a:moveTo>
                    <a:pt x="0" y="0"/>
                  </a:moveTo>
                  <a:lnTo>
                    <a:pt x="1514221" y="0"/>
                  </a:lnTo>
                  <a:lnTo>
                    <a:pt x="1514221" y="777165"/>
                  </a:lnTo>
                  <a:lnTo>
                    <a:pt x="0" y="777165"/>
                  </a:lnTo>
                  <a:close/>
                </a:path>
              </a:pathLst>
            </a:custGeom>
            <a:blipFill>
              <a:blip r:embed="rId3" cstate="email">
                <a:extLst>
                  <a:ext uri="{28A0092B-C50C-407E-A947-70E740481C1C}">
                    <a14:useLocalDpi xmlns:a14="http://schemas.microsoft.com/office/drawing/2010/main"/>
                  </a:ext>
                </a:extLst>
              </a:blip>
              <a:stretch>
                <a:fillRect/>
              </a:stretch>
            </a:blipFill>
            <a:scene3d>
              <a:camera prst="orthographicFront"/>
              <a:lightRig rig="threePt" dir="t"/>
            </a:scene3d>
            <a:sp3d>
              <a:bevelT/>
            </a:sp3d>
          </p:spPr>
          <p:txBody>
            <a:bodyPr/>
            <a:lstStyle/>
            <a:p>
              <a:endParaRPr lang="fr-FR"/>
            </a:p>
          </p:txBody>
        </p:sp>
      </p:grpSp>
      <p:grpSp>
        <p:nvGrpSpPr>
          <p:cNvPr id="10" name="Group 2">
            <a:extLst>
              <a:ext uri="{FF2B5EF4-FFF2-40B4-BE49-F238E27FC236}">
                <a16:creationId xmlns:a16="http://schemas.microsoft.com/office/drawing/2014/main" id="{9DFB63A4-5981-2A70-A980-ADD695E6E20F}"/>
              </a:ext>
            </a:extLst>
          </p:cNvPr>
          <p:cNvGrpSpPr/>
          <p:nvPr/>
        </p:nvGrpSpPr>
        <p:grpSpPr>
          <a:xfrm>
            <a:off x="4490113" y="2774123"/>
            <a:ext cx="2647667" cy="2584102"/>
            <a:chOff x="0" y="0"/>
            <a:chExt cx="1343039" cy="1381829"/>
          </a:xfrm>
        </p:grpSpPr>
        <p:sp>
          <p:nvSpPr>
            <p:cNvPr id="12" name="Freeform 3">
              <a:extLst>
                <a:ext uri="{FF2B5EF4-FFF2-40B4-BE49-F238E27FC236}">
                  <a16:creationId xmlns:a16="http://schemas.microsoft.com/office/drawing/2014/main" id="{FD5C3050-7FC1-B51B-6887-368FF34EAAF8}"/>
                </a:ext>
              </a:extLst>
            </p:cNvPr>
            <p:cNvSpPr/>
            <p:nvPr/>
          </p:nvSpPr>
          <p:spPr>
            <a:xfrm>
              <a:off x="0" y="0"/>
              <a:ext cx="1343039" cy="1381829"/>
            </a:xfrm>
            <a:custGeom>
              <a:avLst/>
              <a:gdLst/>
              <a:ahLst/>
              <a:cxnLst/>
              <a:rect l="l" t="t" r="r" b="b"/>
              <a:pathLst>
                <a:path w="1343039" h="1381829">
                  <a:moveTo>
                    <a:pt x="0" y="0"/>
                  </a:moveTo>
                  <a:lnTo>
                    <a:pt x="1343039" y="0"/>
                  </a:lnTo>
                  <a:lnTo>
                    <a:pt x="1343039" y="1381829"/>
                  </a:lnTo>
                  <a:lnTo>
                    <a:pt x="0" y="1381829"/>
                  </a:lnTo>
                  <a:close/>
                </a:path>
              </a:pathLst>
            </a:custGeom>
            <a:blipFill>
              <a:blip r:embed="rId4" cstate="email">
                <a:extLst>
                  <a:ext uri="{28A0092B-C50C-407E-A947-70E740481C1C}">
                    <a14:useLocalDpi xmlns:a14="http://schemas.microsoft.com/office/drawing/2010/main"/>
                  </a:ext>
                </a:extLst>
              </a:blip>
              <a:stretch>
                <a:fillRect l="-501" r="-501"/>
              </a:stretch>
            </a:blipFill>
          </p:spPr>
          <p:txBody>
            <a:bodyPr/>
            <a:lstStyle/>
            <a:p>
              <a:endParaRPr lang="fr-FR"/>
            </a:p>
          </p:txBody>
        </p:sp>
      </p:grpSp>
      <p:sp>
        <p:nvSpPr>
          <p:cNvPr id="13" name="Freeform 19">
            <a:extLst>
              <a:ext uri="{FF2B5EF4-FFF2-40B4-BE49-F238E27FC236}">
                <a16:creationId xmlns:a16="http://schemas.microsoft.com/office/drawing/2014/main" id="{601ABD35-E9FD-4409-CC70-A4F34CA3516F}"/>
              </a:ext>
            </a:extLst>
          </p:cNvPr>
          <p:cNvSpPr/>
          <p:nvPr/>
        </p:nvSpPr>
        <p:spPr>
          <a:xfrm>
            <a:off x="7171626" y="2754040"/>
            <a:ext cx="1924334" cy="2584101"/>
          </a:xfrm>
          <a:custGeom>
            <a:avLst/>
            <a:gdLst/>
            <a:ahLst/>
            <a:cxnLst/>
            <a:rect l="l" t="t" r="r" b="b"/>
            <a:pathLst>
              <a:path w="1501317" h="1381829">
                <a:moveTo>
                  <a:pt x="0" y="0"/>
                </a:moveTo>
                <a:lnTo>
                  <a:pt x="1501317" y="0"/>
                </a:lnTo>
                <a:lnTo>
                  <a:pt x="1501317" y="1381829"/>
                </a:lnTo>
                <a:lnTo>
                  <a:pt x="0" y="1381829"/>
                </a:lnTo>
                <a:close/>
              </a:path>
            </a:pathLst>
          </a:custGeom>
          <a:blipFill>
            <a:blip r:embed="rId5" cstate="email">
              <a:extLst>
                <a:ext uri="{28A0092B-C50C-407E-A947-70E740481C1C}">
                  <a14:useLocalDpi xmlns:a14="http://schemas.microsoft.com/office/drawing/2010/main"/>
                </a:ext>
              </a:extLst>
            </a:blip>
            <a:stretch>
              <a:fillRect/>
            </a:stretch>
          </a:blipFill>
        </p:spPr>
        <p:txBody>
          <a:bodyPr/>
          <a:lstStyle/>
          <a:p>
            <a:endParaRPr lang="fr-FR"/>
          </a:p>
        </p:txBody>
      </p:sp>
      <p:sp>
        <p:nvSpPr>
          <p:cNvPr id="14" name="TextBox 21">
            <a:extLst>
              <a:ext uri="{FF2B5EF4-FFF2-40B4-BE49-F238E27FC236}">
                <a16:creationId xmlns:a16="http://schemas.microsoft.com/office/drawing/2014/main" id="{7C5022D1-30E7-29B4-0A1C-012E162E5660}"/>
              </a:ext>
            </a:extLst>
          </p:cNvPr>
          <p:cNvSpPr txBox="1"/>
          <p:nvPr/>
        </p:nvSpPr>
        <p:spPr>
          <a:xfrm>
            <a:off x="4687735" y="1345311"/>
            <a:ext cx="4687733" cy="923330"/>
          </a:xfrm>
          <a:prstGeom prst="rect">
            <a:avLst/>
          </a:prstGeom>
        </p:spPr>
        <p:txBody>
          <a:bodyPr wrap="square" lIns="0" tIns="0" rIns="0" bIns="0" rtlCol="0" anchor="t">
            <a:spAutoFit/>
          </a:bodyPr>
          <a:lstStyle/>
          <a:p>
            <a:r>
              <a:rPr lang="en-US" sz="2000" b="1">
                <a:solidFill>
                  <a:srgbClr val="000000"/>
                </a:solidFill>
                <a:latin typeface="Aptos Bold"/>
                <a:ea typeface="Aptos Bold"/>
                <a:cs typeface="Aptos Bold"/>
                <a:sym typeface="Aptos Bold"/>
              </a:rPr>
              <a:t>Capitale : </a:t>
            </a:r>
            <a:r>
              <a:rPr lang="en-US" sz="2000" b="1">
                <a:solidFill>
                  <a:srgbClr val="00AD52"/>
                </a:solidFill>
                <a:latin typeface="Aptos Bold"/>
                <a:ea typeface="Aptos Bold"/>
                <a:cs typeface="Aptos Bold"/>
                <a:sym typeface="Aptos Bold"/>
              </a:rPr>
              <a:t>Oulan-Bator</a:t>
            </a:r>
            <a:r>
              <a:rPr lang="en-US" sz="2000" b="1">
                <a:solidFill>
                  <a:srgbClr val="000000"/>
                </a:solidFill>
                <a:latin typeface="Aptos Bold"/>
                <a:ea typeface="Aptos Bold"/>
                <a:cs typeface="Aptos Bold"/>
                <a:sym typeface="Aptos Bold"/>
              </a:rPr>
              <a:t>  </a:t>
            </a:r>
          </a:p>
          <a:p>
            <a:r>
              <a:rPr lang="en-US" sz="2000" b="1">
                <a:solidFill>
                  <a:srgbClr val="000000"/>
                </a:solidFill>
                <a:latin typeface="Aptos Bold"/>
                <a:ea typeface="Aptos Bold"/>
                <a:cs typeface="Aptos Bold"/>
                <a:sym typeface="Aptos Bold"/>
              </a:rPr>
              <a:t>Superficie environ </a:t>
            </a:r>
            <a:r>
              <a:rPr lang="en-US" sz="2000" b="1">
                <a:solidFill>
                  <a:srgbClr val="00AD52"/>
                </a:solidFill>
                <a:latin typeface="Aptos Bold"/>
                <a:ea typeface="Aptos Bold"/>
                <a:cs typeface="Aptos Bold"/>
                <a:sym typeface="Aptos Bold"/>
              </a:rPr>
              <a:t>3 fois la France</a:t>
            </a:r>
            <a:r>
              <a:rPr lang="en-US" sz="2000" b="1">
                <a:solidFill>
                  <a:srgbClr val="000000"/>
                </a:solidFill>
                <a:latin typeface="Aptos Bold"/>
                <a:ea typeface="Aptos Bold"/>
                <a:cs typeface="Aptos Bold"/>
                <a:sym typeface="Aptos Bold"/>
              </a:rPr>
              <a:t> </a:t>
            </a:r>
          </a:p>
          <a:p>
            <a:r>
              <a:rPr lang="en-US" sz="2000" b="1">
                <a:solidFill>
                  <a:srgbClr val="000000"/>
                </a:solidFill>
                <a:latin typeface="Aptos Bold"/>
                <a:ea typeface="Aptos Bold"/>
                <a:cs typeface="Aptos Bold"/>
                <a:sym typeface="Aptos Bold"/>
              </a:rPr>
              <a:t>Population : </a:t>
            </a:r>
            <a:r>
              <a:rPr lang="en-US" sz="2000" b="1">
                <a:solidFill>
                  <a:srgbClr val="00AD52"/>
                </a:solidFill>
                <a:latin typeface="Aptos Bold"/>
                <a:ea typeface="Aptos Bold"/>
                <a:cs typeface="Aptos Bold"/>
                <a:sym typeface="Aptos Bold"/>
              </a:rPr>
              <a:t>3,6 millions d’habitants</a:t>
            </a:r>
            <a:r>
              <a:rPr lang="en-US" sz="2000" b="1">
                <a:solidFill>
                  <a:srgbClr val="000000"/>
                </a:solidFill>
                <a:latin typeface="Aptos Bold"/>
                <a:ea typeface="Aptos Bold"/>
                <a:cs typeface="Aptos Bold"/>
                <a:sym typeface="Aptos Bold"/>
              </a:rPr>
              <a:t> </a:t>
            </a:r>
          </a:p>
        </p:txBody>
      </p:sp>
      <p:sp>
        <p:nvSpPr>
          <p:cNvPr id="15" name="TextBox 20">
            <a:extLst>
              <a:ext uri="{FF2B5EF4-FFF2-40B4-BE49-F238E27FC236}">
                <a16:creationId xmlns:a16="http://schemas.microsoft.com/office/drawing/2014/main" id="{13711194-653F-710C-930E-D7D3EA1F3DF3}"/>
              </a:ext>
            </a:extLst>
          </p:cNvPr>
          <p:cNvSpPr txBox="1"/>
          <p:nvPr/>
        </p:nvSpPr>
        <p:spPr>
          <a:xfrm>
            <a:off x="313431" y="4066174"/>
            <a:ext cx="4176682" cy="615553"/>
          </a:xfrm>
          <a:prstGeom prst="rect">
            <a:avLst/>
          </a:prstGeom>
        </p:spPr>
        <p:txBody>
          <a:bodyPr wrap="square" lIns="0" tIns="0" rIns="0" bIns="0" rtlCol="0" anchor="t">
            <a:spAutoFit/>
          </a:bodyPr>
          <a:lstStyle>
            <a:defPPr>
              <a:defRPr lang="en-US"/>
            </a:defPPr>
            <a:lvl1pPr algn="ctr">
              <a:defRPr sz="2000" b="1">
                <a:solidFill>
                  <a:srgbClr val="00AD52"/>
                </a:solidFill>
                <a:latin typeface="Aptos Bold"/>
                <a:ea typeface="Aptos Bold"/>
                <a:cs typeface="Aptos Bold"/>
              </a:defRPr>
            </a:lvl1pPr>
          </a:lstStyle>
          <a:p>
            <a:pPr algn="l"/>
            <a:r>
              <a:rPr lang="en-US">
                <a:solidFill>
                  <a:schemeClr val="tx1"/>
                </a:solidFill>
                <a:sym typeface="Aptos Bold"/>
              </a:rPr>
              <a:t>Des hivers </a:t>
            </a:r>
            <a:r>
              <a:rPr lang="en-US">
                <a:solidFill>
                  <a:srgbClr val="00B050"/>
                </a:solidFill>
                <a:sym typeface="Aptos Bold"/>
              </a:rPr>
              <a:t>très froids </a:t>
            </a:r>
            <a:r>
              <a:rPr lang="en-US">
                <a:solidFill>
                  <a:schemeClr val="tx1"/>
                </a:solidFill>
                <a:sym typeface="Aptos Bold"/>
              </a:rPr>
              <a:t>(-40°) </a:t>
            </a:r>
            <a:br>
              <a:rPr lang="en-US">
                <a:solidFill>
                  <a:schemeClr val="tx1"/>
                </a:solidFill>
                <a:sym typeface="Aptos Bold"/>
              </a:rPr>
            </a:br>
            <a:r>
              <a:rPr lang="en-US">
                <a:solidFill>
                  <a:schemeClr val="tx1"/>
                </a:solidFill>
                <a:sym typeface="Aptos Bold"/>
              </a:rPr>
              <a:t>et des étés </a:t>
            </a:r>
            <a:r>
              <a:rPr lang="en-US">
                <a:solidFill>
                  <a:srgbClr val="00B050"/>
                </a:solidFill>
                <a:sym typeface="Aptos Bold"/>
              </a:rPr>
              <a:t>très chauds </a:t>
            </a:r>
            <a:r>
              <a:rPr lang="en-US">
                <a:solidFill>
                  <a:schemeClr val="tx1"/>
                </a:solidFill>
                <a:sym typeface="Aptos Bold"/>
              </a:rPr>
              <a:t>(+40°)</a:t>
            </a:r>
          </a:p>
        </p:txBody>
      </p:sp>
    </p:spTree>
    <p:extLst>
      <p:ext uri="{BB962C8B-B14F-4D97-AF65-F5344CB8AC3E}">
        <p14:creationId xmlns:p14="http://schemas.microsoft.com/office/powerpoint/2010/main" val="715259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200EF-20A1-6EDF-DCC1-C2A67024238E}"/>
            </a:ext>
          </a:extLst>
        </p:cNvPr>
        <p:cNvGrpSpPr/>
        <p:nvPr/>
      </p:nvGrpSpPr>
      <p:grpSpPr>
        <a:xfrm>
          <a:off x="0" y="0"/>
          <a:ext cx="0" cy="0"/>
          <a:chOff x="0" y="0"/>
          <a:chExt cx="0" cy="0"/>
        </a:xfrm>
      </p:grpSpPr>
      <p:sp>
        <p:nvSpPr>
          <p:cNvPr id="3" name="Freeform 8">
            <a:hlinkClick r:id="rId3" tooltip="https://www.youtube.com/watch?v=GeO-gZDomks"/>
            <a:extLst>
              <a:ext uri="{FF2B5EF4-FFF2-40B4-BE49-F238E27FC236}">
                <a16:creationId xmlns:a16="http://schemas.microsoft.com/office/drawing/2014/main" id="{4E842545-AB9B-9C5C-CCEB-3D29B719B13C}"/>
              </a:ext>
            </a:extLst>
          </p:cNvPr>
          <p:cNvSpPr/>
          <p:nvPr/>
        </p:nvSpPr>
        <p:spPr>
          <a:xfrm>
            <a:off x="878187" y="1207008"/>
            <a:ext cx="7662309" cy="4370832"/>
          </a:xfrm>
          <a:custGeom>
            <a:avLst/>
            <a:gdLst/>
            <a:ahLst/>
            <a:cxnLst/>
            <a:rect l="l" t="t" r="r" b="b"/>
            <a:pathLst>
              <a:path w="11301259" h="6215692">
                <a:moveTo>
                  <a:pt x="0" y="0"/>
                </a:moveTo>
                <a:lnTo>
                  <a:pt x="11301258" y="0"/>
                </a:lnTo>
                <a:lnTo>
                  <a:pt x="11301258" y="6215693"/>
                </a:lnTo>
                <a:lnTo>
                  <a:pt x="0" y="6215693"/>
                </a:lnTo>
                <a:lnTo>
                  <a:pt x="0" y="0"/>
                </a:lnTo>
                <a:close/>
              </a:path>
            </a:pathLst>
          </a:custGeom>
          <a:blipFill>
            <a:blip r:embed="rId4" cstate="email">
              <a:extLst>
                <a:ext uri="{28A0092B-C50C-407E-A947-70E740481C1C}">
                  <a14:useLocalDpi xmlns:a14="http://schemas.microsoft.com/office/drawing/2010/main"/>
                </a:ext>
              </a:extLst>
            </a:blip>
            <a:stretch>
              <a:fillRect/>
            </a:stretch>
          </a:blipFill>
        </p:spPr>
        <p:txBody>
          <a:bodyPr/>
          <a:lstStyle/>
          <a:p>
            <a:pPr lvl="0" defTabSz="914400"/>
            <a:endParaRPr lang="en-US" sz="1200">
              <a:solidFill>
                <a:srgbClr val="000000"/>
              </a:solidFill>
              <a:latin typeface="Aptos Bold"/>
              <a:ea typeface="Aptos Bold"/>
              <a:cs typeface="Aptos Bold"/>
              <a:sym typeface="Aptos Bold"/>
            </a:endParaRPr>
          </a:p>
        </p:txBody>
      </p:sp>
      <p:sp>
        <p:nvSpPr>
          <p:cNvPr id="4" name="ZoneTexte 3">
            <a:extLst>
              <a:ext uri="{FF2B5EF4-FFF2-40B4-BE49-F238E27FC236}">
                <a16:creationId xmlns:a16="http://schemas.microsoft.com/office/drawing/2014/main" id="{DAE0A739-425D-0562-EF20-CB79E0E5F28F}"/>
              </a:ext>
            </a:extLst>
          </p:cNvPr>
          <p:cNvSpPr txBox="1"/>
          <p:nvPr/>
        </p:nvSpPr>
        <p:spPr>
          <a:xfrm>
            <a:off x="4016634" y="402336"/>
            <a:ext cx="4871334" cy="482633"/>
          </a:xfrm>
          <a:prstGeom prst="rect">
            <a:avLst/>
          </a:prstGeom>
          <a:noFill/>
        </p:spPr>
        <p:txBody>
          <a:bodyPr vert="horz" wrap="square" lIns="91440" tIns="45720" rIns="91440" bIns="45720" rtlCol="0" anchor="ctr" anchorCtr="0">
            <a:spAutoFit/>
          </a:bodyPr>
          <a:lstStyle>
            <a:lvl1pPr indent="0">
              <a:lnSpc>
                <a:spcPct val="90000"/>
              </a:lnSpc>
              <a:spcBef>
                <a:spcPts val="0"/>
              </a:spcBef>
              <a:buFont typeface="Arial" panose="020B0604020202020204" pitchFamily="34" charset="0"/>
              <a:buNone/>
              <a:defRPr sz="2800" b="1">
                <a:solidFill>
                  <a:schemeClr val="bg1"/>
                </a:solidFill>
                <a:latin typeface="Aptos" panose="020B0004020202020204" pitchFamily="34" charset="0"/>
              </a:defRPr>
            </a:lvl1pPr>
            <a:lvl2pPr marL="514350" indent="-171450" defTabSz="685800">
              <a:lnSpc>
                <a:spcPct val="90000"/>
              </a:lnSpc>
              <a:spcBef>
                <a:spcPts val="375"/>
              </a:spcBef>
              <a:buFont typeface="Arial" panose="020B0604020202020204" pitchFamily="34" charset="0"/>
              <a:buChar char="•"/>
              <a:defRPr sz="1500">
                <a:solidFill>
                  <a:schemeClr val="bg1"/>
                </a:solidFill>
                <a:latin typeface="Geomanist Bold" panose="02000503000000020004" pitchFamily="2" charset="77"/>
              </a:defRPr>
            </a:lvl2pPr>
            <a:lvl3pPr marL="857250" indent="-171450" defTabSz="685800">
              <a:lnSpc>
                <a:spcPct val="90000"/>
              </a:lnSpc>
              <a:spcBef>
                <a:spcPts val="375"/>
              </a:spcBef>
              <a:buFont typeface="Arial" panose="020B0604020202020204" pitchFamily="34" charset="0"/>
              <a:buChar char="•"/>
              <a:defRPr sz="1500">
                <a:solidFill>
                  <a:schemeClr val="bg1"/>
                </a:solidFill>
                <a:latin typeface="Geomanist Bold" panose="02000503000000020004" pitchFamily="2" charset="77"/>
              </a:defRPr>
            </a:lvl3pPr>
            <a:lvl4pPr marL="1200150" indent="-171450" defTabSz="685800">
              <a:lnSpc>
                <a:spcPct val="90000"/>
              </a:lnSpc>
              <a:spcBef>
                <a:spcPts val="375"/>
              </a:spcBef>
              <a:buFont typeface="Arial" panose="020B0604020202020204" pitchFamily="34" charset="0"/>
              <a:buChar char="•"/>
              <a:defRPr sz="1500">
                <a:solidFill>
                  <a:schemeClr val="bg1"/>
                </a:solidFill>
                <a:latin typeface="Geomanist Bold" panose="02000503000000020004" pitchFamily="2" charset="77"/>
              </a:defRPr>
            </a:lvl4pPr>
            <a:lvl5pPr marL="1543050" indent="-171450" defTabSz="685800">
              <a:lnSpc>
                <a:spcPct val="90000"/>
              </a:lnSpc>
              <a:spcBef>
                <a:spcPts val="375"/>
              </a:spcBef>
              <a:buFont typeface="Arial" panose="020B0604020202020204" pitchFamily="34" charset="0"/>
              <a:buChar char="•"/>
              <a:defRPr sz="1500">
                <a:solidFill>
                  <a:schemeClr val="bg1"/>
                </a:solidFill>
                <a:latin typeface="Geomanist Bold" panose="02000503000000020004" pitchFamily="2" charset="77"/>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fr-FR"/>
              <a:t>La vie des éleveurs nomades</a:t>
            </a:r>
          </a:p>
        </p:txBody>
      </p:sp>
    </p:spTree>
    <p:extLst>
      <p:ext uri="{BB962C8B-B14F-4D97-AF65-F5344CB8AC3E}">
        <p14:creationId xmlns:p14="http://schemas.microsoft.com/office/powerpoint/2010/main" val="3014809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6AE42-1F04-4F76-0577-5B5AD55EFFF7}"/>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7150A2BD-19BA-28BF-D9A7-9FE69DE9EE68}"/>
              </a:ext>
            </a:extLst>
          </p:cNvPr>
          <p:cNvSpPr txBox="1"/>
          <p:nvPr/>
        </p:nvSpPr>
        <p:spPr>
          <a:xfrm>
            <a:off x="5512892" y="330532"/>
            <a:ext cx="3631108" cy="523220"/>
          </a:xfrm>
          <a:prstGeom prst="rect">
            <a:avLst/>
          </a:prstGeom>
          <a:noFill/>
        </p:spPr>
        <p:txBody>
          <a:bodyPr wrap="square" rtlCol="0">
            <a:spAutoFit/>
          </a:bodyPr>
          <a:lstStyle/>
          <a:p>
            <a:r>
              <a:rPr lang="fr-FR" sz="2800" b="1">
                <a:solidFill>
                  <a:schemeClr val="bg1"/>
                </a:solidFill>
                <a:latin typeface="Aptos" panose="020B0004020202020204" pitchFamily="34" charset="0"/>
              </a:rPr>
              <a:t>La famille de Naran</a:t>
            </a:r>
          </a:p>
        </p:txBody>
      </p:sp>
      <p:pic>
        <p:nvPicPr>
          <p:cNvPr id="2050" name="Picture 2">
            <a:extLst>
              <a:ext uri="{FF2B5EF4-FFF2-40B4-BE49-F238E27FC236}">
                <a16:creationId xmlns:a16="http://schemas.microsoft.com/office/drawing/2014/main" id="{BD9C99BA-C2B9-CE09-2A95-09F404E0364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70089" y="1394082"/>
            <a:ext cx="4239319" cy="288061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 name="Image 12">
            <a:extLst>
              <a:ext uri="{FF2B5EF4-FFF2-40B4-BE49-F238E27FC236}">
                <a16:creationId xmlns:a16="http://schemas.microsoft.com/office/drawing/2014/main" id="{A5CE47A9-3771-F808-32D4-BCFA209D9E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46565" y="1558977"/>
            <a:ext cx="2923524" cy="3921800"/>
          </a:xfrm>
          <a:prstGeom prst="rect">
            <a:avLst/>
          </a:prstGeom>
          <a:ln>
            <a:noFill/>
          </a:ln>
          <a:effectLst>
            <a:softEdge rad="112500"/>
          </a:effectLst>
        </p:spPr>
      </p:pic>
      <p:pic>
        <p:nvPicPr>
          <p:cNvPr id="15" name="Image 14">
            <a:extLst>
              <a:ext uri="{FF2B5EF4-FFF2-40B4-BE49-F238E27FC236}">
                <a16:creationId xmlns:a16="http://schemas.microsoft.com/office/drawing/2014/main" id="{61C3814B-7EDC-380D-E8C3-0433B77AFB8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835516" y="2834388"/>
            <a:ext cx="2161919" cy="2880612"/>
          </a:xfrm>
          <a:prstGeom prst="rect">
            <a:avLst/>
          </a:prstGeom>
          <a:ln>
            <a:noFill/>
          </a:ln>
          <a:effectLst>
            <a:softEdge rad="112500"/>
          </a:effectLst>
        </p:spPr>
      </p:pic>
    </p:spTree>
    <p:extLst>
      <p:ext uri="{BB962C8B-B14F-4D97-AF65-F5344CB8AC3E}">
        <p14:creationId xmlns:p14="http://schemas.microsoft.com/office/powerpoint/2010/main" val="1337299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EC52B-A79A-2756-8FE0-6FB10ABB8C5A}"/>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8950DCE2-F385-FA6D-4574-97B7FEC2772F}"/>
              </a:ext>
            </a:extLst>
          </p:cNvPr>
          <p:cNvSpPr txBox="1"/>
          <p:nvPr/>
        </p:nvSpPr>
        <p:spPr>
          <a:xfrm>
            <a:off x="4392118" y="330532"/>
            <a:ext cx="5141626" cy="954107"/>
          </a:xfrm>
          <a:prstGeom prst="rect">
            <a:avLst/>
          </a:prstGeom>
          <a:noFill/>
        </p:spPr>
        <p:txBody>
          <a:bodyPr wrap="square" rtlCol="0">
            <a:spAutoFit/>
          </a:bodyPr>
          <a:lstStyle/>
          <a:p>
            <a:r>
              <a:rPr lang="fr-FR" sz="2800" b="1">
                <a:solidFill>
                  <a:schemeClr val="bg1"/>
                </a:solidFill>
                <a:latin typeface="Aptos" panose="020B0004020202020204" pitchFamily="34" charset="0"/>
              </a:rPr>
              <a:t>Naran vit dans une yourte</a:t>
            </a:r>
          </a:p>
          <a:p>
            <a:endParaRPr lang="fr-FR" sz="2800" b="1">
              <a:solidFill>
                <a:schemeClr val="bg1"/>
              </a:solidFill>
              <a:latin typeface="Aptos" panose="020B0004020202020204" pitchFamily="34" charset="0"/>
            </a:endParaRPr>
          </a:p>
        </p:txBody>
      </p:sp>
      <p:sp>
        <p:nvSpPr>
          <p:cNvPr id="6" name="Freeform 3">
            <a:extLst>
              <a:ext uri="{FF2B5EF4-FFF2-40B4-BE49-F238E27FC236}">
                <a16:creationId xmlns:a16="http://schemas.microsoft.com/office/drawing/2014/main" id="{DAECF959-0356-B59C-9687-95C13A3A1C6F}"/>
              </a:ext>
            </a:extLst>
          </p:cNvPr>
          <p:cNvSpPr/>
          <p:nvPr/>
        </p:nvSpPr>
        <p:spPr>
          <a:xfrm>
            <a:off x="265399" y="1154243"/>
            <a:ext cx="3201246" cy="4439013"/>
          </a:xfrm>
          <a:custGeom>
            <a:avLst/>
            <a:gdLst/>
            <a:ahLst/>
            <a:cxnLst/>
            <a:rect l="l" t="t" r="r" b="b"/>
            <a:pathLst>
              <a:path w="1353516" h="1558336">
                <a:moveTo>
                  <a:pt x="0" y="0"/>
                </a:moveTo>
                <a:lnTo>
                  <a:pt x="1353516" y="0"/>
                </a:lnTo>
                <a:lnTo>
                  <a:pt x="1353516" y="1558336"/>
                </a:lnTo>
                <a:lnTo>
                  <a:pt x="0" y="1558336"/>
                </a:lnTo>
                <a:close/>
              </a:path>
            </a:pathLst>
          </a:custGeom>
          <a:blipFill>
            <a:blip r:embed="rId3" cstate="email">
              <a:extLst>
                <a:ext uri="{28A0092B-C50C-407E-A947-70E740481C1C}">
                  <a14:useLocalDpi xmlns:a14="http://schemas.microsoft.com/office/drawing/2010/main"/>
                </a:ext>
              </a:extLst>
            </a:blip>
            <a:stretch>
              <a:fillRect/>
            </a:stretch>
          </a:blipFill>
          <a:effectLst>
            <a:softEdge rad="63500"/>
          </a:effectLst>
        </p:spPr>
        <p:txBody>
          <a:bodyPr/>
          <a:lstStyle/>
          <a:p>
            <a:endParaRPr lang="fr-FR"/>
          </a:p>
        </p:txBody>
      </p:sp>
      <p:pic>
        <p:nvPicPr>
          <p:cNvPr id="10" name="Image 9">
            <a:extLst>
              <a:ext uri="{FF2B5EF4-FFF2-40B4-BE49-F238E27FC236}">
                <a16:creationId xmlns:a16="http://schemas.microsoft.com/office/drawing/2014/main" id="{ACB02F3F-5978-1199-0A1A-F167F37DB55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77356" y="1154242"/>
            <a:ext cx="3329261" cy="4439014"/>
          </a:xfrm>
          <a:prstGeom prst="rect">
            <a:avLst/>
          </a:prstGeom>
          <a:ln>
            <a:noFill/>
          </a:ln>
          <a:effectLst>
            <a:softEdge rad="112500"/>
          </a:effectLst>
        </p:spPr>
      </p:pic>
      <p:sp>
        <p:nvSpPr>
          <p:cNvPr id="11" name="Freeform 15">
            <a:extLst>
              <a:ext uri="{FF2B5EF4-FFF2-40B4-BE49-F238E27FC236}">
                <a16:creationId xmlns:a16="http://schemas.microsoft.com/office/drawing/2014/main" id="{9189FC42-8CA2-7C7D-A638-C9BA0A595F69}"/>
              </a:ext>
            </a:extLst>
          </p:cNvPr>
          <p:cNvSpPr/>
          <p:nvPr/>
        </p:nvSpPr>
        <p:spPr>
          <a:xfrm>
            <a:off x="3225439" y="1918141"/>
            <a:ext cx="2693121" cy="2642616"/>
          </a:xfrm>
          <a:custGeom>
            <a:avLst/>
            <a:gdLst/>
            <a:ahLst/>
            <a:cxnLst/>
            <a:rect l="l" t="t" r="r" b="b"/>
            <a:pathLst>
              <a:path w="762413" h="812800">
                <a:moveTo>
                  <a:pt x="381207" y="0"/>
                </a:moveTo>
                <a:cubicBezTo>
                  <a:pt x="170672" y="0"/>
                  <a:pt x="0" y="181951"/>
                  <a:pt x="0" y="406400"/>
                </a:cubicBezTo>
                <a:cubicBezTo>
                  <a:pt x="0" y="630849"/>
                  <a:pt x="170672" y="812800"/>
                  <a:pt x="381207" y="812800"/>
                </a:cubicBezTo>
                <a:cubicBezTo>
                  <a:pt x="591741" y="812800"/>
                  <a:pt x="762413" y="630849"/>
                  <a:pt x="762413" y="406400"/>
                </a:cubicBezTo>
                <a:cubicBezTo>
                  <a:pt x="762413" y="181951"/>
                  <a:pt x="591741" y="0"/>
                  <a:pt x="381207" y="0"/>
                </a:cubicBezTo>
                <a:close/>
              </a:path>
            </a:pathLst>
          </a:custGeom>
          <a:blipFill>
            <a:blip r:embed="rId5" cstate="email">
              <a:extLst>
                <a:ext uri="{BEBA8EAE-BF5A-486C-A8C5-ECC9F3942E4B}">
                  <a14:imgProps xmlns:a14="http://schemas.microsoft.com/office/drawing/2010/main">
                    <a14:imgLayer r:embed="rId6">
                      <a14:imgEffect>
                        <a14:artisticPencilGrayscale/>
                      </a14:imgEffect>
                    </a14:imgLayer>
                  </a14:imgProps>
                </a:ext>
                <a:ext uri="{28A0092B-C50C-407E-A947-70E740481C1C}">
                  <a14:useLocalDpi xmlns:a14="http://schemas.microsoft.com/office/drawing/2010/main"/>
                </a:ext>
              </a:extLst>
            </a:blip>
            <a:stretch>
              <a:fillRect/>
            </a:stretch>
          </a:blipFill>
          <a:effectLst>
            <a:outerShdw blurRad="50800" dist="38100" dir="2700000" algn="tl" rotWithShape="0">
              <a:prstClr val="black">
                <a:alpha val="40000"/>
              </a:prstClr>
            </a:outerShdw>
            <a:softEdge rad="127000"/>
          </a:effectLst>
        </p:spPr>
        <p:txBody>
          <a:bodyPr/>
          <a:lstStyle/>
          <a:p>
            <a:endParaRPr lang="fr-FR"/>
          </a:p>
        </p:txBody>
      </p:sp>
    </p:spTree>
    <p:extLst>
      <p:ext uri="{BB962C8B-B14F-4D97-AF65-F5344CB8AC3E}">
        <p14:creationId xmlns:p14="http://schemas.microsoft.com/office/powerpoint/2010/main" val="4231163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87299-97F2-B13A-92DA-E689287BEA68}"/>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C701950E-5B25-14B9-4859-482B418401D4}"/>
              </a:ext>
            </a:extLst>
          </p:cNvPr>
          <p:cNvSpPr txBox="1"/>
          <p:nvPr/>
        </p:nvSpPr>
        <p:spPr>
          <a:xfrm>
            <a:off x="3120952" y="203077"/>
            <a:ext cx="6205928" cy="954107"/>
          </a:xfrm>
          <a:prstGeom prst="rect">
            <a:avLst/>
          </a:prstGeom>
          <a:noFill/>
        </p:spPr>
        <p:txBody>
          <a:bodyPr wrap="square" rtlCol="0">
            <a:spAutoFit/>
          </a:bodyPr>
          <a:lstStyle/>
          <a:p>
            <a:r>
              <a:rPr lang="fr-FR" sz="2800" b="1">
                <a:solidFill>
                  <a:schemeClr val="bg1"/>
                </a:solidFill>
                <a:latin typeface="Aptos" panose="020B0004020202020204" pitchFamily="34" charset="0"/>
              </a:rPr>
              <a:t>Les animaux qui vivent avec Naran</a:t>
            </a:r>
          </a:p>
          <a:p>
            <a:endParaRPr lang="fr-FR" sz="2800" b="1">
              <a:solidFill>
                <a:schemeClr val="bg1"/>
              </a:solidFill>
              <a:latin typeface="Aptos" panose="020B0004020202020204" pitchFamily="34" charset="0"/>
            </a:endParaRPr>
          </a:p>
        </p:txBody>
      </p:sp>
      <p:pic>
        <p:nvPicPr>
          <p:cNvPr id="9" name="Image 8">
            <a:extLst>
              <a:ext uri="{FF2B5EF4-FFF2-40B4-BE49-F238E27FC236}">
                <a16:creationId xmlns:a16="http://schemas.microsoft.com/office/drawing/2014/main" id="{CD6F0D55-4768-A5CF-45B2-E7F412E7F1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4418" y="2477125"/>
            <a:ext cx="4883245" cy="3237875"/>
          </a:xfrm>
          <a:prstGeom prst="rect">
            <a:avLst/>
          </a:prstGeom>
          <a:ln>
            <a:noFill/>
          </a:ln>
          <a:effectLst>
            <a:softEdge rad="112500"/>
          </a:effectLst>
        </p:spPr>
      </p:pic>
      <p:pic>
        <p:nvPicPr>
          <p:cNvPr id="11" name="Image 10">
            <a:extLst>
              <a:ext uri="{FF2B5EF4-FFF2-40B4-BE49-F238E27FC236}">
                <a16:creationId xmlns:a16="http://schemas.microsoft.com/office/drawing/2014/main" id="{15883FF2-E580-8F21-DEE0-F8EFFC7290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20068" y="1226013"/>
            <a:ext cx="4302670" cy="2870049"/>
          </a:xfrm>
          <a:prstGeom prst="rect">
            <a:avLst/>
          </a:prstGeom>
          <a:ln>
            <a:noFill/>
          </a:ln>
          <a:effectLst>
            <a:softEdge rad="112500"/>
          </a:effectLst>
        </p:spPr>
      </p:pic>
      <p:pic>
        <p:nvPicPr>
          <p:cNvPr id="13" name="Image 12">
            <a:extLst>
              <a:ext uri="{FF2B5EF4-FFF2-40B4-BE49-F238E27FC236}">
                <a16:creationId xmlns:a16="http://schemas.microsoft.com/office/drawing/2014/main" id="{73F8B71A-6AF4-5A3A-7005-2DB64BFF643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25142" y="3055619"/>
            <a:ext cx="3018858" cy="2218544"/>
          </a:xfrm>
          <a:prstGeom prst="rect">
            <a:avLst/>
          </a:prstGeom>
          <a:ln>
            <a:noFill/>
          </a:ln>
          <a:effectLst>
            <a:softEdge rad="112500"/>
          </a:effectLst>
        </p:spPr>
      </p:pic>
    </p:spTree>
    <p:extLst>
      <p:ext uri="{BB962C8B-B14F-4D97-AF65-F5344CB8AC3E}">
        <p14:creationId xmlns:p14="http://schemas.microsoft.com/office/powerpoint/2010/main" val="1954180256"/>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ée internationale pasto  -  Lecture seule" id="{0365A6E1-971F-574E-8114-9BE48844BDE8}" vid="{660E6B5E-2F80-3044-B8B7-D24988E3572D}"/>
    </a:ext>
  </a:extLst>
</a:theme>
</file>

<file path=ppt/theme/theme2.xml><?xml version="1.0" encoding="utf-8"?>
<a:theme xmlns:a="http://schemas.openxmlformats.org/drawingml/2006/main" name="AVSF-presentation">
  <a:themeElements>
    <a:clrScheme name="Thème 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ésentation1" id="{CB5AC465-81A4-4B4D-8FE6-78A10F251720}" vid="{B4F9E4F2-F615-394B-A6D3-B32E273EC25E}"/>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4c21062-24a6-4e43-928f-21decd83161b">
      <Terms xmlns="http://schemas.microsoft.com/office/infopath/2007/PartnerControls"/>
    </lcf76f155ced4ddcb4097134ff3c332f>
    <TaxCatchAll xmlns="5c36c52e-9e16-4b0c-ad2b-b6b4f15be0f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3C958277E49B24283A83DEE2D1078CE" ma:contentTypeVersion="13" ma:contentTypeDescription="Crée un document." ma:contentTypeScope="" ma:versionID="9bdfdb1fdca7ab9330cc580b20a55e04">
  <xsd:schema xmlns:xsd="http://www.w3.org/2001/XMLSchema" xmlns:xs="http://www.w3.org/2001/XMLSchema" xmlns:p="http://schemas.microsoft.com/office/2006/metadata/properties" xmlns:ns2="44c21062-24a6-4e43-928f-21decd83161b" xmlns:ns3="5c36c52e-9e16-4b0c-ad2b-b6b4f15be0f8" targetNamespace="http://schemas.microsoft.com/office/2006/metadata/properties" ma:root="true" ma:fieldsID="9d59f904c89ae473dd0442d3be3d745d" ns2:_="" ns3:_="">
    <xsd:import namespace="44c21062-24a6-4e43-928f-21decd83161b"/>
    <xsd:import namespace="5c36c52e-9e16-4b0c-ad2b-b6b4f15be0f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c21062-24a6-4e43-928f-21decd8316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59afb672-b4ba-4b3f-b1ed-697a383fdf6d"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c36c52e-9e16-4b0c-ad2b-b6b4f15be0f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f42cd80-ebd1-435b-acad-e790edd0be47}" ma:internalName="TaxCatchAll" ma:showField="CatchAllData" ma:web="5c36c52e-9e16-4b0c-ad2b-b6b4f15be0f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50D80F-DAFD-4053-8187-E7C3FD9ED483}">
  <ds:schemaRefs>
    <ds:schemaRef ds:uri="44c21062-24a6-4e43-928f-21decd83161b"/>
    <ds:schemaRef ds:uri="5c36c52e-9e16-4b0c-ad2b-b6b4f15be0f8"/>
    <ds:schemaRef ds:uri="732fb0c1-0a40-4025-a4f0-8ace20c698a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5CE16A68-F0FD-4FC5-9A85-AA150A36C095}">
  <ds:schemaRefs>
    <ds:schemaRef ds:uri="http://schemas.microsoft.com/sharepoint/v3/contenttype/forms"/>
  </ds:schemaRefs>
</ds:datastoreItem>
</file>

<file path=customXml/itemProps3.xml><?xml version="1.0" encoding="utf-8"?>
<ds:datastoreItem xmlns:ds="http://schemas.openxmlformats.org/officeDocument/2006/customXml" ds:itemID="{27EEAD44-2A6A-417D-A3E8-3FEC060B7B49}">
  <ds:schemaRefs>
    <ds:schemaRef ds:uri="44c21062-24a6-4e43-928f-21decd83161b"/>
    <ds:schemaRef ds:uri="5c36c52e-9e16-4b0c-ad2b-b6b4f15be0f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Thème Office</Template>
  <Application>Microsoft Office PowerPoint</Application>
  <PresentationFormat>On-screen Show (16:10)</PresentationFormat>
  <Slides>15</Slides>
  <Notes>15</Notes>
  <HiddenSlides>0</HiddenSlide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Thème Office</vt:lpstr>
      <vt:lpstr>AVSF-presentation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Carline MAINENTI</dc:creator>
  <cp:revision>1</cp:revision>
  <dcterms:created xsi:type="dcterms:W3CDTF">2026-03-11T09:31:12Z</dcterms:created>
  <dcterms:modified xsi:type="dcterms:W3CDTF">2026-09-01T14:27:49Z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0x01010013C958277E49B24283A83DEE2D1078CE</vt:lpwstr>
  </property>
  <property fmtid="{D5CDD505-2E9C-101B-9397-08002B2CF9AE}" pid="3" name="MediaServiceImageTags">
    <vt:lpwstr/>
  </property>
</Properties>
</file>