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0"/>
  </p:notesMasterIdLst>
  <p:sldIdLst>
    <p:sldId id="589" r:id="rId5"/>
    <p:sldId id="603" r:id="rId6"/>
    <p:sldId id="605" r:id="rId7"/>
    <p:sldId id="610" r:id="rId8"/>
    <p:sldId id="604" r:id="rId9"/>
    <p:sldId id="608" r:id="rId10"/>
    <p:sldId id="611" r:id="rId11"/>
    <p:sldId id="606" r:id="rId12"/>
    <p:sldId id="613" r:id="rId13"/>
    <p:sldId id="590" r:id="rId14"/>
    <p:sldId id="599" r:id="rId15"/>
    <p:sldId id="612" r:id="rId16"/>
    <p:sldId id="595" r:id="rId17"/>
    <p:sldId id="614" r:id="rId18"/>
    <p:sldId id="598" r:id="rId19"/>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782439-86A5-C876-6BE3-517BC38D1AF2}" name="Carline MAINENTI" initials="CM" userId="S::c.mainenti@avsf.org::c46d4ffa-9bb9-44c7-89f0-b87977e96b0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FDDD"/>
    <a:srgbClr val="2E4638"/>
    <a:srgbClr val="00A950"/>
    <a:srgbClr val="3B5B49"/>
    <a:srgbClr val="406350"/>
    <a:srgbClr val="F5F5F5"/>
    <a:srgbClr val="51806E"/>
    <a:srgbClr val="C60000"/>
    <a:srgbClr val="53806E"/>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B3430E-A8F7-0EA3-255A-CE68C9F6A8CD}" v="3" dt="2026-09-01T13:32:18.899"/>
    <p1510:client id="{19BA85EB-3E6C-AD3C-6BB5-3C1E23FEFD2F}" v="2" dt="2026-09-01T09:42:53.71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3447" autoAdjust="0"/>
  </p:normalViewPr>
  <p:slideViewPr>
    <p:cSldViewPr snapToGrid="0">
      <p:cViewPr varScale="1">
        <p:scale>
          <a:sx n="67" d="100"/>
          <a:sy n="67" d="100"/>
        </p:scale>
        <p:origin x="1188" y="3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75" d="100"/>
          <a:sy n="75" d="100"/>
        </p:scale>
        <p:origin x="2100" y="-15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KOUADIO" userId="S::ecsi@avsf.org::ca888137-1c0b-4142-a76d-372128b13b86" providerId="AD" clId="Web-{66B2FA70-0F51-1D85-6270-FB94DF47E02D}"/>
    <pc:docChg chg="modSld">
      <pc:chgData name="Alex KOUADIO" userId="S::ecsi@avsf.org::ca888137-1c0b-4142-a76d-372128b13b86" providerId="AD" clId="Web-{66B2FA70-0F51-1D85-6270-FB94DF47E02D}" dt="2026-08-25T12:24:37.669" v="21" actId="14100"/>
      <pc:docMkLst>
        <pc:docMk/>
      </pc:docMkLst>
      <pc:sldChg chg="addSp delSp modSp mod modClrScheme chgLayout">
        <pc:chgData name="Alex KOUADIO" userId="S::ecsi@avsf.org::ca888137-1c0b-4142-a76d-372128b13b86" providerId="AD" clId="Web-{66B2FA70-0F51-1D85-6270-FB94DF47E02D}" dt="2026-08-25T12:24:37.669" v="21" actId="14100"/>
        <pc:sldMkLst>
          <pc:docMk/>
          <pc:sldMk cId="2077597641" sldId="595"/>
        </pc:sldMkLst>
        <pc:spChg chg="mod ord">
          <ac:chgData name="Alex KOUADIO" userId="S::ecsi@avsf.org::ca888137-1c0b-4142-a76d-372128b13b86" providerId="AD" clId="Web-{66B2FA70-0F51-1D85-6270-FB94DF47E02D}" dt="2026-08-25T10:15:28.776" v="13"/>
          <ac:spMkLst>
            <pc:docMk/>
            <pc:sldMk cId="2077597641" sldId="595"/>
            <ac:spMk id="2" creationId="{AF7C0651-14B7-471B-BCA0-1692A3D53087}"/>
          </ac:spMkLst>
        </pc:spChg>
        <pc:picChg chg="add mod">
          <ac:chgData name="Alex KOUADIO" userId="S::ecsi@avsf.org::ca888137-1c0b-4142-a76d-372128b13b86" providerId="AD" clId="Web-{66B2FA70-0F51-1D85-6270-FB94DF47E02D}" dt="2026-08-25T12:24:37.669" v="21" actId="14100"/>
          <ac:picMkLst>
            <pc:docMk/>
            <pc:sldMk cId="2077597641" sldId="595"/>
            <ac:picMk id="4" creationId="{0E38F1D7-742F-0F77-DF74-6F2B92FC1407}"/>
          </ac:picMkLst>
        </pc:picChg>
      </pc:sldChg>
    </pc:docChg>
  </pc:docChgLst>
  <pc:docChgLst>
    <pc:chgData name="Alex KOUADIO" userId="S::ecsi@avsf.org::ca888137-1c0b-4142-a76d-372128b13b86" providerId="AD" clId="Web-{5623C5C6-5709-003E-BC88-5A09BEE1640D}"/>
    <pc:docChg chg="modSld">
      <pc:chgData name="Alex KOUADIO" userId="S::ecsi@avsf.org::ca888137-1c0b-4142-a76d-372128b13b86" providerId="AD" clId="Web-{5623C5C6-5709-003E-BC88-5A09BEE1640D}" dt="2026-08-27T12:00:26.955" v="4"/>
      <pc:docMkLst>
        <pc:docMk/>
      </pc:docMkLst>
      <pc:sldChg chg="addAnim delAnim">
        <pc:chgData name="Alex KOUADIO" userId="S::ecsi@avsf.org::ca888137-1c0b-4142-a76d-372128b13b86" providerId="AD" clId="Web-{5623C5C6-5709-003E-BC88-5A09BEE1640D}" dt="2026-08-27T12:00:26.955" v="4"/>
        <pc:sldMkLst>
          <pc:docMk/>
          <pc:sldMk cId="2077597641" sldId="595"/>
        </pc:sldMkLst>
      </pc:sldChg>
    </pc:docChg>
  </pc:docChgLst>
  <pc:docChgLst>
    <pc:chgData name="Alex KOUADIO" userId="S::ecsi@avsf.org::ca888137-1c0b-4142-a76d-372128b13b86" providerId="AD" clId="Web-{6510D524-0C8A-3E0C-4084-508EAD09320A}"/>
    <pc:docChg chg="modSld">
      <pc:chgData name="Alex KOUADIO" userId="S::ecsi@avsf.org::ca888137-1c0b-4142-a76d-372128b13b86" providerId="AD" clId="Web-{6510D524-0C8A-3E0C-4084-508EAD09320A}" dt="2026-08-25T14:26:01.708" v="0" actId="20577"/>
      <pc:docMkLst>
        <pc:docMk/>
      </pc:docMkLst>
      <pc:sldChg chg="modSp">
        <pc:chgData name="Alex KOUADIO" userId="S::ecsi@avsf.org::ca888137-1c0b-4142-a76d-372128b13b86" providerId="AD" clId="Web-{6510D524-0C8A-3E0C-4084-508EAD09320A}" dt="2026-08-25T14:26:01.708" v="0" actId="20577"/>
        <pc:sldMkLst>
          <pc:docMk/>
          <pc:sldMk cId="2801218531" sldId="614"/>
        </pc:sldMkLst>
        <pc:spChg chg="mod">
          <ac:chgData name="Alex KOUADIO" userId="S::ecsi@avsf.org::ca888137-1c0b-4142-a76d-372128b13b86" providerId="AD" clId="Web-{6510D524-0C8A-3E0C-4084-508EAD09320A}" dt="2026-08-25T14:26:01.708" v="0" actId="20577"/>
          <ac:spMkLst>
            <pc:docMk/>
            <pc:sldMk cId="2801218531" sldId="614"/>
            <ac:spMk id="14" creationId="{DD14DEFC-E55C-7777-5CB3-CE750050D5ED}"/>
          </ac:spMkLst>
        </pc:spChg>
      </pc:sldChg>
    </pc:docChg>
  </pc:docChgLst>
  <pc:docChgLst>
    <pc:chgData name="Alex KOUADIO" userId="S::ecsi@avsf.org::ca888137-1c0b-4142-a76d-372128b13b86" providerId="AD" clId="Web-{FD00DA03-60F8-F811-FBA6-1064C1DA5171}"/>
    <pc:docChg chg="modSld">
      <pc:chgData name="Alex KOUADIO" userId="S::ecsi@avsf.org::ca888137-1c0b-4142-a76d-372128b13b86" providerId="AD" clId="Web-{FD00DA03-60F8-F811-FBA6-1064C1DA5171}" dt="2026-08-15T12:16:51.078" v="69"/>
      <pc:docMkLst>
        <pc:docMk/>
      </pc:docMkLst>
      <pc:sldChg chg="modNotes">
        <pc:chgData name="Alex KOUADIO" userId="S::ecsi@avsf.org::ca888137-1c0b-4142-a76d-372128b13b86" providerId="AD" clId="Web-{FD00DA03-60F8-F811-FBA6-1064C1DA5171}" dt="2026-08-15T12:16:51.078" v="69"/>
        <pc:sldMkLst>
          <pc:docMk/>
          <pc:sldMk cId="2801218531" sldId="614"/>
        </pc:sldMkLst>
      </pc:sldChg>
    </pc:docChg>
  </pc:docChgLst>
  <pc:docChgLst>
    <pc:chgData name="Alex KOUADIO" userId="S::ecsi@avsf.org::ca888137-1c0b-4142-a76d-372128b13b86" providerId="AD" clId="Web-{7D2CE5FA-CD24-1256-CBE8-9A0EC3EA46F3}"/>
    <pc:docChg chg="modSld">
      <pc:chgData name="Alex KOUADIO" userId="S::ecsi@avsf.org::ca888137-1c0b-4142-a76d-372128b13b86" providerId="AD" clId="Web-{7D2CE5FA-CD24-1256-CBE8-9A0EC3EA46F3}" dt="2026-08-25T07:32:10.170" v="8" actId="14100"/>
      <pc:docMkLst>
        <pc:docMk/>
      </pc:docMkLst>
      <pc:sldChg chg="addSp delSp modSp">
        <pc:chgData name="Alex KOUADIO" userId="S::ecsi@avsf.org::ca888137-1c0b-4142-a76d-372128b13b86" providerId="AD" clId="Web-{7D2CE5FA-CD24-1256-CBE8-9A0EC3EA46F3}" dt="2026-08-25T07:32:10.170" v="8" actId="14100"/>
        <pc:sldMkLst>
          <pc:docMk/>
          <pc:sldMk cId="2077597641" sldId="595"/>
        </pc:sldMkLst>
      </pc:sldChg>
    </pc:docChg>
  </pc:docChgLst>
  <pc:docChgLst>
    <pc:chgData name="Véronique  TOURNIER" userId="S::v.tournier@avsf.org::2ec271eb-0201-43be-ae5a-dbd28f8bf361" providerId="AD" clId="Web-{19BA85EB-3E6C-AD3C-6BB5-3C1E23FEFD2F}"/>
    <pc:docChg chg="modSld">
      <pc:chgData name="Véronique  TOURNIER" userId="S::v.tournier@avsf.org::2ec271eb-0201-43be-ae5a-dbd28f8bf361" providerId="AD" clId="Web-{19BA85EB-3E6C-AD3C-6BB5-3C1E23FEFD2F}" dt="2026-09-01T09:42:53.711" v="1" actId="14100"/>
      <pc:docMkLst>
        <pc:docMk/>
      </pc:docMkLst>
      <pc:sldChg chg="modSp">
        <pc:chgData name="Véronique  TOURNIER" userId="S::v.tournier@avsf.org::2ec271eb-0201-43be-ae5a-dbd28f8bf361" providerId="AD" clId="Web-{19BA85EB-3E6C-AD3C-6BB5-3C1E23FEFD2F}" dt="2026-09-01T09:42:53.711" v="1" actId="14100"/>
        <pc:sldMkLst>
          <pc:docMk/>
          <pc:sldMk cId="4082778612" sldId="589"/>
        </pc:sldMkLst>
        <pc:spChg chg="mod">
          <ac:chgData name="Véronique  TOURNIER" userId="S::v.tournier@avsf.org::2ec271eb-0201-43be-ae5a-dbd28f8bf361" providerId="AD" clId="Web-{19BA85EB-3E6C-AD3C-6BB5-3C1E23FEFD2F}" dt="2026-09-01T09:42:53.711" v="1" actId="14100"/>
          <ac:spMkLst>
            <pc:docMk/>
            <pc:sldMk cId="4082778612" sldId="589"/>
            <ac:spMk id="3" creationId="{CDCCBEDA-1490-9B2C-7623-1C7513ABF3DC}"/>
          </ac:spMkLst>
        </pc:spChg>
      </pc:sldChg>
      <pc:sldChg chg="modSp">
        <pc:chgData name="Véronique  TOURNIER" userId="S::v.tournier@avsf.org::2ec271eb-0201-43be-ae5a-dbd28f8bf361" providerId="AD" clId="Web-{19BA85EB-3E6C-AD3C-6BB5-3C1E23FEFD2F}" dt="2026-09-01T09:42:43.460" v="0" actId="20577"/>
        <pc:sldMkLst>
          <pc:docMk/>
          <pc:sldMk cId="2077597641" sldId="595"/>
        </pc:sldMkLst>
        <pc:spChg chg="mod">
          <ac:chgData name="Véronique  TOURNIER" userId="S::v.tournier@avsf.org::2ec271eb-0201-43be-ae5a-dbd28f8bf361" providerId="AD" clId="Web-{19BA85EB-3E6C-AD3C-6BB5-3C1E23FEFD2F}" dt="2026-09-01T09:42:43.460" v="0" actId="20577"/>
          <ac:spMkLst>
            <pc:docMk/>
            <pc:sldMk cId="2077597641" sldId="595"/>
            <ac:spMk id="2" creationId="{AF7C0651-14B7-471B-BCA0-1692A3D53087}"/>
          </ac:spMkLst>
        </pc:spChg>
      </pc:sldChg>
    </pc:docChg>
  </pc:docChgLst>
  <pc:docChgLst>
    <pc:chgData name="ulrichgopa" userId="S::ulrichgopa_gmail.com#ext#@avsforg.onmicrosoft.com::bafea8ea-7901-4e1e-a2e8-6b3068e6a96d" providerId="AD" clId="Web-{FF81D78C-B05B-336F-50DB-92B212B6B442}"/>
    <pc:docChg chg="modSld">
      <pc:chgData name="ulrichgopa" userId="S::ulrichgopa_gmail.com#ext#@avsforg.onmicrosoft.com::bafea8ea-7901-4e1e-a2e8-6b3068e6a96d" providerId="AD" clId="Web-{FF81D78C-B05B-336F-50DB-92B212B6B442}" dt="2026-08-14T20:42:02.846" v="140" actId="1076"/>
      <pc:docMkLst>
        <pc:docMk/>
      </pc:docMkLst>
      <pc:sldChg chg="addSp delSp modSp addAnim delAnim modAnim">
        <pc:chgData name="ulrichgopa" userId="S::ulrichgopa_gmail.com#ext#@avsforg.onmicrosoft.com::bafea8ea-7901-4e1e-a2e8-6b3068e6a96d" providerId="AD" clId="Web-{FF81D78C-B05B-336F-50DB-92B212B6B442}" dt="2026-08-14T20:36:03.551" v="18" actId="1076"/>
        <pc:sldMkLst>
          <pc:docMk/>
          <pc:sldMk cId="715259757" sldId="603"/>
        </pc:sldMkLst>
        <pc:spChg chg="add mod">
          <ac:chgData name="ulrichgopa" userId="S::ulrichgopa_gmail.com#ext#@avsforg.onmicrosoft.com::bafea8ea-7901-4e1e-a2e8-6b3068e6a96d" providerId="AD" clId="Web-{FF81D78C-B05B-336F-50DB-92B212B6B442}" dt="2026-08-14T20:36:03.551" v="18" actId="1076"/>
          <ac:spMkLst>
            <pc:docMk/>
            <pc:sldMk cId="715259757" sldId="603"/>
            <ac:spMk id="4" creationId="{9E09BEA8-B631-764A-FC88-380140F40024}"/>
          </ac:spMkLst>
        </pc:spChg>
        <pc:spChg chg="mod">
          <ac:chgData name="ulrichgopa" userId="S::ulrichgopa_gmail.com#ext#@avsforg.onmicrosoft.com::bafea8ea-7901-4e1e-a2e8-6b3068e6a96d" providerId="AD" clId="Web-{FF81D78C-B05B-336F-50DB-92B212B6B442}" dt="2026-08-14T20:34:31.688" v="3" actId="20577"/>
          <ac:spMkLst>
            <pc:docMk/>
            <pc:sldMk cId="715259757" sldId="603"/>
            <ac:spMk id="11" creationId="{9606F1FB-C376-40B7-AC36-9651EFFD2DD7}"/>
          </ac:spMkLst>
        </pc:spChg>
      </pc:sldChg>
      <pc:sldChg chg="addSp modSp addAnim">
        <pc:chgData name="ulrichgopa" userId="S::ulrichgopa_gmail.com#ext#@avsforg.onmicrosoft.com::bafea8ea-7901-4e1e-a2e8-6b3068e6a96d" providerId="AD" clId="Web-{FF81D78C-B05B-336F-50DB-92B212B6B442}" dt="2026-08-14T20:36:56.116" v="24" actId="20577"/>
        <pc:sldMkLst>
          <pc:docMk/>
          <pc:sldMk cId="1337299891" sldId="604"/>
        </pc:sldMkLst>
        <pc:spChg chg="add mod">
          <ac:chgData name="ulrichgopa" userId="S::ulrichgopa_gmail.com#ext#@avsforg.onmicrosoft.com::bafea8ea-7901-4e1e-a2e8-6b3068e6a96d" providerId="AD" clId="Web-{FF81D78C-B05B-336F-50DB-92B212B6B442}" dt="2026-08-14T20:36:56.116" v="24" actId="20577"/>
          <ac:spMkLst>
            <pc:docMk/>
            <pc:sldMk cId="1337299891" sldId="604"/>
            <ac:spMk id="5" creationId="{541A5B5B-8C38-07CD-CF45-1E2CC16E1A70}"/>
          </ac:spMkLst>
        </pc:spChg>
        <pc:spChg chg="mod">
          <ac:chgData name="ulrichgopa" userId="S::ulrichgopa_gmail.com#ext#@avsforg.onmicrosoft.com::bafea8ea-7901-4e1e-a2e8-6b3068e6a96d" providerId="AD" clId="Web-{FF81D78C-B05B-336F-50DB-92B212B6B442}" dt="2026-08-14T20:36:35.240" v="20" actId="20577"/>
          <ac:spMkLst>
            <pc:docMk/>
            <pc:sldMk cId="1337299891" sldId="604"/>
            <ac:spMk id="11" creationId="{9606F1FB-C376-40B7-AC36-9651EFFD2DD7}"/>
          </ac:spMkLst>
        </pc:spChg>
      </pc:sldChg>
      <pc:sldChg chg="addSp delSp modSp addAnim delAnim">
        <pc:chgData name="ulrichgopa" userId="S::ulrichgopa_gmail.com#ext#@avsforg.onmicrosoft.com::bafea8ea-7901-4e1e-a2e8-6b3068e6a96d" providerId="AD" clId="Web-{FF81D78C-B05B-336F-50DB-92B212B6B442}" dt="2026-08-14T20:37:46.930" v="34" actId="20577"/>
        <pc:sldMkLst>
          <pc:docMk/>
          <pc:sldMk cId="626279367" sldId="605"/>
        </pc:sldMkLst>
        <pc:spChg chg="add mod">
          <ac:chgData name="ulrichgopa" userId="S::ulrichgopa_gmail.com#ext#@avsforg.onmicrosoft.com::bafea8ea-7901-4e1e-a2e8-6b3068e6a96d" providerId="AD" clId="Web-{FF81D78C-B05B-336F-50DB-92B212B6B442}" dt="2026-08-14T20:37:46.930" v="34" actId="20577"/>
          <ac:spMkLst>
            <pc:docMk/>
            <pc:sldMk cId="626279367" sldId="605"/>
            <ac:spMk id="6" creationId="{A1A082C3-F360-6092-3426-9F5297AD3425}"/>
          </ac:spMkLst>
        </pc:spChg>
        <pc:spChg chg="mod">
          <ac:chgData name="ulrichgopa" userId="S::ulrichgopa_gmail.com#ext#@avsforg.onmicrosoft.com::bafea8ea-7901-4e1e-a2e8-6b3068e6a96d" providerId="AD" clId="Web-{FF81D78C-B05B-336F-50DB-92B212B6B442}" dt="2026-08-14T20:37:36.211" v="31" actId="20577"/>
          <ac:spMkLst>
            <pc:docMk/>
            <pc:sldMk cId="626279367" sldId="605"/>
            <ac:spMk id="11" creationId="{9606F1FB-C376-40B7-AC36-9651EFFD2DD7}"/>
          </ac:spMkLst>
        </pc:spChg>
      </pc:sldChg>
      <pc:sldChg chg="addSp modSp addAnim">
        <pc:chgData name="ulrichgopa" userId="S::ulrichgopa_gmail.com#ext#@avsforg.onmicrosoft.com::bafea8ea-7901-4e1e-a2e8-6b3068e6a96d" providerId="AD" clId="Web-{FF81D78C-B05B-336F-50DB-92B212B6B442}" dt="2026-08-14T20:38:11.525" v="37"/>
        <pc:sldMkLst>
          <pc:docMk/>
          <pc:sldMk cId="2636235991" sldId="606"/>
        </pc:sldMkLst>
        <pc:spChg chg="add">
          <ac:chgData name="ulrichgopa" userId="S::ulrichgopa_gmail.com#ext#@avsforg.onmicrosoft.com::bafea8ea-7901-4e1e-a2e8-6b3068e6a96d" providerId="AD" clId="Web-{FF81D78C-B05B-336F-50DB-92B212B6B442}" dt="2026-08-14T20:38:11.525" v="37"/>
          <ac:spMkLst>
            <pc:docMk/>
            <pc:sldMk cId="2636235991" sldId="606"/>
            <ac:spMk id="5" creationId="{E7EB0C5C-51B7-4B1F-3F4A-4582D0219171}"/>
          </ac:spMkLst>
        </pc:spChg>
        <pc:spChg chg="mod">
          <ac:chgData name="ulrichgopa" userId="S::ulrichgopa_gmail.com#ext#@avsforg.onmicrosoft.com::bafea8ea-7901-4e1e-a2e8-6b3068e6a96d" providerId="AD" clId="Web-{FF81D78C-B05B-336F-50DB-92B212B6B442}" dt="2026-08-14T20:38:11.087" v="36" actId="20577"/>
          <ac:spMkLst>
            <pc:docMk/>
            <pc:sldMk cId="2636235991" sldId="606"/>
            <ac:spMk id="11" creationId="{9606F1FB-C376-40B7-AC36-9651EFFD2DD7}"/>
          </ac:spMkLst>
        </pc:spChg>
      </pc:sldChg>
      <pc:sldChg chg="addSp modSp addAnim">
        <pc:chgData name="ulrichgopa" userId="S::ulrichgopa_gmail.com#ext#@avsforg.onmicrosoft.com::bafea8ea-7901-4e1e-a2e8-6b3068e6a96d" providerId="AD" clId="Web-{FF81D78C-B05B-336F-50DB-92B212B6B442}" dt="2026-08-14T20:39:29.153" v="121" actId="1076"/>
        <pc:sldMkLst>
          <pc:docMk/>
          <pc:sldMk cId="3540705416" sldId="608"/>
        </pc:sldMkLst>
        <pc:spChg chg="add mod">
          <ac:chgData name="ulrichgopa" userId="S::ulrichgopa_gmail.com#ext#@avsforg.onmicrosoft.com::bafea8ea-7901-4e1e-a2e8-6b3068e6a96d" providerId="AD" clId="Web-{FF81D78C-B05B-336F-50DB-92B212B6B442}" dt="2026-08-14T20:39:29.153" v="121" actId="1076"/>
          <ac:spMkLst>
            <pc:docMk/>
            <pc:sldMk cId="3540705416" sldId="608"/>
            <ac:spMk id="4" creationId="{ED101363-C235-E906-7C34-F8014E6F5DB3}"/>
          </ac:spMkLst>
        </pc:spChg>
        <pc:spChg chg="mod">
          <ac:chgData name="ulrichgopa" userId="S::ulrichgopa_gmail.com#ext#@avsforg.onmicrosoft.com::bafea8ea-7901-4e1e-a2e8-6b3068e6a96d" providerId="AD" clId="Web-{FF81D78C-B05B-336F-50DB-92B212B6B442}" dt="2026-08-14T20:38:53.089" v="92" actId="20577"/>
          <ac:spMkLst>
            <pc:docMk/>
            <pc:sldMk cId="3540705416" sldId="608"/>
            <ac:spMk id="11" creationId="{00B17FA9-8917-9A06-5047-11D1CCB64242}"/>
          </ac:spMkLst>
        </pc:spChg>
      </pc:sldChg>
      <pc:sldChg chg="addSp modSp addAnim">
        <pc:chgData name="ulrichgopa" userId="S::ulrichgopa_gmail.com#ext#@avsforg.onmicrosoft.com::bafea8ea-7901-4e1e-a2e8-6b3068e6a96d" providerId="AD" clId="Web-{FF81D78C-B05B-336F-50DB-92B212B6B442}" dt="2026-08-14T20:40:17.326" v="133" actId="1076"/>
        <pc:sldMkLst>
          <pc:docMk/>
          <pc:sldMk cId="983535769" sldId="610"/>
        </pc:sldMkLst>
        <pc:spChg chg="mod">
          <ac:chgData name="ulrichgopa" userId="S::ulrichgopa_gmail.com#ext#@avsforg.onmicrosoft.com::bafea8ea-7901-4e1e-a2e8-6b3068e6a96d" providerId="AD" clId="Web-{FF81D78C-B05B-336F-50DB-92B212B6B442}" dt="2026-08-14T20:40:14.623" v="132" actId="1076"/>
          <ac:spMkLst>
            <pc:docMk/>
            <pc:sldMk cId="983535769" sldId="610"/>
            <ac:spMk id="3" creationId="{123D44DF-613E-2A14-5A81-B020B24AD933}"/>
          </ac:spMkLst>
        </pc:spChg>
        <pc:spChg chg="add mod">
          <ac:chgData name="ulrichgopa" userId="S::ulrichgopa_gmail.com#ext#@avsforg.onmicrosoft.com::bafea8ea-7901-4e1e-a2e8-6b3068e6a96d" providerId="AD" clId="Web-{FF81D78C-B05B-336F-50DB-92B212B6B442}" dt="2026-08-14T20:40:17.326" v="133" actId="1076"/>
          <ac:spMkLst>
            <pc:docMk/>
            <pc:sldMk cId="983535769" sldId="610"/>
            <ac:spMk id="5" creationId="{62C6AE5E-421A-7E20-CB6B-42AC3704F746}"/>
          </ac:spMkLst>
        </pc:spChg>
      </pc:sldChg>
      <pc:sldChg chg="addSp modSp addAnim">
        <pc:chgData name="ulrichgopa" userId="S::ulrichgopa_gmail.com#ext#@avsforg.onmicrosoft.com::bafea8ea-7901-4e1e-a2e8-6b3068e6a96d" providerId="AD" clId="Web-{FF81D78C-B05B-336F-50DB-92B212B6B442}" dt="2026-08-14T20:42:02.846" v="140" actId="1076"/>
        <pc:sldMkLst>
          <pc:docMk/>
          <pc:sldMk cId="588121004" sldId="611"/>
        </pc:sldMkLst>
        <pc:spChg chg="mod">
          <ac:chgData name="ulrichgopa" userId="S::ulrichgopa_gmail.com#ext#@avsforg.onmicrosoft.com::bafea8ea-7901-4e1e-a2e8-6b3068e6a96d" providerId="AD" clId="Web-{FF81D78C-B05B-336F-50DB-92B212B6B442}" dt="2026-08-14T20:41:47.252" v="135" actId="20577"/>
          <ac:spMkLst>
            <pc:docMk/>
            <pc:sldMk cId="588121004" sldId="611"/>
            <ac:spMk id="3" creationId="{C45AB3D7-A479-E68A-8BC3-0FB7AEC7902D}"/>
          </ac:spMkLst>
        </pc:spChg>
        <pc:spChg chg="add mod">
          <ac:chgData name="ulrichgopa" userId="S::ulrichgopa_gmail.com#ext#@avsforg.onmicrosoft.com::bafea8ea-7901-4e1e-a2e8-6b3068e6a96d" providerId="AD" clId="Web-{FF81D78C-B05B-336F-50DB-92B212B6B442}" dt="2026-08-14T20:42:00.455" v="139" actId="20577"/>
          <ac:spMkLst>
            <pc:docMk/>
            <pc:sldMk cId="588121004" sldId="611"/>
            <ac:spMk id="5" creationId="{B9E4F19C-8CF5-D5A2-B4CE-1419FFB1927F}"/>
          </ac:spMkLst>
        </pc:spChg>
        <pc:picChg chg="mod">
          <ac:chgData name="ulrichgopa" userId="S::ulrichgopa_gmail.com#ext#@avsforg.onmicrosoft.com::bafea8ea-7901-4e1e-a2e8-6b3068e6a96d" providerId="AD" clId="Web-{FF81D78C-B05B-336F-50DB-92B212B6B442}" dt="2026-08-14T20:42:02.846" v="140" actId="1076"/>
          <ac:picMkLst>
            <pc:docMk/>
            <pc:sldMk cId="588121004" sldId="611"/>
            <ac:picMk id="2050" creationId="{0306648E-2A76-ECDB-A09C-BC2C1385E46A}"/>
          </ac:picMkLst>
        </pc:picChg>
      </pc:sldChg>
    </pc:docChg>
  </pc:docChgLst>
  <pc:docChgLst>
    <pc:chgData name="Véronique  TOURNIER" userId="S::v.tournier@avsf.org::2ec271eb-0201-43be-ae5a-dbd28f8bf361" providerId="AD" clId="Web-{12B3430E-A8F7-0EA3-255A-CE68C9F6A8CD}"/>
    <pc:docChg chg="modSld">
      <pc:chgData name="Véronique  TOURNIER" userId="S::v.tournier@avsf.org::2ec271eb-0201-43be-ae5a-dbd28f8bf361" providerId="AD" clId="Web-{12B3430E-A8F7-0EA3-255A-CE68C9F6A8CD}" dt="2026-09-01T13:32:18.899" v="2" actId="14100"/>
      <pc:docMkLst>
        <pc:docMk/>
      </pc:docMkLst>
      <pc:sldChg chg="modSp">
        <pc:chgData name="Véronique  TOURNIER" userId="S::v.tournier@avsf.org::2ec271eb-0201-43be-ae5a-dbd28f8bf361" providerId="AD" clId="Web-{12B3430E-A8F7-0EA3-255A-CE68C9F6A8CD}" dt="2026-09-01T13:32:18.899" v="2" actId="14100"/>
        <pc:sldMkLst>
          <pc:docMk/>
          <pc:sldMk cId="4082778612" sldId="589"/>
        </pc:sldMkLst>
        <pc:spChg chg="mod">
          <ac:chgData name="Véronique  TOURNIER" userId="S::v.tournier@avsf.org::2ec271eb-0201-43be-ae5a-dbd28f8bf361" providerId="AD" clId="Web-{12B3430E-A8F7-0EA3-255A-CE68C9F6A8CD}" dt="2026-09-01T13:32:18.899" v="2" actId="14100"/>
          <ac:spMkLst>
            <pc:docMk/>
            <pc:sldMk cId="4082778612" sldId="589"/>
            <ac:spMk id="3" creationId="{CDCCBEDA-1490-9B2C-7623-1C7513ABF3DC}"/>
          </ac:spMkLst>
        </pc:spChg>
      </pc:sldChg>
      <pc:sldChg chg="modSp">
        <pc:chgData name="Véronique  TOURNIER" userId="S::v.tournier@avsf.org::2ec271eb-0201-43be-ae5a-dbd28f8bf361" providerId="AD" clId="Web-{12B3430E-A8F7-0EA3-255A-CE68C9F6A8CD}" dt="2026-09-01T13:32:03.633" v="0" actId="20577"/>
        <pc:sldMkLst>
          <pc:docMk/>
          <pc:sldMk cId="3300331158" sldId="613"/>
        </pc:sldMkLst>
        <pc:spChg chg="mod">
          <ac:chgData name="Véronique  TOURNIER" userId="S::v.tournier@avsf.org::2ec271eb-0201-43be-ae5a-dbd28f8bf361" providerId="AD" clId="Web-{12B3430E-A8F7-0EA3-255A-CE68C9F6A8CD}" dt="2026-09-01T13:32:03.633" v="0" actId="20577"/>
          <ac:spMkLst>
            <pc:docMk/>
            <pc:sldMk cId="3300331158" sldId="613"/>
            <ac:spMk id="8" creationId="{854BD00F-7128-9E10-E4E3-024CDAF4285E}"/>
          </ac:spMkLst>
        </pc:spChg>
      </pc:sldChg>
    </pc:docChg>
  </pc:docChgLst>
  <pc:docChgLst>
    <pc:chgData name="Alex KOUADIO" userId="S::ecsi@avsf.org::ca888137-1c0b-4142-a76d-372128b13b86" providerId="AD" clId="Web-{93396898-4E4C-9134-2433-9DCB60D39017}"/>
    <pc:docChg chg="addSld delSld modSld">
      <pc:chgData name="Alex KOUADIO" userId="S::ecsi@avsf.org::ca888137-1c0b-4142-a76d-372128b13b86" providerId="AD" clId="Web-{93396898-4E4C-9134-2433-9DCB60D39017}" dt="2026-08-14T18:56:28.746" v="24"/>
      <pc:docMkLst>
        <pc:docMk/>
      </pc:docMkLst>
      <pc:sldChg chg="addSp delSp addAnim delAnim modAnim">
        <pc:chgData name="Alex KOUADIO" userId="S::ecsi@avsf.org::ca888137-1c0b-4142-a76d-372128b13b86" providerId="AD" clId="Web-{93396898-4E4C-9134-2433-9DCB60D39017}" dt="2026-08-14T18:56:28.746" v="24"/>
        <pc:sldMkLst>
          <pc:docMk/>
          <pc:sldMk cId="715259757" sldId="603"/>
        </pc:sldMkLst>
      </pc:sldChg>
      <pc:sldChg chg="modNotes">
        <pc:chgData name="Alex KOUADIO" userId="S::ecsi@avsf.org::ca888137-1c0b-4142-a76d-372128b13b86" providerId="AD" clId="Web-{93396898-4E4C-9134-2433-9DCB60D39017}" dt="2026-08-13T09:29:27.309" v="1"/>
        <pc:sldMkLst>
          <pc:docMk/>
          <pc:sldMk cId="2801218531" sldId="614"/>
        </pc:sldMkLst>
      </pc:sldChg>
      <pc:sldMasterChg chg="addSldLayout">
        <pc:chgData name="Alex KOUADIO" userId="S::ecsi@avsf.org::ca888137-1c0b-4142-a76d-372128b13b86" providerId="AD" clId="Web-{93396898-4E4C-9134-2433-9DCB60D39017}" dt="2026-08-13T09:32:20.518" v="4"/>
        <pc:sldMasterMkLst>
          <pc:docMk/>
          <pc:sldMasterMk cId="3993075295" sldId="2147483660"/>
        </pc:sldMasterMkLst>
        <pc:sldLayoutChg chg="add">
          <pc:chgData name="Alex KOUADIO" userId="S::ecsi@avsf.org::ca888137-1c0b-4142-a76d-372128b13b86" providerId="AD" clId="Web-{93396898-4E4C-9134-2433-9DCB60D39017}" dt="2026-08-13T09:32:20.518" v="4"/>
          <pc:sldLayoutMkLst>
            <pc:docMk/>
            <pc:sldMasterMk cId="3993075295" sldId="2147483660"/>
            <pc:sldLayoutMk cId="2479263394" sldId="2147483667"/>
          </pc:sldLayoutMkLst>
        </pc:sldLayoutChg>
      </pc:sldMasterChg>
    </pc:docChg>
  </pc:docChgLst>
  <pc:docChgLst>
    <pc:chgData name="Carline MAINENTI" userId="S::c.mainenti@avsf.org::c46d4ffa-9bb9-44c7-89f0-b87977e96b0c" providerId="AD" clId="Web-{54C86B06-F3CB-35CA-5FE5-B8502647B601}"/>
    <pc:docChg chg="modSld">
      <pc:chgData name="Carline MAINENTI" userId="S::c.mainenti@avsf.org::c46d4ffa-9bb9-44c7-89f0-b87977e96b0c" providerId="AD" clId="Web-{54C86B06-F3CB-35CA-5FE5-B8502647B601}" dt="2026-08-25T12:25:55.353" v="81" actId="1076"/>
      <pc:docMkLst>
        <pc:docMk/>
      </pc:docMkLst>
      <pc:sldChg chg="modSp">
        <pc:chgData name="Carline MAINENTI" userId="S::c.mainenti@avsf.org::c46d4ffa-9bb9-44c7-89f0-b87977e96b0c" providerId="AD" clId="Web-{54C86B06-F3CB-35CA-5FE5-B8502647B601}" dt="2026-08-25T12:18:40.999" v="4" actId="14100"/>
        <pc:sldMkLst>
          <pc:docMk/>
          <pc:sldMk cId="110972796" sldId="590"/>
        </pc:sldMkLst>
        <pc:spChg chg="mod">
          <ac:chgData name="Carline MAINENTI" userId="S::c.mainenti@avsf.org::c46d4ffa-9bb9-44c7-89f0-b87977e96b0c" providerId="AD" clId="Web-{54C86B06-F3CB-35CA-5FE5-B8502647B601}" dt="2026-08-25T12:18:40.999" v="4" actId="14100"/>
          <ac:spMkLst>
            <pc:docMk/>
            <pc:sldMk cId="110972796" sldId="590"/>
            <ac:spMk id="2" creationId="{7150A2BD-19BA-28BF-D9A7-9FE69DE9EE68}"/>
          </ac:spMkLst>
        </pc:spChg>
      </pc:sldChg>
      <pc:sldChg chg="modSp">
        <pc:chgData name="Carline MAINENTI" userId="S::c.mainenti@avsf.org::c46d4ffa-9bb9-44c7-89f0-b87977e96b0c" providerId="AD" clId="Web-{54C86B06-F3CB-35CA-5FE5-B8502647B601}" dt="2026-08-25T12:25:55.353" v="81" actId="1076"/>
        <pc:sldMkLst>
          <pc:docMk/>
          <pc:sldMk cId="2077597641" sldId="595"/>
        </pc:sldMkLst>
        <pc:spChg chg="mod">
          <ac:chgData name="Carline MAINENTI" userId="S::c.mainenti@avsf.org::c46d4ffa-9bb9-44c7-89f0-b87977e96b0c" providerId="AD" clId="Web-{54C86B06-F3CB-35CA-5FE5-B8502647B601}" dt="2026-08-25T12:25:55.353" v="81" actId="1076"/>
          <ac:spMkLst>
            <pc:docMk/>
            <pc:sldMk cId="2077597641" sldId="595"/>
            <ac:spMk id="2" creationId="{AF7C0651-14B7-471B-BCA0-1692A3D53087}"/>
          </ac:spMkLst>
        </pc:spChg>
      </pc:sldChg>
      <pc:sldChg chg="modSp">
        <pc:chgData name="Carline MAINENTI" userId="S::c.mainenti@avsf.org::c46d4ffa-9bb9-44c7-89f0-b87977e96b0c" providerId="AD" clId="Web-{54C86B06-F3CB-35CA-5FE5-B8502647B601}" dt="2026-08-25T12:19:01.281" v="5" actId="1076"/>
        <pc:sldMkLst>
          <pc:docMk/>
          <pc:sldMk cId="278571005" sldId="599"/>
        </pc:sldMkLst>
        <pc:spChg chg="mod">
          <ac:chgData name="Carline MAINENTI" userId="S::c.mainenti@avsf.org::c46d4ffa-9bb9-44c7-89f0-b87977e96b0c" providerId="AD" clId="Web-{54C86B06-F3CB-35CA-5FE5-B8502647B601}" dt="2026-08-25T12:19:01.281" v="5" actId="1076"/>
          <ac:spMkLst>
            <pc:docMk/>
            <pc:sldMk cId="278571005" sldId="599"/>
            <ac:spMk id="2" creationId="{9B877774-1E48-6542-F773-5C83BDCD8768}"/>
          </ac:spMkLst>
        </pc:spChg>
      </pc:sldChg>
      <pc:sldChg chg="modSp">
        <pc:chgData name="Carline MAINENTI" userId="S::c.mainenti@avsf.org::c46d4ffa-9bb9-44c7-89f0-b87977e96b0c" providerId="AD" clId="Web-{54C86B06-F3CB-35CA-5FE5-B8502647B601}" dt="2026-08-25T12:21:42.775" v="32"/>
        <pc:sldMkLst>
          <pc:docMk/>
          <pc:sldMk cId="715259757" sldId="603"/>
        </pc:sldMkLst>
        <pc:spChg chg="mod">
          <ac:chgData name="Carline MAINENTI" userId="S::c.mainenti@avsf.org::c46d4ffa-9bb9-44c7-89f0-b87977e96b0c" providerId="AD" clId="Web-{54C86B06-F3CB-35CA-5FE5-B8502647B601}" dt="2026-08-25T12:21:42.775" v="32"/>
          <ac:spMkLst>
            <pc:docMk/>
            <pc:sldMk cId="715259757" sldId="603"/>
            <ac:spMk id="2" creationId="{7150A2BD-19BA-28BF-D9A7-9FE69DE9EE68}"/>
          </ac:spMkLst>
        </pc:spChg>
        <pc:spChg chg="mod">
          <ac:chgData name="Carline MAINENTI" userId="S::c.mainenti@avsf.org::c46d4ffa-9bb9-44c7-89f0-b87977e96b0c" providerId="AD" clId="Web-{54C86B06-F3CB-35CA-5FE5-B8502647B601}" dt="2026-08-25T12:21:37.337" v="31" actId="20577"/>
          <ac:spMkLst>
            <pc:docMk/>
            <pc:sldMk cId="715259757" sldId="603"/>
            <ac:spMk id="4" creationId="{9E09BEA8-B631-764A-FC88-380140F40024}"/>
          </ac:spMkLst>
        </pc:spChg>
      </pc:sldChg>
      <pc:sldChg chg="modSp">
        <pc:chgData name="Carline MAINENTI" userId="S::c.mainenti@avsf.org::c46d4ffa-9bb9-44c7-89f0-b87977e96b0c" providerId="AD" clId="Web-{54C86B06-F3CB-35CA-5FE5-B8502647B601}" dt="2026-08-25T12:21:54.042" v="33"/>
        <pc:sldMkLst>
          <pc:docMk/>
          <pc:sldMk cId="1337299891" sldId="604"/>
        </pc:sldMkLst>
        <pc:spChg chg="mod">
          <ac:chgData name="Carline MAINENTI" userId="S::c.mainenti@avsf.org::c46d4ffa-9bb9-44c7-89f0-b87977e96b0c" providerId="AD" clId="Web-{54C86B06-F3CB-35CA-5FE5-B8502647B601}" dt="2026-08-25T12:21:54.042" v="33"/>
          <ac:spMkLst>
            <pc:docMk/>
            <pc:sldMk cId="1337299891" sldId="604"/>
            <ac:spMk id="2" creationId="{7150A2BD-19BA-28BF-D9A7-9FE69DE9EE68}"/>
          </ac:spMkLst>
        </pc:spChg>
        <pc:spChg chg="mod">
          <ac:chgData name="Carline MAINENTI" userId="S::c.mainenti@avsf.org::c46d4ffa-9bb9-44c7-89f0-b87977e96b0c" providerId="AD" clId="Web-{54C86B06-F3CB-35CA-5FE5-B8502647B601}" dt="2026-08-25T12:21:32.478" v="29" actId="20577"/>
          <ac:spMkLst>
            <pc:docMk/>
            <pc:sldMk cId="1337299891" sldId="604"/>
            <ac:spMk id="5" creationId="{541A5B5B-8C38-07CD-CF45-1E2CC16E1A70}"/>
          </ac:spMkLst>
        </pc:spChg>
        <pc:spChg chg="mod">
          <ac:chgData name="Carline MAINENTI" userId="S::c.mainenti@avsf.org::c46d4ffa-9bb9-44c7-89f0-b87977e96b0c" providerId="AD" clId="Web-{54C86B06-F3CB-35CA-5FE5-B8502647B601}" dt="2026-08-25T12:21:03.976" v="27"/>
          <ac:spMkLst>
            <pc:docMk/>
            <pc:sldMk cId="1337299891" sldId="604"/>
            <ac:spMk id="9" creationId="{2BA852AC-65E1-45B3-8A8F-C7C53AA1B57B}"/>
          </ac:spMkLst>
        </pc:spChg>
      </pc:sldChg>
      <pc:sldChg chg="modSp">
        <pc:chgData name="Carline MAINENTI" userId="S::c.mainenti@avsf.org::c46d4ffa-9bb9-44c7-89f0-b87977e96b0c" providerId="AD" clId="Web-{54C86B06-F3CB-35CA-5FE5-B8502647B601}" dt="2026-08-25T12:20:48.116" v="25"/>
        <pc:sldMkLst>
          <pc:docMk/>
          <pc:sldMk cId="626279367" sldId="605"/>
        </pc:sldMkLst>
        <pc:spChg chg="mod">
          <ac:chgData name="Carline MAINENTI" userId="S::c.mainenti@avsf.org::c46d4ffa-9bb9-44c7-89f0-b87977e96b0c" providerId="AD" clId="Web-{54C86B06-F3CB-35CA-5FE5-B8502647B601}" dt="2026-08-25T12:20:48.116" v="25"/>
          <ac:spMkLst>
            <pc:docMk/>
            <pc:sldMk cId="626279367" sldId="605"/>
            <ac:spMk id="2" creationId="{7150A2BD-19BA-28BF-D9A7-9FE69DE9EE68}"/>
          </ac:spMkLst>
        </pc:spChg>
        <pc:spChg chg="mod">
          <ac:chgData name="Carline MAINENTI" userId="S::c.mainenti@avsf.org::c46d4ffa-9bb9-44c7-89f0-b87977e96b0c" providerId="AD" clId="Web-{54C86B06-F3CB-35CA-5FE5-B8502647B601}" dt="2026-08-25T12:20:38.975" v="24" actId="20577"/>
          <ac:spMkLst>
            <pc:docMk/>
            <pc:sldMk cId="626279367" sldId="605"/>
            <ac:spMk id="6" creationId="{A1A082C3-F360-6092-3426-9F5297AD3425}"/>
          </ac:spMkLst>
        </pc:spChg>
      </pc:sldChg>
      <pc:sldChg chg="modSp">
        <pc:chgData name="Carline MAINENTI" userId="S::c.mainenti@avsf.org::c46d4ffa-9bb9-44c7-89f0-b87977e96b0c" providerId="AD" clId="Web-{54C86B06-F3CB-35CA-5FE5-B8502647B601}" dt="2026-08-25T12:20:16.958" v="16" actId="20577"/>
        <pc:sldMkLst>
          <pc:docMk/>
          <pc:sldMk cId="2636235991" sldId="606"/>
        </pc:sldMkLst>
        <pc:spChg chg="mod">
          <ac:chgData name="Carline MAINENTI" userId="S::c.mainenti@avsf.org::c46d4ffa-9bb9-44c7-89f0-b87977e96b0c" providerId="AD" clId="Web-{54C86B06-F3CB-35CA-5FE5-B8502647B601}" dt="2026-08-25T12:20:14.067" v="14"/>
          <ac:spMkLst>
            <pc:docMk/>
            <pc:sldMk cId="2636235991" sldId="606"/>
            <ac:spMk id="2" creationId="{7150A2BD-19BA-28BF-D9A7-9FE69DE9EE68}"/>
          </ac:spMkLst>
        </pc:spChg>
        <pc:spChg chg="mod">
          <ac:chgData name="Carline MAINENTI" userId="S::c.mainenti@avsf.org::c46d4ffa-9bb9-44c7-89f0-b87977e96b0c" providerId="AD" clId="Web-{54C86B06-F3CB-35CA-5FE5-B8502647B601}" dt="2026-08-25T12:20:16.958" v="16" actId="20577"/>
          <ac:spMkLst>
            <pc:docMk/>
            <pc:sldMk cId="2636235991" sldId="606"/>
            <ac:spMk id="5" creationId="{E7EB0C5C-51B7-4B1F-3F4A-4582D0219171}"/>
          </ac:spMkLst>
        </pc:spChg>
      </pc:sldChg>
      <pc:sldChg chg="modSp">
        <pc:chgData name="Carline MAINENTI" userId="S::c.mainenti@avsf.org::c46d4ffa-9bb9-44c7-89f0-b87977e96b0c" providerId="AD" clId="Web-{54C86B06-F3CB-35CA-5FE5-B8502647B601}" dt="2026-08-25T12:19:59.613" v="13"/>
        <pc:sldMkLst>
          <pc:docMk/>
          <pc:sldMk cId="3540705416" sldId="608"/>
        </pc:sldMkLst>
        <pc:spChg chg="mod">
          <ac:chgData name="Carline MAINENTI" userId="S::c.mainenti@avsf.org::c46d4ffa-9bb9-44c7-89f0-b87977e96b0c" providerId="AD" clId="Web-{54C86B06-F3CB-35CA-5FE5-B8502647B601}" dt="2026-08-25T12:19:59.613" v="13"/>
          <ac:spMkLst>
            <pc:docMk/>
            <pc:sldMk cId="3540705416" sldId="608"/>
            <ac:spMk id="2" creationId="{E8F07B2A-3915-80EF-333C-2FF4EF811AAC}"/>
          </ac:spMkLst>
        </pc:spChg>
      </pc:sldChg>
      <pc:sldChg chg="modSp">
        <pc:chgData name="Carline MAINENTI" userId="S::c.mainenti@avsf.org::c46d4ffa-9bb9-44c7-89f0-b87977e96b0c" providerId="AD" clId="Web-{54C86B06-F3CB-35CA-5FE5-B8502647B601}" dt="2026-08-25T12:20:26.380" v="20" actId="20577"/>
        <pc:sldMkLst>
          <pc:docMk/>
          <pc:sldMk cId="983535769" sldId="610"/>
        </pc:sldMkLst>
        <pc:spChg chg="mod">
          <ac:chgData name="Carline MAINENTI" userId="S::c.mainenti@avsf.org::c46d4ffa-9bb9-44c7-89f0-b87977e96b0c" providerId="AD" clId="Web-{54C86B06-F3CB-35CA-5FE5-B8502647B601}" dt="2026-08-25T12:19:40.643" v="11"/>
          <ac:spMkLst>
            <pc:docMk/>
            <pc:sldMk cId="983535769" sldId="610"/>
            <ac:spMk id="2" creationId="{FDEA8597-766A-F351-E157-9E06D3AF512F}"/>
          </ac:spMkLst>
        </pc:spChg>
        <pc:spChg chg="mod">
          <ac:chgData name="Carline MAINENTI" userId="S::c.mainenti@avsf.org::c46d4ffa-9bb9-44c7-89f0-b87977e96b0c" providerId="AD" clId="Web-{54C86B06-F3CB-35CA-5FE5-B8502647B601}" dt="2026-08-25T12:20:26.380" v="20" actId="20577"/>
          <ac:spMkLst>
            <pc:docMk/>
            <pc:sldMk cId="983535769" sldId="610"/>
            <ac:spMk id="5" creationId="{62C6AE5E-421A-7E20-CB6B-42AC3704F746}"/>
          </ac:spMkLst>
        </pc:spChg>
      </pc:sldChg>
      <pc:sldChg chg="modSp">
        <pc:chgData name="Carline MAINENTI" userId="S::c.mainenti@avsf.org::c46d4ffa-9bb9-44c7-89f0-b87977e96b0c" providerId="AD" clId="Web-{54C86B06-F3CB-35CA-5FE5-B8502647B601}" dt="2026-08-25T12:20:30.771" v="22" actId="20577"/>
        <pc:sldMkLst>
          <pc:docMk/>
          <pc:sldMk cId="588121004" sldId="611"/>
        </pc:sldMkLst>
        <pc:spChg chg="mod">
          <ac:chgData name="Carline MAINENTI" userId="S::c.mainenti@avsf.org::c46d4ffa-9bb9-44c7-89f0-b87977e96b0c" providerId="AD" clId="Web-{54C86B06-F3CB-35CA-5FE5-B8502647B601}" dt="2026-08-25T12:19:27.783" v="9" actId="20577"/>
          <ac:spMkLst>
            <pc:docMk/>
            <pc:sldMk cId="588121004" sldId="611"/>
            <ac:spMk id="2" creationId="{9DEF1200-6CB8-3469-A4D2-A3401C22BEA7}"/>
          </ac:spMkLst>
        </pc:spChg>
        <pc:spChg chg="mod">
          <ac:chgData name="Carline MAINENTI" userId="S::c.mainenti@avsf.org::c46d4ffa-9bb9-44c7-89f0-b87977e96b0c" providerId="AD" clId="Web-{54C86B06-F3CB-35CA-5FE5-B8502647B601}" dt="2026-08-25T12:20:30.771" v="22" actId="20577"/>
          <ac:spMkLst>
            <pc:docMk/>
            <pc:sldMk cId="588121004" sldId="611"/>
            <ac:spMk id="5" creationId="{B9E4F19C-8CF5-D5A2-B4CE-1419FFB1927F}"/>
          </ac:spMkLst>
        </pc:spChg>
      </pc:sldChg>
      <pc:sldChg chg="modSp">
        <pc:chgData name="Carline MAINENTI" userId="S::c.mainenti@avsf.org::c46d4ffa-9bb9-44c7-89f0-b87977e96b0c" providerId="AD" clId="Web-{54C86B06-F3CB-35CA-5FE5-B8502647B601}" dt="2026-08-25T12:25:49.197" v="80" actId="20577"/>
        <pc:sldMkLst>
          <pc:docMk/>
          <pc:sldMk cId="2413430444" sldId="612"/>
        </pc:sldMkLst>
        <pc:spChg chg="mod">
          <ac:chgData name="Carline MAINENTI" userId="S::c.mainenti@avsf.org::c46d4ffa-9bb9-44c7-89f0-b87977e96b0c" providerId="AD" clId="Web-{54C86B06-F3CB-35CA-5FE5-B8502647B601}" dt="2026-08-25T12:25:49.197" v="80" actId="20577"/>
          <ac:spMkLst>
            <pc:docMk/>
            <pc:sldMk cId="2413430444" sldId="612"/>
            <ac:spMk id="2" creationId="{ACF13D2C-C15D-0FE4-B5C6-9C79623F440E}"/>
          </ac:spMkLst>
        </pc:spChg>
      </pc:sldChg>
    </pc:docChg>
  </pc:docChgLst>
  <pc:docChgLst>
    <pc:chgData name="Véronique  TOURNIER" userId="S::v.tournier@avsf.org::2ec271eb-0201-43be-ae5a-dbd28f8bf361" providerId="AD" clId="Web-{198E9E5D-DCD8-A458-804C-DAA1AC342288}"/>
    <pc:docChg chg="modSld">
      <pc:chgData name="Véronique  TOURNIER" userId="S::v.tournier@avsf.org::2ec271eb-0201-43be-ae5a-dbd28f8bf361" providerId="AD" clId="Web-{198E9E5D-DCD8-A458-804C-DAA1AC342288}" dt="2026-08-29T12:43:35.073" v="47" actId="1076"/>
      <pc:docMkLst>
        <pc:docMk/>
      </pc:docMkLst>
      <pc:sldChg chg="modSp">
        <pc:chgData name="Véronique  TOURNIER" userId="S::v.tournier@avsf.org::2ec271eb-0201-43be-ae5a-dbd28f8bf361" providerId="AD" clId="Web-{198E9E5D-DCD8-A458-804C-DAA1AC342288}" dt="2026-08-29T12:42:38.821" v="42" actId="20577"/>
        <pc:sldMkLst>
          <pc:docMk/>
          <pc:sldMk cId="4082778612" sldId="589"/>
        </pc:sldMkLst>
        <pc:spChg chg="mod">
          <ac:chgData name="Véronique  TOURNIER" userId="S::v.tournier@avsf.org::2ec271eb-0201-43be-ae5a-dbd28f8bf361" providerId="AD" clId="Web-{198E9E5D-DCD8-A458-804C-DAA1AC342288}" dt="2026-08-29T12:42:38.821" v="42" actId="20577"/>
          <ac:spMkLst>
            <pc:docMk/>
            <pc:sldMk cId="4082778612" sldId="589"/>
            <ac:spMk id="3" creationId="{CDCCBEDA-1490-9B2C-7623-1C7513ABF3DC}"/>
          </ac:spMkLst>
        </pc:spChg>
        <pc:spChg chg="mod">
          <ac:chgData name="Véronique  TOURNIER" userId="S::v.tournier@avsf.org::2ec271eb-0201-43be-ae5a-dbd28f8bf361" providerId="AD" clId="Web-{198E9E5D-DCD8-A458-804C-DAA1AC342288}" dt="2026-08-29T12:41:01.787" v="38" actId="14100"/>
          <ac:spMkLst>
            <pc:docMk/>
            <pc:sldMk cId="4082778612" sldId="589"/>
            <ac:spMk id="4" creationId="{501F2FCD-08AC-F480-EA1D-DCD26CA58703}"/>
          </ac:spMkLst>
        </pc:spChg>
      </pc:sldChg>
      <pc:sldChg chg="modSp">
        <pc:chgData name="Véronique  TOURNIER" userId="S::v.tournier@avsf.org::2ec271eb-0201-43be-ae5a-dbd28f8bf361" providerId="AD" clId="Web-{198E9E5D-DCD8-A458-804C-DAA1AC342288}" dt="2026-08-29T12:43:35.073" v="47" actId="1076"/>
        <pc:sldMkLst>
          <pc:docMk/>
          <pc:sldMk cId="715259757" sldId="603"/>
        </pc:sldMkLst>
        <pc:spChg chg="mod">
          <ac:chgData name="Véronique  TOURNIER" userId="S::v.tournier@avsf.org::2ec271eb-0201-43be-ae5a-dbd28f8bf361" providerId="AD" clId="Web-{198E9E5D-DCD8-A458-804C-DAA1AC342288}" dt="2026-08-29T12:43:17.557" v="46" actId="20577"/>
          <ac:spMkLst>
            <pc:docMk/>
            <pc:sldMk cId="715259757" sldId="603"/>
            <ac:spMk id="11" creationId="{9606F1FB-C376-40B7-AC36-9651EFFD2DD7}"/>
          </ac:spMkLst>
        </pc:spChg>
        <pc:picChg chg="mod">
          <ac:chgData name="Véronique  TOURNIER" userId="S::v.tournier@avsf.org::2ec271eb-0201-43be-ae5a-dbd28f8bf361" providerId="AD" clId="Web-{198E9E5D-DCD8-A458-804C-DAA1AC342288}" dt="2026-08-29T12:43:35.073" v="47" actId="1076"/>
          <ac:picMkLst>
            <pc:docMk/>
            <pc:sldMk cId="715259757" sldId="603"/>
            <ac:picMk id="16" creationId="{79F4A633-367B-45EE-9F1F-24BA3A3A5D18}"/>
          </ac:picMkLst>
        </pc:picChg>
      </pc:sldChg>
    </pc:docChg>
  </pc:docChgLst>
  <pc:docChgLst>
    <pc:chgData name="Alex KOUADIO" userId="S::ecsi@avsf.org::ca888137-1c0b-4142-a76d-372128b13b86" providerId="AD" clId="Web-{6372312D-513B-68C5-E080-2F418D8C166B}"/>
    <pc:docChg chg="modSld">
      <pc:chgData name="Alex KOUADIO" userId="S::ecsi@avsf.org::ca888137-1c0b-4142-a76d-372128b13b86" providerId="AD" clId="Web-{6372312D-513B-68C5-E080-2F418D8C166B}" dt="2026-08-25T07:51:32.565" v="0" actId="14100"/>
      <pc:docMkLst>
        <pc:docMk/>
      </pc:docMkLst>
      <pc:sldChg chg="modSp">
        <pc:chgData name="Alex KOUADIO" userId="S::ecsi@avsf.org::ca888137-1c0b-4142-a76d-372128b13b86" providerId="AD" clId="Web-{6372312D-513B-68C5-E080-2F418D8C166B}" dt="2026-08-25T07:51:32.565" v="0" actId="14100"/>
        <pc:sldMkLst>
          <pc:docMk/>
          <pc:sldMk cId="2077597641" sldId="59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12F52-2B05-4343-8026-A4C93876DD21}" type="datetimeFigureOut">
              <a:rPr lang="fr-FR" smtClean="0"/>
              <a:t>01/09/2026</a:t>
            </a:fld>
            <a:endParaRPr lang="fr-FR"/>
          </a:p>
        </p:txBody>
      </p:sp>
      <p:sp>
        <p:nvSpPr>
          <p:cNvPr id="4" name="Espace réservé de l'image des diapositives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58B416-DC0F-9F49-A40F-0FC4CD5D2665}" type="slidenum">
              <a:rPr lang="fr-FR" smtClean="0"/>
              <a:t>‹N°›</a:t>
            </a:fld>
            <a:endParaRPr lang="fr-FR"/>
          </a:p>
        </p:txBody>
      </p:sp>
    </p:spTree>
    <p:extLst>
      <p:ext uri="{BB962C8B-B14F-4D97-AF65-F5344CB8AC3E}">
        <p14:creationId xmlns:p14="http://schemas.microsoft.com/office/powerpoint/2010/main" val="251936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openknowledge.fao.org/items/e5a23d87-b8e7-4b59-b3dc-73943dc5f5e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pPr algn="l"/>
            <a:r>
              <a:rPr lang="fr-FR" sz="1400" b="1" dirty="0"/>
              <a:t>Outil de sensibilisation pour les 13-20 ans afin de leur faire comprendre l’importance de la SI, ses enjeux et ses défis.</a:t>
            </a:r>
          </a:p>
          <a:p>
            <a:pPr algn="l"/>
            <a:endParaRPr lang="fr-FR" dirty="0"/>
          </a:p>
          <a:p>
            <a:pPr algn="l"/>
            <a:r>
              <a:rPr lang="fr-FR" dirty="0"/>
              <a:t>Introduction de 2 minutes pour dire qui on est et quelle est notre légitimité à parler de SI. Ne pas développer car on reviendra sur le travail d’AVSF  dans la suite de la présentation.</a:t>
            </a:r>
          </a:p>
          <a:p>
            <a:pPr algn="l"/>
            <a:endParaRPr lang="fr-FR" dirty="0"/>
          </a:p>
          <a:p>
            <a:pPr algn="l"/>
            <a:r>
              <a:rPr lang="fr-FR" dirty="0"/>
              <a:t>Puis trois temps :</a:t>
            </a:r>
          </a:p>
          <a:p>
            <a:pPr algn="l"/>
            <a:r>
              <a:rPr lang="fr-FR" dirty="0"/>
              <a:t>&gt; Un quizz introductif en 7 questions permettant de rappeler par des données précises les fortes inégalités entre Nord et Sud global</a:t>
            </a:r>
          </a:p>
          <a:p>
            <a:pPr algn="l"/>
            <a:r>
              <a:rPr lang="fr-FR" dirty="0"/>
              <a:t>&gt; Un exposé interactif, enrichi d’une vidéo, pour comprendre quels sont les enjeux de la SI et pourquoi il est plus que jamais nécessaire de la défendre</a:t>
            </a:r>
          </a:p>
          <a:p>
            <a:pPr algn="l"/>
            <a:r>
              <a:rPr lang="fr-FR" dirty="0"/>
              <a:t>&gt; Un débat mouvant pour amener les jeunes à prendre position… et s’engager en faveur de plus de solidarité</a:t>
            </a:r>
          </a:p>
          <a:p>
            <a:pPr algn="l"/>
            <a:endParaRPr lang="fr-FR" dirty="0"/>
          </a:p>
          <a:p>
            <a:r>
              <a:rPr lang="fr-FR" b="1" dirty="0"/>
              <a:t>La conclusion vers laquelle tend tout le module : la solidarité internationale, </a:t>
            </a:r>
            <a:br>
              <a:rPr lang="fr-FR" b="1" dirty="0"/>
            </a:br>
            <a:r>
              <a:rPr lang="fr-FR" b="1" dirty="0"/>
              <a:t>une réponse stratégique et nécessaire aux déséquilibres du monde</a:t>
            </a:r>
          </a:p>
          <a:p>
            <a:pPr algn="l"/>
            <a:endParaRPr lang="fr-FR" dirty="0"/>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a:t>
            </a:fld>
            <a:endParaRPr lang="fr-FR"/>
          </a:p>
        </p:txBody>
      </p:sp>
    </p:spTree>
    <p:extLst>
      <p:ext uri="{BB962C8B-B14F-4D97-AF65-F5344CB8AC3E}">
        <p14:creationId xmlns:p14="http://schemas.microsoft.com/office/powerpoint/2010/main" val="2091299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a:xfrm>
            <a:off x="685800" y="4400550"/>
            <a:ext cx="5486400" cy="2493010"/>
          </a:xfrm>
        </p:spPr>
        <p:txBody>
          <a:bodyPr/>
          <a:lstStyle/>
          <a:p>
            <a:r>
              <a:rPr lang="fr-FR" u="sng" dirty="0">
                <a:latin typeface="Aptos"/>
              </a:rPr>
              <a:t>Objectif de la diapo </a:t>
            </a:r>
            <a:r>
              <a:rPr lang="fr-FR" dirty="0">
                <a:latin typeface="Aptos"/>
              </a:rPr>
              <a:t>: Apporter des éléments de cadrage/définition (5 minutes)</a:t>
            </a:r>
          </a:p>
          <a:p>
            <a:endParaRPr lang="en-US" sz="1100" dirty="0">
              <a:latin typeface="Aptos" panose="020B0004020202020204" pitchFamily="34" charset="0"/>
            </a:endParaRPr>
          </a:p>
          <a:p>
            <a:r>
              <a:rPr lang="fr-FR" sz="1100" b="0" i="0" kern="1200" dirty="0">
                <a:solidFill>
                  <a:schemeClr val="tx1"/>
                </a:solidFill>
                <a:effectLst/>
                <a:latin typeface="Aptos" panose="020B0004020202020204" pitchFamily="34" charset="0"/>
                <a:ea typeface="+mn-ea"/>
                <a:cs typeface="+mn-cs"/>
              </a:rPr>
              <a:t>💬 </a:t>
            </a:r>
            <a:r>
              <a:rPr lang="fr-FR" sz="1100" b="0" i="1" kern="1200" dirty="0">
                <a:solidFill>
                  <a:schemeClr val="tx1"/>
                </a:solidFill>
                <a:effectLst/>
                <a:latin typeface="Aptos" panose="020B0004020202020204" pitchFamily="34" charset="0"/>
                <a:ea typeface="+mn-ea"/>
                <a:cs typeface="+mn-cs"/>
              </a:rPr>
              <a:t>Messages clés : </a:t>
            </a:r>
          </a:p>
          <a:p>
            <a:endParaRPr lang="fr-FR" sz="1100" b="0" i="1" kern="1200" dirty="0">
              <a:solidFill>
                <a:schemeClr val="tx1"/>
              </a:solidFill>
              <a:effectLst/>
              <a:latin typeface="Aptos" panose="020B0004020202020204" pitchFamily="34" charset="0"/>
              <a:ea typeface="+mn-ea"/>
              <a:cs typeface="+mn-cs"/>
            </a:endParaRPr>
          </a:p>
          <a:p>
            <a:r>
              <a:rPr lang="fr-FR" sz="1100" b="1" i="1" kern="1200" dirty="0">
                <a:solidFill>
                  <a:schemeClr val="tx1"/>
                </a:solidFill>
                <a:effectLst/>
                <a:latin typeface="Aptos" panose="020B0004020202020204" pitchFamily="34" charset="0"/>
                <a:ea typeface="+mn-ea"/>
                <a:cs typeface="+mn-cs"/>
                <a:sym typeface="Open Sans 1 Bold"/>
              </a:rPr>
              <a:t>Face aux défis mondiaux qui viennent d’être vus, la SI peut apporter des solutions</a:t>
            </a:r>
            <a:endParaRPr lang="en-US" sz="1100" b="1" dirty="0">
              <a:solidFill>
                <a:srgbClr val="000000"/>
              </a:solidFill>
              <a:latin typeface="Aptos" panose="020B0004020202020204" pitchFamily="34" charset="0"/>
              <a:ea typeface="Open Sans 1 Bold"/>
              <a:cs typeface="Open Sans 1 Bold"/>
              <a:sym typeface="Open Sans 1 Bold"/>
            </a:endParaRPr>
          </a:p>
          <a:p>
            <a:endParaRPr lang="fr-FR" sz="1100" dirty="0">
              <a:latin typeface="Aptos" panose="020B0004020202020204" pitchFamily="34" charset="0"/>
            </a:endParaRPr>
          </a:p>
          <a:p>
            <a:pPr marL="171450" indent="-171450" fontAlgn="t">
              <a:buFont typeface="Wingdings" pitchFamily="2" charset="2"/>
              <a:buChar char="ü"/>
            </a:pPr>
            <a:r>
              <a:rPr lang="fr-FR" sz="1100" b="0" i="0" kern="1200" dirty="0">
                <a:solidFill>
                  <a:schemeClr val="tx1"/>
                </a:solidFill>
                <a:effectLst/>
                <a:latin typeface="Aptos" panose="020B0004020202020204" pitchFamily="34" charset="0"/>
                <a:ea typeface="+mn-ea"/>
                <a:cs typeface="+mn-cs"/>
              </a:rPr>
              <a:t>La SI c’est : </a:t>
            </a:r>
            <a:r>
              <a:rPr lang="fr-FR" sz="1100" b="1" i="0" kern="1200" dirty="0">
                <a:solidFill>
                  <a:schemeClr val="tx1"/>
                </a:solidFill>
                <a:effectLst/>
                <a:latin typeface="Aptos" panose="020B0004020202020204" pitchFamily="34" charset="0"/>
                <a:ea typeface="+mn-ea"/>
                <a:cs typeface="+mn-cs"/>
              </a:rPr>
              <a:t>coopérer entre pays</a:t>
            </a:r>
            <a:r>
              <a:rPr lang="fr-FR" sz="1100" b="0" i="0" kern="1200" dirty="0">
                <a:solidFill>
                  <a:schemeClr val="tx1"/>
                </a:solidFill>
                <a:effectLst/>
                <a:latin typeface="Aptos" panose="020B0004020202020204" pitchFamily="34" charset="0"/>
                <a:ea typeface="+mn-ea"/>
                <a:cs typeface="+mn-cs"/>
              </a:rPr>
              <a:t> et entre personnes pour améliorer les conditions de vie partout dans le monde.</a:t>
            </a:r>
          </a:p>
          <a:p>
            <a:pPr marL="171450" indent="-171450" fontAlgn="t">
              <a:buFont typeface="Wingdings" pitchFamily="2" charset="2"/>
              <a:buChar char="ü"/>
            </a:pPr>
            <a:endParaRPr lang="fr-FR" sz="1100" b="0" i="0" kern="1200" dirty="0">
              <a:solidFill>
                <a:schemeClr val="tx1"/>
              </a:solidFill>
              <a:effectLst/>
              <a:latin typeface="Aptos" panose="020B0004020202020204" pitchFamily="34" charset="0"/>
              <a:ea typeface="+mn-ea"/>
              <a:cs typeface="+mn-cs"/>
            </a:endParaRPr>
          </a:p>
          <a:p>
            <a:pPr marL="171450" indent="-171450" fontAlgn="t">
              <a:buFont typeface="Wingdings" pitchFamily="2" charset="2"/>
              <a:buChar char="ü"/>
            </a:pPr>
            <a:r>
              <a:rPr lang="fr-FR" sz="1100" b="0" i="0" kern="1200" dirty="0">
                <a:solidFill>
                  <a:schemeClr val="tx1"/>
                </a:solidFill>
                <a:effectLst/>
                <a:latin typeface="Aptos" panose="020B0004020202020204" pitchFamily="34" charset="0"/>
                <a:ea typeface="+mn-ea"/>
                <a:cs typeface="+mn-cs"/>
              </a:rPr>
              <a:t>Elle repose sur l’idée que </a:t>
            </a:r>
            <a:r>
              <a:rPr lang="en-US" sz="1100" dirty="0">
                <a:solidFill>
                  <a:srgbClr val="000000"/>
                </a:solidFill>
                <a:latin typeface="Aptos"/>
                <a:ea typeface="Open Sans 1 Bold"/>
                <a:cs typeface="Open Sans 1 Bold"/>
                <a:sym typeface="Open Sans 1 Bold"/>
              </a:rPr>
              <a:t>nous </a:t>
            </a:r>
            <a:r>
              <a:rPr lang="en-US" sz="1100" dirty="0" err="1">
                <a:solidFill>
                  <a:srgbClr val="000000"/>
                </a:solidFill>
                <a:latin typeface="Aptos"/>
                <a:ea typeface="Open Sans 1 Bold"/>
                <a:cs typeface="Open Sans 1 Bold"/>
                <a:sym typeface="Open Sans 1 Bold"/>
              </a:rPr>
              <a:t>partageons</a:t>
            </a:r>
            <a:r>
              <a:rPr lang="en-US" sz="1100" dirty="0">
                <a:solidFill>
                  <a:srgbClr val="000000"/>
                </a:solidFill>
                <a:latin typeface="Aptos"/>
                <a:ea typeface="Open Sans 1 Bold"/>
                <a:cs typeface="Open Sans 1 Bold"/>
                <a:sym typeface="Open Sans 1 Bold"/>
              </a:rPr>
              <a:t> </a:t>
            </a:r>
            <a:r>
              <a:rPr lang="en-US" sz="1100" dirty="0" err="1">
                <a:solidFill>
                  <a:srgbClr val="000000"/>
                </a:solidFill>
                <a:latin typeface="Aptos"/>
                <a:ea typeface="Open Sans 1 Bold"/>
                <a:cs typeface="Open Sans 1 Bold"/>
                <a:sym typeface="Open Sans 1 Bold"/>
              </a:rPr>
              <a:t>toutes</a:t>
            </a:r>
            <a:r>
              <a:rPr lang="en-US" sz="1100" dirty="0">
                <a:solidFill>
                  <a:srgbClr val="000000"/>
                </a:solidFill>
                <a:latin typeface="Aptos"/>
                <a:ea typeface="Open Sans 1 Bold"/>
                <a:cs typeface="Open Sans 1 Bold"/>
                <a:sym typeface="Open Sans 1 Bold"/>
              </a:rPr>
              <a:t> et </a:t>
            </a:r>
            <a:r>
              <a:rPr lang="en-US" sz="1100" dirty="0" err="1">
                <a:solidFill>
                  <a:srgbClr val="000000"/>
                </a:solidFill>
                <a:latin typeface="Aptos"/>
                <a:ea typeface="Open Sans 1 Bold"/>
                <a:cs typeface="Open Sans 1 Bold"/>
                <a:sym typeface="Open Sans 1 Bold"/>
              </a:rPr>
              <a:t>tous</a:t>
            </a:r>
            <a:r>
              <a:rPr lang="en-US" sz="1100" dirty="0">
                <a:solidFill>
                  <a:srgbClr val="000000"/>
                </a:solidFill>
                <a:latin typeface="Aptos"/>
                <a:ea typeface="Open Sans 1 Bold"/>
                <a:cs typeface="Open Sans 1 Bold"/>
                <a:sym typeface="Open Sans 1 Bold"/>
              </a:rPr>
              <a:t> la </a:t>
            </a:r>
            <a:r>
              <a:rPr lang="en-US" sz="1100" dirty="0" err="1">
                <a:latin typeface="Aptos"/>
                <a:ea typeface="Open Sans 1 Bold"/>
                <a:cs typeface="Open Sans 1 Bold"/>
                <a:sym typeface="Open Sans 1 Bold"/>
              </a:rPr>
              <a:t>même</a:t>
            </a:r>
            <a:r>
              <a:rPr lang="en-US" sz="1100" dirty="0">
                <a:latin typeface="Aptos"/>
                <a:ea typeface="Open Sans 1 Bold"/>
                <a:cs typeface="Open Sans 1 Bold"/>
                <a:sym typeface="Open Sans 1 Bold"/>
              </a:rPr>
              <a:t> </a:t>
            </a:r>
            <a:r>
              <a:rPr lang="en-US" sz="1100" dirty="0" err="1">
                <a:latin typeface="Aptos"/>
                <a:ea typeface="Open Sans 1 Bold"/>
                <a:cs typeface="Open Sans 1 Bold"/>
                <a:sym typeface="Open Sans 1 Bold"/>
              </a:rPr>
              <a:t>planète</a:t>
            </a:r>
            <a:r>
              <a:rPr lang="en-US" sz="1100" dirty="0">
                <a:solidFill>
                  <a:srgbClr val="000000"/>
                </a:solidFill>
                <a:latin typeface="Aptos"/>
                <a:ea typeface="Open Sans 1 Bold"/>
                <a:cs typeface="Open Sans 1 Bold"/>
                <a:sym typeface="Open Sans 1 Bold"/>
              </a:rPr>
              <a:t>, </a:t>
            </a:r>
            <a:r>
              <a:rPr lang="en-US" sz="1100" dirty="0" err="1">
                <a:solidFill>
                  <a:srgbClr val="000000"/>
                </a:solidFill>
                <a:latin typeface="Aptos"/>
                <a:ea typeface="Open Sans 1 Bold"/>
                <a:cs typeface="Open Sans 1 Bold"/>
                <a:sym typeface="Open Sans 1 Bold"/>
              </a:rPr>
              <a:t>que</a:t>
            </a:r>
            <a:r>
              <a:rPr lang="fr-FR" sz="1100" b="0" i="0" kern="1200" dirty="0">
                <a:solidFill>
                  <a:schemeClr val="tx1"/>
                </a:solidFill>
                <a:effectLst/>
                <a:latin typeface="Aptos" panose="020B0004020202020204" pitchFamily="34" charset="0"/>
                <a:ea typeface="+mn-ea"/>
                <a:cs typeface="+mn-cs"/>
              </a:rPr>
              <a:t> </a:t>
            </a:r>
            <a:r>
              <a:rPr lang="fr-FR" sz="1100" b="1" i="0" kern="1200" dirty="0">
                <a:solidFill>
                  <a:schemeClr val="tx1"/>
                </a:solidFill>
                <a:effectLst/>
                <a:latin typeface="Aptos" panose="020B0004020202020204" pitchFamily="34" charset="0"/>
                <a:ea typeface="+mn-ea"/>
                <a:cs typeface="+mn-cs"/>
              </a:rPr>
              <a:t>nous sommes tous interconnectés</a:t>
            </a:r>
            <a:r>
              <a:rPr lang="fr-FR" sz="1100" b="0" i="0" kern="1200" dirty="0">
                <a:solidFill>
                  <a:schemeClr val="tx1"/>
                </a:solidFill>
                <a:effectLst/>
                <a:latin typeface="Aptos" panose="020B0004020202020204" pitchFamily="34" charset="0"/>
                <a:ea typeface="+mn-ea"/>
                <a:cs typeface="+mn-cs"/>
              </a:rPr>
              <a:t> : ce qui se passe ailleurs peut nous affecter ici (climat, santé, alimentation…).</a:t>
            </a:r>
          </a:p>
          <a:p>
            <a:pPr marL="171450" indent="-171450" fontAlgn="t">
              <a:buFont typeface="Wingdings" pitchFamily="2" charset="2"/>
              <a:buChar char="ü"/>
            </a:pPr>
            <a:endParaRPr lang="fr-FR" sz="1100" b="0" i="0" kern="1200" dirty="0">
              <a:solidFill>
                <a:schemeClr val="tx1"/>
              </a:solidFill>
              <a:effectLst/>
              <a:latin typeface="Aptos" panose="020B0004020202020204" pitchFamily="34" charset="0"/>
              <a:ea typeface="+mn-ea"/>
              <a:cs typeface="+mn-cs"/>
            </a:endParaRPr>
          </a:p>
          <a:p>
            <a:pPr marL="171450" indent="-171450" fontAlgn="t">
              <a:buFont typeface="Wingdings" pitchFamily="2" charset="2"/>
              <a:buChar char="ü"/>
            </a:pPr>
            <a:r>
              <a:rPr lang="fr-FR" sz="1100" dirty="0">
                <a:latin typeface="Aptos"/>
              </a:rPr>
              <a:t>La</a:t>
            </a:r>
            <a:r>
              <a:rPr lang="fr-FR" sz="1100" b="0" i="0" kern="1200" dirty="0">
                <a:solidFill>
                  <a:schemeClr val="tx1"/>
                </a:solidFill>
                <a:effectLst/>
                <a:latin typeface="Aptos"/>
              </a:rPr>
              <a:t> solidarité internationale = agir ensemble pour un monde plus juste.</a:t>
            </a:r>
          </a:p>
          <a:p>
            <a:endParaRPr lang="fr-FR" dirty="0"/>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10</a:t>
            </a:fld>
            <a:endParaRPr lang="fr-FR"/>
          </a:p>
        </p:txBody>
      </p:sp>
    </p:spTree>
    <p:extLst>
      <p:ext uri="{BB962C8B-B14F-4D97-AF65-F5344CB8AC3E}">
        <p14:creationId xmlns:p14="http://schemas.microsoft.com/office/powerpoint/2010/main" val="232864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18D87-DDBF-5A48-7F95-4E4ED2846F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6912DA-4887-DB65-0150-9E89DDD98FBE}"/>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3BC3E529-BDC6-F3BB-71DD-32B834EFE548}"/>
              </a:ext>
            </a:extLst>
          </p:cNvPr>
          <p:cNvSpPr>
            <a:spLocks noGrp="1"/>
          </p:cNvSpPr>
          <p:nvPr>
            <p:ph type="body" idx="1"/>
          </p:nvPr>
        </p:nvSpPr>
        <p:spPr>
          <a:xfrm>
            <a:off x="685800" y="4400550"/>
            <a:ext cx="5486400" cy="4743450"/>
          </a:xfrm>
        </p:spPr>
        <p:txBody>
          <a:bodyPr/>
          <a:lstStyle/>
          <a:p>
            <a:r>
              <a:rPr lang="fr-FR" u="sng" dirty="0"/>
              <a:t>Objectif de la diapo </a:t>
            </a:r>
            <a:r>
              <a:rPr lang="fr-FR" dirty="0"/>
              <a:t>: Illustrer les principes et les acteurs par des actions concrètes </a:t>
            </a:r>
            <a:br>
              <a:rPr lang="fr-FR" dirty="0"/>
            </a:br>
            <a:r>
              <a:rPr lang="fr-FR" dirty="0"/>
              <a:t>(5 minutes)</a:t>
            </a:r>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Messages clés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200" b="0" i="0" kern="1200" dirty="0">
                <a:solidFill>
                  <a:schemeClr val="tx1"/>
                </a:solidFill>
                <a:effectLst/>
                <a:latin typeface="+mn-lt"/>
                <a:ea typeface="+mn-ea"/>
                <a:cs typeface="+mn-cs"/>
              </a:rPr>
              <a:t>La solidarité internationale, ça marche et ça transforme.</a:t>
            </a:r>
          </a:p>
          <a:p>
            <a:pPr marL="171450" indent="-171450">
              <a:buFont typeface="Wingdings" pitchFamily="2" charset="2"/>
              <a:buChar char="ü"/>
            </a:pPr>
            <a:endParaRPr lang="fr-FR" i="0" dirty="0"/>
          </a:p>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200" b="0" i="0" kern="1200" dirty="0">
                <a:solidFill>
                  <a:schemeClr val="tx1"/>
                </a:solidFill>
                <a:effectLst/>
                <a:latin typeface="+mn-lt"/>
                <a:ea typeface="+mn-ea"/>
                <a:cs typeface="+mn-cs"/>
              </a:rPr>
              <a:t>Être solidaire, ce n’est pas « aider les pauvres », c’est coopérer en égaux.</a:t>
            </a:r>
          </a:p>
          <a:p>
            <a:pPr marL="171450" indent="-171450">
              <a:buFont typeface="Wingdings" pitchFamily="2" charset="2"/>
              <a:buChar char="ü"/>
            </a:pPr>
            <a:endParaRPr lang="fr-FR" i="0" dirty="0"/>
          </a:p>
          <a:p>
            <a:pPr marL="171450" indent="-171450" fontAlgn="t">
              <a:buFont typeface="Wingdings" pitchFamily="2" charset="2"/>
              <a:buChar char="ü"/>
            </a:pPr>
            <a:r>
              <a:rPr lang="fr-FR" sz="1200" b="0" i="0" kern="1200" dirty="0">
                <a:solidFill>
                  <a:schemeClr val="tx1"/>
                </a:solidFill>
                <a:effectLst/>
                <a:latin typeface="+mn-lt"/>
                <a:ea typeface="+mn-ea"/>
                <a:cs typeface="+mn-cs"/>
              </a:rPr>
              <a:t>Montrer l’importance de ne pas avoir une vision paternaliste (“sauver”), comprendre que les populations locales </a:t>
            </a:r>
            <a:r>
              <a:rPr lang="fr-FR" sz="1200" b="1" i="0" kern="1200" dirty="0">
                <a:solidFill>
                  <a:schemeClr val="tx1"/>
                </a:solidFill>
                <a:effectLst/>
                <a:latin typeface="+mn-lt"/>
                <a:ea typeface="+mn-ea"/>
                <a:cs typeface="+mn-cs"/>
              </a:rPr>
              <a:t>agissent déjà</a:t>
            </a:r>
            <a:r>
              <a:rPr lang="fr-FR" sz="1200" b="0" i="0" kern="1200" dirty="0">
                <a:solidFill>
                  <a:schemeClr val="tx1"/>
                </a:solidFill>
                <a:effectLst/>
                <a:latin typeface="+mn-lt"/>
                <a:ea typeface="+mn-ea"/>
                <a:cs typeface="+mn-cs"/>
              </a:rPr>
              <a:t> et ont des compétences.</a:t>
            </a:r>
          </a:p>
          <a:p>
            <a:endParaRPr lang="fr-FR" dirty="0"/>
          </a:p>
          <a:p>
            <a:endParaRPr lang="fr-FR" dirty="0"/>
          </a:p>
          <a:p>
            <a:r>
              <a:rPr lang="fr-FR" b="1" dirty="0"/>
              <a:t>Les chantiers internationaux </a:t>
            </a:r>
            <a:r>
              <a:rPr lang="fr-FR" dirty="0"/>
              <a:t>: C’est un engagement solidaire, bénévole, en groupe et de courte à moyenne durée. Il peut se dérouler en France et partout dans le monde autour de thèmes très variés. Un chantier n’est pas uniquement dédié au domaine de la construction ou de la restauration, il peut être également culturel, artistique, éducatif. </a:t>
            </a:r>
          </a:p>
          <a:p>
            <a:endParaRPr lang="fr-FR" dirty="0"/>
          </a:p>
          <a:p>
            <a:r>
              <a:rPr lang="fr-FR" b="1" dirty="0"/>
              <a:t>Les jumelages </a:t>
            </a:r>
            <a:r>
              <a:rPr lang="fr-FR" dirty="0"/>
              <a:t>: le jumelage consiste à établir un partenariat durable entre deux collectivités.</a:t>
            </a:r>
          </a:p>
          <a:p>
            <a:endParaRPr lang="fr-FR" dirty="0"/>
          </a:p>
          <a:p>
            <a:r>
              <a:rPr lang="fr-FR" b="1" dirty="0"/>
              <a:t>Les projets de coopération ou projets d’appui au développement </a:t>
            </a:r>
            <a:r>
              <a:rPr lang="fr-FR" b="0" u="none" dirty="0"/>
              <a:t>: Dans le cadre de sa politique d’aide publique au développement, la France finance des projets </a:t>
            </a:r>
            <a:r>
              <a:rPr lang="fr-FR" dirty="0"/>
              <a:t>portés par des ONG, en</a:t>
            </a:r>
            <a:r>
              <a:rPr lang="fr-FR" b="0" u="none" dirty="0"/>
              <a:t> faveur des populations des pays du Sud</a:t>
            </a:r>
            <a:r>
              <a:rPr lang="fr-FR" dirty="0"/>
              <a:t>.</a:t>
            </a:r>
            <a:endParaRPr lang="fr-FR" b="0" u="none" dirty="0">
              <a:ea typeface="Calibri"/>
              <a:cs typeface="Calibri"/>
            </a:endParaRPr>
          </a:p>
          <a:p>
            <a:endParaRPr lang="fr-FR" b="0" u="none" dirty="0"/>
          </a:p>
        </p:txBody>
      </p:sp>
      <p:sp>
        <p:nvSpPr>
          <p:cNvPr id="4" name="Espace réservé du numéro de diapositive 3">
            <a:extLst>
              <a:ext uri="{FF2B5EF4-FFF2-40B4-BE49-F238E27FC236}">
                <a16:creationId xmlns:a16="http://schemas.microsoft.com/office/drawing/2014/main" id="{78B809C8-40D8-F66F-AF64-5AEB7702D694}"/>
              </a:ext>
            </a:extLst>
          </p:cNvPr>
          <p:cNvSpPr>
            <a:spLocks noGrp="1"/>
          </p:cNvSpPr>
          <p:nvPr>
            <p:ph type="sldNum" sz="quarter" idx="5"/>
          </p:nvPr>
        </p:nvSpPr>
        <p:spPr/>
        <p:txBody>
          <a:bodyPr/>
          <a:lstStyle/>
          <a:p>
            <a:fld id="{9F58B416-DC0F-9F49-A40F-0FC4CD5D2665}" type="slidenum">
              <a:rPr lang="fr-FR" smtClean="0"/>
              <a:t>11</a:t>
            </a:fld>
            <a:endParaRPr lang="fr-FR"/>
          </a:p>
        </p:txBody>
      </p:sp>
    </p:spTree>
    <p:extLst>
      <p:ext uri="{BB962C8B-B14F-4D97-AF65-F5344CB8AC3E}">
        <p14:creationId xmlns:p14="http://schemas.microsoft.com/office/powerpoint/2010/main" val="276072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u="sng" dirty="0"/>
              <a:t>Objectif de la diapo </a:t>
            </a:r>
            <a:r>
              <a:rPr lang="fr-FR" dirty="0"/>
              <a:t>: Avant la vidéo qui donnera la parole à deux membres d’AVSF, présenter l’association.</a:t>
            </a:r>
          </a:p>
          <a:p>
            <a:endParaRPr lang="fr-FR" dirty="0"/>
          </a:p>
          <a:p>
            <a:r>
              <a:rPr lang="fr-FR" dirty="0"/>
              <a:t>💬 </a:t>
            </a:r>
            <a:r>
              <a:rPr lang="fr-FR" i="1" dirty="0"/>
              <a:t>Messages clés :</a:t>
            </a:r>
          </a:p>
          <a:p>
            <a:r>
              <a:rPr lang="fr-FR" b="1" dirty="0"/>
              <a:t>La raison d’être d’AVSF </a:t>
            </a:r>
            <a:r>
              <a:rPr lang="fr-FR" dirty="0"/>
              <a:t>: apporter un soutien concret, durable aux communautés paysannes dans les pays du Sud </a:t>
            </a:r>
          </a:p>
          <a:p>
            <a:br>
              <a:rPr lang="fr-FR" dirty="0"/>
            </a:br>
            <a:r>
              <a:rPr lang="fr-FR" b="1" dirty="0"/>
              <a:t>Ses quatre axes d’action majeurs </a:t>
            </a:r>
            <a:r>
              <a:rPr lang="fr-FR" dirty="0"/>
              <a:t>:</a:t>
            </a:r>
          </a:p>
          <a:p>
            <a:r>
              <a:rPr lang="fr-FR" dirty="0"/>
              <a:t>1. Augmenter les performances des systèmes alimentaires et protéger les écosystèmes pour aller vers une agriculture durable </a:t>
            </a:r>
          </a:p>
          <a:p>
            <a:r>
              <a:rPr lang="fr-FR" dirty="0"/>
              <a:t>2. Défendre l’élevage paysan et protéger la santé animale </a:t>
            </a:r>
          </a:p>
          <a:p>
            <a:r>
              <a:rPr lang="fr-FR" dirty="0"/>
              <a:t>3. Structurer des filières durables, équitables et transparentes, au bénéfice des organisations paysannes et de leurs membres</a:t>
            </a:r>
          </a:p>
          <a:p>
            <a:r>
              <a:rPr lang="fr-FR" dirty="0"/>
              <a:t>4. Prévenir les crises, agir en phase de post-urgence</a:t>
            </a:r>
          </a:p>
          <a:p>
            <a:endParaRPr lang="fr-FR" dirty="0"/>
          </a:p>
          <a:p>
            <a:r>
              <a:rPr lang="fr-FR" dirty="0"/>
              <a:t>Sans oublier cet axe transversal, l’égalité des chances, qui consiste à créer </a:t>
            </a:r>
            <a:br>
              <a:rPr lang="fr-FR" dirty="0"/>
            </a:br>
            <a:r>
              <a:rPr lang="fr-FR" dirty="0"/>
              <a:t>un dynamisme économique inclusif sur les territoires, notamment en faveur des femmes et des jeunes</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12</a:t>
            </a:fld>
            <a:endParaRPr lang="fr-FR"/>
          </a:p>
        </p:txBody>
      </p:sp>
    </p:spTree>
    <p:extLst>
      <p:ext uri="{BB962C8B-B14F-4D97-AF65-F5344CB8AC3E}">
        <p14:creationId xmlns:p14="http://schemas.microsoft.com/office/powerpoint/2010/main" val="2949259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u="sng" dirty="0"/>
              <a:t>Objectif de la diapo</a:t>
            </a:r>
            <a:r>
              <a:rPr lang="fr-FR" dirty="0"/>
              <a:t> : Donner la parole à des acteurs pour convaincre par un témoignage (3 minutes de vidéo)</a:t>
            </a:r>
          </a:p>
          <a:p>
            <a:endParaRPr lang="fr-FR" dirty="0"/>
          </a:p>
          <a:p>
            <a:r>
              <a:rPr lang="fr-FR" i="1" dirty="0"/>
              <a:t>Conseil d’animation </a:t>
            </a:r>
            <a:r>
              <a:rPr lang="fr-FR" dirty="0"/>
              <a:t>: Demander aux participants ce qui les a le + </a:t>
            </a:r>
            <a:r>
              <a:rPr lang="fr-FR" dirty="0" err="1"/>
              <a:t>marqué.e.s</a:t>
            </a:r>
            <a:r>
              <a:rPr lang="fr-FR" dirty="0"/>
              <a:t> dans ces témoignages (3 minutes)</a:t>
            </a:r>
            <a:endParaRPr lang="fr-FR" dirty="0">
              <a:ea typeface="Calibri"/>
              <a:cs typeface="Calibri"/>
            </a:endParaRPr>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13</a:t>
            </a:fld>
            <a:endParaRPr lang="fr-FR"/>
          </a:p>
        </p:txBody>
      </p:sp>
    </p:spTree>
    <p:extLst>
      <p:ext uri="{BB962C8B-B14F-4D97-AF65-F5344CB8AC3E}">
        <p14:creationId xmlns:p14="http://schemas.microsoft.com/office/powerpoint/2010/main" val="2219073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071F9-708E-5A06-9696-A2BCDF6F49E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9C75631-0AD2-4EB1-413B-DEEED976D326}"/>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700E03D0-F21D-BCF9-8578-B79704AC3134}"/>
              </a:ext>
            </a:extLst>
          </p:cNvPr>
          <p:cNvSpPr>
            <a:spLocks noGrp="1"/>
          </p:cNvSpPr>
          <p:nvPr>
            <p:ph type="body" idx="1"/>
          </p:nvPr>
        </p:nvSpPr>
        <p:spPr/>
        <p:txBody>
          <a:bodyPr/>
          <a:lstStyle/>
          <a:p>
            <a:r>
              <a:rPr lang="fr-FR" i="1" dirty="0"/>
              <a:t>💬 Messages clés : </a:t>
            </a:r>
            <a:endParaRPr lang="en-US" dirty="0">
              <a:solidFill>
                <a:srgbClr val="444444"/>
              </a:solidFill>
            </a:endParaRPr>
          </a:p>
          <a:p>
            <a:endParaRPr lang="fr-FR" dirty="0">
              <a:solidFill>
                <a:srgbClr val="444444"/>
              </a:solidFill>
            </a:endParaRPr>
          </a:p>
          <a:p>
            <a:pPr marL="171450" indent="-171450">
              <a:buFont typeface="Wingdings,sans-serif"/>
              <a:buChar char="ü"/>
            </a:pPr>
            <a:r>
              <a:rPr lang="fr-FR" dirty="0"/>
              <a:t>La SI est remise en question et pourtant c'est dans la constitution même de la France.</a:t>
            </a:r>
            <a:endParaRPr lang="en-US" dirty="0">
              <a:solidFill>
                <a:srgbClr val="444444"/>
              </a:solidFill>
            </a:endParaRPr>
          </a:p>
          <a:p>
            <a:pPr marL="171450" indent="-171450">
              <a:buFont typeface="Wingdings,sans-serif"/>
              <a:buChar char="ü"/>
            </a:pPr>
            <a:r>
              <a:rPr lang="fr-FR" dirty="0"/>
              <a:t>La SI, ça permet de vivre dans un monde + juste, + apaisé. </a:t>
            </a:r>
            <a:endParaRPr lang="en-US" dirty="0">
              <a:solidFill>
                <a:srgbClr val="444444"/>
              </a:solidFill>
            </a:endParaRPr>
          </a:p>
          <a:p>
            <a:pPr marL="171450" indent="-171450">
              <a:buFont typeface="Wingdings,sans-serif"/>
              <a:buChar char="ü"/>
            </a:pPr>
            <a:r>
              <a:rPr lang="fr-FR" dirty="0"/>
              <a:t>La diversité est une richesse, pas une menace.</a:t>
            </a:r>
            <a:endParaRPr lang="en-US" dirty="0">
              <a:solidFill>
                <a:srgbClr val="444444"/>
              </a:solidFill>
            </a:endParaRPr>
          </a:p>
          <a:p>
            <a:pPr marL="171450" indent="-171450">
              <a:buFont typeface="Wingdings,sans-serif"/>
              <a:buChar char="ü"/>
            </a:pPr>
            <a:endParaRPr lang="fr-FR" dirty="0">
              <a:solidFill>
                <a:srgbClr val="444444"/>
              </a:solidFill>
            </a:endParaRPr>
          </a:p>
          <a:p>
            <a:r>
              <a:rPr lang="fr-FR" b="1" dirty="0"/>
              <a:t>Diminution de l'aide publique au </a:t>
            </a:r>
            <a:r>
              <a:rPr lang="fr-FR" b="1" dirty="0" err="1"/>
              <a:t>dév</a:t>
            </a:r>
            <a:r>
              <a:rPr lang="fr-FR" b="1" dirty="0"/>
              <a:t> :</a:t>
            </a:r>
            <a:r>
              <a:rPr lang="fr-FR" dirty="0"/>
              <a:t> Plusieurs pays développés, dont la France, ont diminué significativement leurs parts de budgets alloués aux financements de projets dans les pays du sud (réduction de 3.5 milliards d'euros entre 2024 et 2026). Exemple de la suppression de USAID en 2024, dont le budget était de 42 milliards de dollars et qui finançait de nombreux projets liés à la santé, l'éducation, la lutte contre la pauvreté et bien d'autres à travers le monde.</a:t>
            </a:r>
            <a:endParaRPr lang="fr-FR" b="1" dirty="0">
              <a:solidFill>
                <a:srgbClr val="FF0000"/>
              </a:solidFill>
              <a:ea typeface="Calibri"/>
              <a:cs typeface="Calibri"/>
            </a:endParaRPr>
          </a:p>
          <a:p>
            <a:br>
              <a:rPr lang="fr-FR" dirty="0">
                <a:cs typeface="+mn-lt"/>
              </a:rPr>
            </a:br>
            <a:r>
              <a:rPr lang="fr-FR" b="1" dirty="0"/>
              <a:t>Multiplication des conflits et des situations d’urgence : </a:t>
            </a:r>
            <a:r>
              <a:rPr lang="fr-FR" dirty="0"/>
              <a:t>Le nombre de conflits dans le monde a drastiquement augmenté, créant une hausse des situations d’urgences </a:t>
            </a:r>
            <a:br>
              <a:rPr lang="fr-FR" dirty="0">
                <a:cs typeface="+mn-lt"/>
              </a:rPr>
            </a:br>
            <a:r>
              <a:rPr lang="fr-FR" dirty="0"/>
              <a:t>et des besoins vitaux pour les populations. </a:t>
            </a:r>
            <a:endParaRPr lang="fr-FR" dirty="0">
              <a:solidFill>
                <a:srgbClr val="444444"/>
              </a:solidFill>
            </a:endParaRPr>
          </a:p>
          <a:p>
            <a:pPr>
              <a:spcBef>
                <a:spcPts val="600"/>
              </a:spcBef>
            </a:pPr>
            <a:r>
              <a:rPr lang="fr-FR" b="1" dirty="0"/>
              <a:t>Montée de l’extrême droite : </a:t>
            </a:r>
            <a:r>
              <a:rPr lang="fr-FR" dirty="0"/>
              <a:t>Les discours racistes et les politiques nationalistes remettent en cause les valeurs d’humanisme et de solidarité</a:t>
            </a:r>
            <a:endParaRPr lang="en-US" dirty="0">
              <a:solidFill>
                <a:srgbClr val="444444"/>
              </a:solidFill>
            </a:endParaRPr>
          </a:p>
          <a:p>
            <a:endParaRPr lang="fr-FR" b="0" u="none" dirty="0">
              <a:ea typeface="Calibri"/>
              <a:cs typeface="Calibri"/>
            </a:endParaRPr>
          </a:p>
        </p:txBody>
      </p:sp>
      <p:sp>
        <p:nvSpPr>
          <p:cNvPr id="4" name="Espace réservé du numéro de diapositive 3">
            <a:extLst>
              <a:ext uri="{FF2B5EF4-FFF2-40B4-BE49-F238E27FC236}">
                <a16:creationId xmlns:a16="http://schemas.microsoft.com/office/drawing/2014/main" id="{8791ACA1-9A66-3B57-58F6-18CF42C4DB23}"/>
              </a:ext>
            </a:extLst>
          </p:cNvPr>
          <p:cNvSpPr>
            <a:spLocks noGrp="1"/>
          </p:cNvSpPr>
          <p:nvPr>
            <p:ph type="sldNum" sz="quarter" idx="5"/>
          </p:nvPr>
        </p:nvSpPr>
        <p:spPr/>
        <p:txBody>
          <a:bodyPr/>
          <a:lstStyle/>
          <a:p>
            <a:fld id="{9F58B416-DC0F-9F49-A40F-0FC4CD5D2665}" type="slidenum">
              <a:rPr lang="fr-FR" smtClean="0"/>
              <a:t>14</a:t>
            </a:fld>
            <a:endParaRPr lang="fr-FR"/>
          </a:p>
        </p:txBody>
      </p:sp>
    </p:spTree>
    <p:extLst>
      <p:ext uri="{BB962C8B-B14F-4D97-AF65-F5344CB8AC3E}">
        <p14:creationId xmlns:p14="http://schemas.microsoft.com/office/powerpoint/2010/main" val="3388102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fontAlgn="t"/>
            <a:endParaRPr lang="fr-FR" sz="1200" b="1" i="0" kern="1200" dirty="0">
              <a:solidFill>
                <a:schemeClr val="tx1"/>
              </a:solidFill>
              <a:effectLst/>
              <a:latin typeface="+mn-lt"/>
              <a:ea typeface="+mn-ea"/>
              <a:cs typeface="+mn-cs"/>
            </a:endParaRPr>
          </a:p>
          <a:p>
            <a:pPr fontAlgn="t"/>
            <a:r>
              <a:rPr lang="fr-FR" sz="1200" b="1" i="0" kern="1200" dirty="0">
                <a:solidFill>
                  <a:schemeClr val="tx1"/>
                </a:solidFill>
                <a:effectLst/>
                <a:latin typeface="+mn-lt"/>
                <a:ea typeface="+mn-ea"/>
                <a:cs typeface="+mn-cs"/>
              </a:rPr>
              <a:t>Débat mouvant : “Je suis d’accord / pas d’accord” — </a:t>
            </a:r>
            <a:r>
              <a:rPr lang="fr-FR" b="1" dirty="0"/>
              <a:t>10/15</a:t>
            </a:r>
            <a:r>
              <a:rPr lang="fr-FR" sz="1200" b="1" i="0" kern="1200" dirty="0">
                <a:solidFill>
                  <a:schemeClr val="tx1"/>
                </a:solidFill>
                <a:effectLst/>
                <a:latin typeface="+mn-lt"/>
                <a:ea typeface="+mn-ea"/>
                <a:cs typeface="+mn-cs"/>
              </a:rPr>
              <a:t> min</a:t>
            </a:r>
          </a:p>
          <a:p>
            <a:pPr fontAlgn="t"/>
            <a:endParaRPr lang="fr-FR" sz="1200" b="0" i="0" kern="1200" dirty="0">
              <a:solidFill>
                <a:schemeClr val="tx1"/>
              </a:solidFill>
              <a:effectLst/>
              <a:latin typeface="+mn-lt"/>
              <a:ea typeface="+mn-ea"/>
              <a:cs typeface="+mn-cs"/>
            </a:endParaRPr>
          </a:p>
          <a:p>
            <a:pPr fontAlgn="t"/>
            <a:r>
              <a:rPr lang="fr-FR" u="sng" dirty="0"/>
              <a:t>Objectif</a:t>
            </a:r>
            <a:r>
              <a:rPr lang="fr-FR" dirty="0"/>
              <a:t> : développer l’esprit critique.</a:t>
            </a:r>
          </a:p>
          <a:p>
            <a:pPr fontAlgn="t"/>
            <a:endParaRPr lang="fr-FR" sz="1200" b="0" i="0" kern="1200" dirty="0">
              <a:solidFill>
                <a:schemeClr val="tx1"/>
              </a:solidFill>
              <a:effectLst/>
              <a:latin typeface="+mn-lt"/>
              <a:ea typeface="+mn-ea"/>
              <a:cs typeface="+mn-cs"/>
            </a:endParaRPr>
          </a:p>
          <a:p>
            <a:pPr fontAlgn="t"/>
            <a:r>
              <a:rPr lang="fr-FR" dirty="0"/>
              <a:t>L’animateur</a:t>
            </a:r>
            <a:r>
              <a:rPr lang="fr-FR" sz="1200" b="0" i="0" kern="1200" dirty="0">
                <a:solidFill>
                  <a:schemeClr val="tx1"/>
                </a:solidFill>
                <a:effectLst/>
                <a:latin typeface="+mn-lt"/>
                <a:ea typeface="+mn-ea"/>
                <a:cs typeface="+mn-cs"/>
              </a:rPr>
              <a:t> lit des affirmations.</a:t>
            </a:r>
            <a:br>
              <a:rPr lang="fr-FR" sz="1200" b="0" i="0" kern="1200" dirty="0">
                <a:effectLst/>
                <a:cs typeface="+mn-lt"/>
              </a:rPr>
            </a:br>
            <a:r>
              <a:rPr lang="fr-FR" sz="1200" b="0" i="0" kern="1200" dirty="0">
                <a:solidFill>
                  <a:schemeClr val="tx1"/>
                </a:solidFill>
                <a:effectLst/>
                <a:latin typeface="+mn-lt"/>
                <a:ea typeface="+mn-ea"/>
                <a:cs typeface="+mn-cs"/>
              </a:rPr>
              <a:t>Les élèves se positionnent physiquement : </a:t>
            </a:r>
            <a:r>
              <a:rPr lang="fr-FR" sz="1200" b="0" i="1" kern="1200" dirty="0">
                <a:solidFill>
                  <a:schemeClr val="tx1"/>
                </a:solidFill>
                <a:effectLst/>
                <a:latin typeface="+mn-lt"/>
                <a:ea typeface="+mn-ea"/>
                <a:cs typeface="+mn-cs"/>
              </a:rPr>
              <a:t>d’accord</a:t>
            </a:r>
            <a:r>
              <a:rPr lang="fr-FR" sz="1200" b="0" i="0" kern="1200" dirty="0">
                <a:solidFill>
                  <a:schemeClr val="tx1"/>
                </a:solidFill>
                <a:effectLst/>
                <a:latin typeface="+mn-lt"/>
                <a:ea typeface="+mn-ea"/>
                <a:cs typeface="+mn-cs"/>
              </a:rPr>
              <a:t> / </a:t>
            </a:r>
            <a:r>
              <a:rPr lang="fr-FR" sz="1200" b="0" i="1" kern="1200" dirty="0">
                <a:solidFill>
                  <a:schemeClr val="tx1"/>
                </a:solidFill>
                <a:effectLst/>
                <a:latin typeface="+mn-lt"/>
                <a:ea typeface="+mn-ea"/>
                <a:cs typeface="+mn-cs"/>
              </a:rPr>
              <a:t>pas d’accord</a:t>
            </a:r>
            <a:r>
              <a:rPr lang="fr-FR" dirty="0"/>
              <a:t> et doivent en une phrase justifier leur prise de position.</a:t>
            </a:r>
            <a:endParaRPr lang="fr-FR" sz="1200" b="0" i="0" kern="1200" dirty="0">
              <a:solidFill>
                <a:schemeClr val="tx1"/>
              </a:solidFill>
              <a:effectLst/>
              <a:latin typeface="+mn-lt"/>
              <a:ea typeface="Calibri"/>
              <a:cs typeface="Calibri"/>
            </a:endParaRPr>
          </a:p>
          <a:p>
            <a:pPr fontAlgn="t"/>
            <a:endParaRPr lang="fr-FR" sz="1200" b="0" i="0" kern="1200" dirty="0">
              <a:solidFill>
                <a:schemeClr val="tx1"/>
              </a:solidFill>
              <a:effectLst/>
              <a:latin typeface="+mn-lt"/>
              <a:ea typeface="+mn-ea"/>
              <a:cs typeface="+mn-cs"/>
            </a:endParaRPr>
          </a:p>
          <a:p>
            <a:pPr fontAlgn="t"/>
            <a:r>
              <a:rPr lang="fr-FR" sz="1200" b="0" i="0" kern="1200" dirty="0">
                <a:solidFill>
                  <a:schemeClr val="tx1"/>
                </a:solidFill>
                <a:effectLst/>
                <a:latin typeface="+mn-lt"/>
                <a:ea typeface="+mn-ea"/>
                <a:cs typeface="+mn-cs"/>
              </a:rPr>
              <a:t>Exemples :</a:t>
            </a:r>
          </a:p>
          <a:p>
            <a:pPr fontAlgn="t"/>
            <a:r>
              <a:rPr lang="fr-FR" sz="1200" b="0" i="0" kern="1200" dirty="0">
                <a:solidFill>
                  <a:schemeClr val="tx1"/>
                </a:solidFill>
                <a:effectLst/>
                <a:latin typeface="+mn-lt"/>
                <a:ea typeface="+mn-ea"/>
                <a:cs typeface="+mn-cs"/>
              </a:rPr>
              <a:t>« On ne peut rien faire à notre âge pour aider. »</a:t>
            </a:r>
          </a:p>
          <a:p>
            <a:pPr fontAlgn="t"/>
            <a:r>
              <a:rPr lang="fr-FR" sz="1200" b="0" i="0" kern="1200" dirty="0">
                <a:solidFill>
                  <a:schemeClr val="tx1"/>
                </a:solidFill>
                <a:effectLst/>
                <a:latin typeface="+mn-lt"/>
                <a:ea typeface="+mn-ea"/>
                <a:cs typeface="+mn-cs"/>
              </a:rPr>
              <a:t>« La solidarité doit commencer dans notre école. »</a:t>
            </a:r>
          </a:p>
          <a:p>
            <a:pPr fontAlgn="t"/>
            <a:r>
              <a:rPr lang="fr-FR" sz="1200" b="0" i="0" kern="1200" dirty="0">
                <a:solidFill>
                  <a:schemeClr val="tx1"/>
                </a:solidFill>
                <a:effectLst/>
                <a:latin typeface="+mn-lt"/>
                <a:ea typeface="+mn-ea"/>
                <a:cs typeface="+mn-cs"/>
              </a:rPr>
              <a:t>« Les pays riches doivent aider les autres. »</a:t>
            </a:r>
          </a:p>
          <a:p>
            <a:pPr fontAlgn="t"/>
            <a:r>
              <a:rPr lang="fr-FR" sz="1200" b="0" i="0" kern="1200" dirty="0">
                <a:solidFill>
                  <a:schemeClr val="tx1"/>
                </a:solidFill>
                <a:effectLst/>
                <a:latin typeface="+mn-lt"/>
                <a:ea typeface="+mn-ea"/>
                <a:cs typeface="+mn-cs"/>
              </a:rPr>
              <a:t>« Les pays touchés par des crises sont démunis et ne peuvent pas agir seuls. »</a:t>
            </a:r>
          </a:p>
          <a:p>
            <a:pPr fontAlgn="t"/>
            <a:endParaRPr lang="fr-FR" dirty="0"/>
          </a:p>
          <a:p>
            <a:endParaRPr lang="fr-FR" dirty="0"/>
          </a:p>
        </p:txBody>
      </p:sp>
      <p:sp>
        <p:nvSpPr>
          <p:cNvPr id="4" name="Espace réservé du numéro de diapositive 3"/>
          <p:cNvSpPr>
            <a:spLocks noGrp="1"/>
          </p:cNvSpPr>
          <p:nvPr>
            <p:ph type="sldNum" sz="quarter" idx="5"/>
          </p:nvPr>
        </p:nvSpPr>
        <p:spPr/>
        <p:txBody>
          <a:bodyPr/>
          <a:lstStyle/>
          <a:p>
            <a:fld id="{9F58B416-DC0F-9F49-A40F-0FC4CD5D2665}" type="slidenum">
              <a:rPr lang="fr-FR" smtClean="0"/>
              <a:t>15</a:t>
            </a:fld>
            <a:endParaRPr lang="fr-FR"/>
          </a:p>
        </p:txBody>
      </p:sp>
    </p:spTree>
    <p:extLst>
      <p:ext uri="{BB962C8B-B14F-4D97-AF65-F5344CB8AC3E}">
        <p14:creationId xmlns:p14="http://schemas.microsoft.com/office/powerpoint/2010/main" val="1604155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a:xfrm>
            <a:off x="685800" y="4400550"/>
            <a:ext cx="5486400" cy="1355357"/>
          </a:xfrm>
        </p:spPr>
        <p:txBody>
          <a:bodyPr/>
          <a:lstStyle/>
          <a:p>
            <a:r>
              <a:rPr lang="fr-FR" b="1" u="none" dirty="0">
                <a:solidFill>
                  <a:srgbClr val="FF0000"/>
                </a:solidFill>
                <a:latin typeface="Aptos"/>
              </a:rPr>
              <a:t>Réponse : C</a:t>
            </a:r>
          </a:p>
          <a:p>
            <a:endParaRPr lang="fr-FR" u="sng" dirty="0">
              <a:solidFill>
                <a:srgbClr val="C00000"/>
              </a:solidFill>
              <a:latin typeface="Aptos" panose="020B0004020202020204" pitchFamily="34" charset="0"/>
            </a:endParaRPr>
          </a:p>
          <a:p>
            <a:r>
              <a:rPr lang="fr-FR" sz="1100" b="1" i="0" u="sng" dirty="0">
                <a:solidFill>
                  <a:srgbClr val="000000"/>
                </a:solidFill>
                <a:effectLst/>
                <a:latin typeface="Aptos" panose="020B0004020202020204"/>
              </a:rPr>
              <a:t>Commentaire</a:t>
            </a:r>
            <a:r>
              <a:rPr lang="fr-FR" sz="1100" b="0" i="0" u="sng" dirty="0">
                <a:solidFill>
                  <a:srgbClr val="000000"/>
                </a:solidFill>
                <a:effectLst/>
                <a:latin typeface="Aptos" panose="020B0004020202020204"/>
              </a:rPr>
              <a:t> </a:t>
            </a:r>
            <a:r>
              <a:rPr lang="fr-FR" sz="1100" b="0" i="0" dirty="0">
                <a:solidFill>
                  <a:srgbClr val="000000"/>
                </a:solidFill>
                <a:effectLst/>
                <a:latin typeface="Aptos" panose="020B0004020202020204"/>
              </a:rPr>
              <a:t>: </a:t>
            </a:r>
            <a:r>
              <a:rPr lang="fr-FR" sz="1100" b="0" i="0" dirty="0">
                <a:effectLst/>
                <a:latin typeface="Aptos" panose="020B0004020202020204"/>
              </a:rPr>
              <a:t>55 000 $ </a:t>
            </a:r>
            <a:r>
              <a:rPr lang="fr-FR" sz="1100" b="0" i="0" dirty="0">
                <a:solidFill>
                  <a:srgbClr val="000000"/>
                </a:solidFill>
                <a:effectLst/>
                <a:latin typeface="Aptos" panose="020B0004020202020204"/>
              </a:rPr>
              <a:t>de PIB par habitant aux </a:t>
            </a:r>
            <a:r>
              <a:rPr lang="fr-FR" sz="1100" b="1" i="0" dirty="0">
                <a:solidFill>
                  <a:srgbClr val="000000"/>
                </a:solidFill>
                <a:effectLst/>
                <a:latin typeface="Aptos" panose="020B0004020202020204"/>
              </a:rPr>
              <a:t>États-Unis</a:t>
            </a:r>
            <a:r>
              <a:rPr lang="fr-FR" sz="1100" b="0" i="0" dirty="0">
                <a:solidFill>
                  <a:srgbClr val="000000"/>
                </a:solidFill>
                <a:effectLst/>
                <a:latin typeface="Aptos" panose="020B0004020202020204"/>
              </a:rPr>
              <a:t> contre 2 200 $ au </a:t>
            </a:r>
            <a:r>
              <a:rPr lang="fr-FR" sz="1100" b="1" i="0" dirty="0">
                <a:solidFill>
                  <a:srgbClr val="000000"/>
                </a:solidFill>
                <a:effectLst/>
                <a:latin typeface="Aptos" panose="020B0004020202020204"/>
              </a:rPr>
              <a:t>Nigeria</a:t>
            </a:r>
            <a:r>
              <a:rPr lang="fr-FR" sz="1100" b="0" i="0" dirty="0">
                <a:solidFill>
                  <a:srgbClr val="000000"/>
                </a:solidFill>
                <a:effectLst/>
                <a:latin typeface="Aptos" panose="020B0004020202020204"/>
              </a:rPr>
              <a:t>, dont l’économie est pourtant la deuxième d'Afrique subsaharienne (données 2025) : cet écart reflète la fracture économique mondiale persistante. D’une manière générale, selon la Banque mondiale, le PIB par habitant des pays à haut revenu était en moyenne plus de 20 fois supérieur à celui des pays à faible revenu en 2023. </a:t>
            </a:r>
            <a:endParaRPr lang="fr-FR" dirty="0"/>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2</a:t>
            </a:fld>
            <a:endParaRPr lang="fr-FR"/>
          </a:p>
        </p:txBody>
      </p:sp>
    </p:spTree>
    <p:extLst>
      <p:ext uri="{BB962C8B-B14F-4D97-AF65-F5344CB8AC3E}">
        <p14:creationId xmlns:p14="http://schemas.microsoft.com/office/powerpoint/2010/main" val="2857921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a:xfrm>
            <a:off x="685800" y="4400549"/>
            <a:ext cx="5486400" cy="3992679"/>
          </a:xfrm>
        </p:spPr>
        <p:txBody>
          <a:bodyPr/>
          <a:lstStyle/>
          <a:p>
            <a:r>
              <a:rPr lang="fr-FR" b="1" u="none" dirty="0">
                <a:solidFill>
                  <a:srgbClr val="FF0000"/>
                </a:solidFill>
                <a:latin typeface="Aptos"/>
              </a:rPr>
              <a:t>Réponse : B</a:t>
            </a:r>
          </a:p>
          <a:p>
            <a:endParaRPr lang="en-US" sz="1100" b="0" dirty="0">
              <a:solidFill>
                <a:srgbClr val="000000"/>
              </a:solidFill>
              <a:latin typeface="Aptos" panose="020B0004020202020204" pitchFamily="34" charset="0"/>
              <a:ea typeface="Open Sans 1 Bold"/>
              <a:cs typeface="Open Sans 1 Bold"/>
              <a:sym typeface="Open Sans 1 Bold"/>
            </a:endParaRPr>
          </a:p>
          <a:p>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a:t>
            </a:r>
            <a:r>
              <a:rPr lang="fr-FR" sz="1100" b="0" i="0" u="sng" strike="noStrike" kern="1200" dirty="0">
                <a:solidFill>
                  <a:schemeClr val="tx1"/>
                </a:solidFill>
                <a:effectLst/>
                <a:latin typeface="+mn-lt"/>
                <a:ea typeface="+mn-ea"/>
                <a:cs typeface="+mn-cs"/>
                <a:hlinkClick r:id="rId3"/>
              </a:rPr>
              <a:t>Le rapport des Nations unies sur l’état de la sécurité alimentaire et de la nutrition dans le monde</a:t>
            </a:r>
            <a:r>
              <a:rPr lang="fr-FR" sz="1100" b="0" i="0" u="sng" strike="noStrike" kern="1200" dirty="0">
                <a:solidFill>
                  <a:schemeClr val="tx1"/>
                </a:solidFill>
                <a:effectLst/>
                <a:latin typeface="+mn-lt"/>
                <a:ea typeface="+mn-ea"/>
                <a:cs typeface="+mn-cs"/>
              </a:rPr>
              <a:t> </a:t>
            </a:r>
            <a:r>
              <a:rPr lang="fr-FR" sz="1100" b="0" i="0" u="none" strike="noStrike" kern="1200" dirty="0">
                <a:solidFill>
                  <a:schemeClr val="tx1"/>
                </a:solidFill>
                <a:effectLst/>
                <a:latin typeface="+mn-lt"/>
                <a:ea typeface="+mn-ea"/>
                <a:cs typeface="+mn-cs"/>
              </a:rPr>
              <a:t>(SOFI 2025) confirme une tendance alarmante : malgré une légère amélioration des chiffres globaux depuis 2022</a:t>
            </a:r>
            <a:r>
              <a:rPr lang="fr-FR" sz="1100" b="1" i="0" u="none" strike="noStrike" kern="1200" dirty="0">
                <a:solidFill>
                  <a:schemeClr val="tx1"/>
                </a:solidFill>
                <a:effectLst/>
                <a:latin typeface="+mn-lt"/>
                <a:ea typeface="+mn-ea"/>
                <a:cs typeface="+mn-cs"/>
              </a:rPr>
              <a:t>, </a:t>
            </a:r>
            <a:r>
              <a:rPr lang="fr-FR" sz="1100" b="0" i="0" u="none" strike="noStrike" kern="1200" dirty="0">
                <a:solidFill>
                  <a:schemeClr val="tx1"/>
                </a:solidFill>
                <a:effectLst/>
                <a:latin typeface="+mn-lt"/>
                <a:ea typeface="+mn-ea"/>
                <a:cs typeface="+mn-cs"/>
              </a:rPr>
              <a:t>673 millions de personnes restent sous-alimentées</a:t>
            </a:r>
            <a:r>
              <a:rPr lang="fr-FR" sz="1100" b="1" i="0" u="none" strike="noStrike" kern="1200" dirty="0">
                <a:solidFill>
                  <a:schemeClr val="tx1"/>
                </a:solidFill>
                <a:effectLst/>
                <a:latin typeface="+mn-lt"/>
                <a:ea typeface="+mn-ea"/>
                <a:cs typeface="+mn-cs"/>
              </a:rPr>
              <a:t>, </a:t>
            </a:r>
            <a:r>
              <a:rPr lang="fr-FR" sz="1100" b="0" i="0" u="none" strike="noStrike" kern="1200" dirty="0">
                <a:solidFill>
                  <a:schemeClr val="tx1"/>
                </a:solidFill>
                <a:effectLst/>
                <a:latin typeface="+mn-lt"/>
                <a:ea typeface="+mn-ea"/>
                <a:cs typeface="+mn-cs"/>
              </a:rPr>
              <a:t>et</a:t>
            </a:r>
            <a:r>
              <a:rPr lang="fr-FR" sz="1100" b="1" i="0" u="none" strike="noStrike" kern="1200" dirty="0">
                <a:solidFill>
                  <a:schemeClr val="tx1"/>
                </a:solidFill>
                <a:effectLst/>
                <a:latin typeface="+mn-lt"/>
                <a:ea typeface="+mn-ea"/>
                <a:cs typeface="+mn-cs"/>
              </a:rPr>
              <a:t> </a:t>
            </a:r>
            <a:r>
              <a:rPr lang="fr-FR" sz="1100" b="0" i="0" u="none" strike="noStrike" kern="1200" dirty="0">
                <a:solidFill>
                  <a:schemeClr val="tx1"/>
                </a:solidFill>
                <a:effectLst/>
                <a:latin typeface="+mn-lt"/>
                <a:ea typeface="+mn-ea"/>
                <a:cs typeface="+mn-cs"/>
              </a:rPr>
              <a:t>2,3 milliards vivent en insécurité alimentaire</a:t>
            </a:r>
            <a:r>
              <a:rPr lang="fr-FR" sz="1100" b="1" i="0" u="none" strike="noStrike" kern="1200" dirty="0">
                <a:solidFill>
                  <a:schemeClr val="tx1"/>
                </a:solidFill>
                <a:effectLst/>
                <a:latin typeface="+mn-lt"/>
                <a:ea typeface="+mn-ea"/>
                <a:cs typeface="+mn-cs"/>
              </a:rPr>
              <a:t>,</a:t>
            </a:r>
            <a:r>
              <a:rPr lang="fr-FR" sz="1100" b="0" i="0" u="none" strike="noStrike" kern="1200" dirty="0">
                <a:solidFill>
                  <a:schemeClr val="tx1"/>
                </a:solidFill>
                <a:effectLst/>
                <a:latin typeface="+mn-lt"/>
                <a:ea typeface="+mn-ea"/>
                <a:cs typeface="+mn-cs"/>
              </a:rPr>
              <a:t> soit 28 % de la population mondiale. Malgré les progrès des dernières années, les niveaux restent bien au-dessus de ceux avant l’épidémie de COVID, et les objectifs d’éradication de l’insécurité alimentaire et de la faim d’ici à 2030 sont loin d’être atteints.</a:t>
            </a:r>
          </a:p>
          <a:p>
            <a:r>
              <a:rPr lang="fr-FR" sz="1100" b="0" i="0" u="none" strike="noStrike" kern="1200" dirty="0">
                <a:solidFill>
                  <a:schemeClr val="tx1"/>
                </a:solidFill>
                <a:effectLst/>
                <a:latin typeface="+mn-lt"/>
                <a:ea typeface="+mn-ea"/>
                <a:cs typeface="+mn-cs"/>
              </a:rPr>
              <a:t>Alors que des améliorations ont été observées en Asie et en Amérique latine, </a:t>
            </a:r>
            <a:r>
              <a:rPr lang="fr-FR" sz="1100" b="1" i="0" u="none" strike="noStrike" kern="1200" dirty="0">
                <a:solidFill>
                  <a:schemeClr val="tx1"/>
                </a:solidFill>
                <a:effectLst/>
                <a:latin typeface="+mn-lt"/>
                <a:ea typeface="+mn-ea"/>
                <a:cs typeface="+mn-cs"/>
              </a:rPr>
              <a:t>les niveaux de faim continuent d’augmenter dans la plupart des régions d’Afrique.</a:t>
            </a:r>
            <a:r>
              <a:rPr lang="fr-FR" sz="1100" b="0" i="0" u="none" strike="noStrike" kern="1200" dirty="0">
                <a:solidFill>
                  <a:schemeClr val="tx1"/>
                </a:solidFill>
                <a:effectLst/>
                <a:latin typeface="+mn-lt"/>
                <a:ea typeface="+mn-ea"/>
                <a:cs typeface="+mn-cs"/>
              </a:rPr>
              <a:t> Plus d’une personne sur cinq (307 millions de personnes soit 20.2% de la population mondiale) ont souffert de la faim en 2024 sur le continent africain, et les projections soutiennent une augmentation de ce chiffre dans les années à venir. </a:t>
            </a:r>
          </a:p>
          <a:p>
            <a:r>
              <a:rPr lang="fr-FR" sz="1100" kern="1200" dirty="0">
                <a:solidFill>
                  <a:schemeClr val="tx1"/>
                </a:solidFill>
                <a:effectLst/>
                <a:latin typeface="+mn-lt"/>
                <a:ea typeface="+mn-ea"/>
                <a:cs typeface="+mn-cs"/>
              </a:rPr>
              <a:t>La faim n’est pas un problème de production, mais d’inaccessibilité à l’alimentation, </a:t>
            </a:r>
            <a:r>
              <a:rPr lang="fr-FR" sz="1100" dirty="0"/>
              <a:t>qui résulte</a:t>
            </a:r>
            <a:r>
              <a:rPr lang="fr-FR" sz="1100" kern="1200" dirty="0">
                <a:solidFill>
                  <a:schemeClr val="tx1"/>
                </a:solidFill>
                <a:effectLst/>
                <a:latin typeface="+mn-lt"/>
                <a:ea typeface="+mn-ea"/>
                <a:cs typeface="+mn-cs"/>
              </a:rPr>
              <a:t> d’une inflation des prix récurrente. C’est en Afrique qu’a été́ observée la plus forte augmentation des prix entre 2023 et 2024. </a:t>
            </a:r>
          </a:p>
          <a:p>
            <a:endParaRPr lang="fr-FR" sz="1100" dirty="0"/>
          </a:p>
          <a:p>
            <a:r>
              <a:rPr lang="fr-FR" sz="1100" kern="1200" dirty="0">
                <a:solidFill>
                  <a:schemeClr val="tx1"/>
                </a:solidFill>
                <a:effectLst/>
                <a:latin typeface="+mn-lt"/>
                <a:ea typeface="+mn-ea"/>
                <a:cs typeface="+mn-cs"/>
              </a:rPr>
              <a:t>Les causes profondes : Derrière l’élévation des prix mondiaux, se cachent la </a:t>
            </a:r>
            <a:r>
              <a:rPr lang="fr-FR" sz="1100" b="1" kern="1200" dirty="0">
                <a:solidFill>
                  <a:schemeClr val="tx1"/>
                </a:solidFill>
                <a:effectLst/>
                <a:latin typeface="+mn-lt"/>
                <a:ea typeface="+mn-ea"/>
                <a:cs typeface="+mn-cs"/>
              </a:rPr>
              <a:t>dépendance commerciale des pays à faibles revenus au marché mondial.</a:t>
            </a:r>
            <a:r>
              <a:rPr lang="fr-FR" sz="1100" kern="1200" dirty="0">
                <a:solidFill>
                  <a:schemeClr val="tx1"/>
                </a:solidFill>
                <a:effectLst/>
                <a:latin typeface="+mn-lt"/>
                <a:ea typeface="+mn-ea"/>
                <a:cs typeface="+mn-cs"/>
              </a:rPr>
              <a:t> Les inégalités structurelles, les faibles </a:t>
            </a:r>
            <a:r>
              <a:rPr lang="fr-FR" sz="1100" kern="1200" dirty="0" err="1">
                <a:solidFill>
                  <a:schemeClr val="tx1"/>
                </a:solidFill>
                <a:effectLst/>
                <a:latin typeface="+mn-lt"/>
                <a:ea typeface="+mn-ea"/>
                <a:cs typeface="+mn-cs"/>
              </a:rPr>
              <a:t>capacités</a:t>
            </a:r>
            <a:r>
              <a:rPr lang="fr-FR" sz="1100" kern="1200" dirty="0">
                <a:solidFill>
                  <a:schemeClr val="tx1"/>
                </a:solidFill>
                <a:effectLst/>
                <a:latin typeface="+mn-lt"/>
                <a:ea typeface="+mn-ea"/>
                <a:cs typeface="+mn-cs"/>
              </a:rPr>
              <a:t> de stockage de denrées alimentaires, les politiques d’endettement, entretiennent cette dépendance et empêchent la souveraineté́ alimentaire des pays du Sud. </a:t>
            </a:r>
            <a:endParaRPr lang="fr-FR" sz="1100" dirty="0"/>
          </a:p>
          <a:p>
            <a:endParaRPr lang="fr-FR" sz="1100" b="0" i="0" dirty="0">
              <a:solidFill>
                <a:srgbClr val="000000"/>
              </a:solidFill>
              <a:effectLst/>
              <a:latin typeface="Aptos" panose="020B0004020202020204"/>
            </a:endParaRPr>
          </a:p>
          <a:p>
            <a:endParaRPr lang="fr-FR" sz="1100" b="1" i="0" dirty="0">
              <a:solidFill>
                <a:srgbClr val="000000"/>
              </a:solidFill>
              <a:effectLst/>
              <a:latin typeface="Aptos" panose="020B0004020202020204"/>
            </a:endParaRPr>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3</a:t>
            </a:fld>
            <a:endParaRPr lang="fr-FR"/>
          </a:p>
        </p:txBody>
      </p:sp>
    </p:spTree>
    <p:extLst>
      <p:ext uri="{BB962C8B-B14F-4D97-AF65-F5344CB8AC3E}">
        <p14:creationId xmlns:p14="http://schemas.microsoft.com/office/powerpoint/2010/main" val="233005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CFD7A-C51C-1C4A-1A00-B8951001A59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33A9822-AE5A-3D23-1DCC-B2A6037987C6}"/>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E4CECF90-ED56-B488-3FFF-CE4F53085076}"/>
              </a:ext>
            </a:extLst>
          </p:cNvPr>
          <p:cNvSpPr>
            <a:spLocks noGrp="1"/>
          </p:cNvSpPr>
          <p:nvPr>
            <p:ph type="body" idx="1"/>
          </p:nvPr>
        </p:nvSpPr>
        <p:spPr>
          <a:xfrm>
            <a:off x="830179" y="4400550"/>
            <a:ext cx="5486400" cy="3600450"/>
          </a:xfrm>
        </p:spPr>
        <p:txBody>
          <a:bodyPr/>
          <a:lstStyle/>
          <a:p>
            <a:r>
              <a:rPr lang="fr-FR" b="1" u="none" dirty="0">
                <a:solidFill>
                  <a:srgbClr val="FF0000"/>
                </a:solidFill>
                <a:latin typeface="Aptos"/>
              </a:rPr>
              <a:t>Réponse : C</a:t>
            </a:r>
          </a:p>
          <a:p>
            <a:endParaRPr lang="en-US" sz="1100" b="0" dirty="0">
              <a:solidFill>
                <a:srgbClr val="000000"/>
              </a:solidFill>
              <a:latin typeface="Aptos" panose="020B0004020202020204" pitchFamily="34" charset="0"/>
              <a:ea typeface="Open Sans 1 Bold"/>
              <a:cs typeface="Open Sans 1 Bold"/>
              <a:sym typeface="Open Sans 1 Bold"/>
            </a:endParaRPr>
          </a:p>
          <a:p>
            <a:pPr fontAlgn="base"/>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La question permet de </a:t>
            </a:r>
            <a:r>
              <a:rPr lang="fr-FR" sz="1100" dirty="0">
                <a:latin typeface="Aptos"/>
              </a:rPr>
              <a:t>prendre conscience des enjeux fonciers dans la sécurité alimentaire.</a:t>
            </a:r>
          </a:p>
          <a:p>
            <a:pPr fontAlgn="base"/>
            <a:r>
              <a:rPr lang="fr-FR" sz="1200" b="0" i="0" u="none" strike="noStrike" kern="1200" dirty="0">
                <a:solidFill>
                  <a:schemeClr val="tx1"/>
                </a:solidFill>
                <a:effectLst/>
                <a:latin typeface="+mn-lt"/>
                <a:ea typeface="+mn-ea"/>
                <a:cs typeface="+mn-cs"/>
              </a:rPr>
              <a:t>Lorsque la majorité des terres est consacrée aux cultures d’exportation, cela </a:t>
            </a:r>
            <a:r>
              <a:rPr lang="fr-FR" sz="1200" b="1" i="0" u="none" strike="noStrike" kern="1200" dirty="0">
                <a:solidFill>
                  <a:schemeClr val="tx1"/>
                </a:solidFill>
                <a:effectLst/>
                <a:latin typeface="+mn-lt"/>
                <a:ea typeface="+mn-ea"/>
                <a:cs typeface="+mn-cs"/>
              </a:rPr>
              <a:t>réduit la place disponible pour les cultures vivrières</a:t>
            </a:r>
            <a:r>
              <a:rPr lang="fr-FR" sz="1200" b="0" i="0" u="none" strike="noStrike" kern="1200" dirty="0">
                <a:solidFill>
                  <a:schemeClr val="tx1"/>
                </a:solidFill>
                <a:effectLst/>
                <a:latin typeface="+mn-lt"/>
                <a:ea typeface="+mn-ea"/>
                <a:cs typeface="+mn-cs"/>
              </a:rPr>
              <a:t>.​</a:t>
            </a:r>
            <a:br>
              <a:rPr lang="fr-FR" sz="1200" b="0" i="0" u="none" strike="noStrike" kern="1200" dirty="0">
                <a:solidFill>
                  <a:schemeClr val="tx1"/>
                </a:solidFill>
                <a:effectLst/>
                <a:latin typeface="+mn-lt"/>
                <a:ea typeface="+mn-ea"/>
                <a:cs typeface="+mn-cs"/>
              </a:rPr>
            </a:br>
            <a:r>
              <a:rPr lang="fr-FR" sz="1200" b="0" i="0" u="none" strike="noStrike" kern="1200" dirty="0">
                <a:solidFill>
                  <a:schemeClr val="tx1"/>
                </a:solidFill>
                <a:effectLst/>
                <a:latin typeface="+mn-lt"/>
                <a:ea typeface="+mn-ea"/>
                <a:cs typeface="+mn-cs"/>
              </a:rPr>
              <a:t>Ce modèle accroît la dépendance aux importations pour nourrir la population, </a:t>
            </a:r>
            <a:r>
              <a:rPr lang="fr-FR" sz="1200" b="1" i="0" u="none" strike="noStrike" kern="1200" dirty="0">
                <a:solidFill>
                  <a:schemeClr val="tx1"/>
                </a:solidFill>
                <a:effectLst/>
                <a:latin typeface="+mn-lt"/>
                <a:ea typeface="+mn-ea"/>
                <a:cs typeface="+mn-cs"/>
              </a:rPr>
              <a:t>fragilise la souveraineté alimentaire</a:t>
            </a:r>
            <a:r>
              <a:rPr lang="fr-FR" sz="1200" b="0" i="0" u="none" strike="noStrike" kern="1200" dirty="0">
                <a:solidFill>
                  <a:schemeClr val="tx1"/>
                </a:solidFill>
                <a:effectLst/>
                <a:latin typeface="+mn-lt"/>
                <a:ea typeface="+mn-ea"/>
                <a:cs typeface="+mn-cs"/>
              </a:rPr>
              <a:t>, et entraîne une déforestation massive !​</a:t>
            </a:r>
          </a:p>
          <a:p>
            <a:pPr rtl="0" fontAlgn="base"/>
            <a:r>
              <a:rPr lang="fr-FR" sz="1200" b="0" i="0" u="none" strike="noStrike" kern="1200" dirty="0">
                <a:solidFill>
                  <a:schemeClr val="tx1"/>
                </a:solidFill>
                <a:effectLst/>
                <a:latin typeface="+mn-lt"/>
                <a:ea typeface="+mn-ea"/>
                <a:cs typeface="+mn-cs"/>
              </a:rPr>
              <a:t>En Côte d’Ivoire, la culture du cacao rapporte des devises mais le pays est obligé d’importer une large partie de ses aliments de base !</a:t>
            </a:r>
            <a:endParaRPr lang="en-US" sz="1100" b="0" i="0" dirty="0">
              <a:effectLst/>
            </a:endParaRPr>
          </a:p>
          <a:p>
            <a:endParaRPr lang="fr-FR" sz="1100" b="0" i="0" dirty="0">
              <a:solidFill>
                <a:srgbClr val="000000"/>
              </a:solidFill>
              <a:effectLst/>
              <a:latin typeface="Aptos" panose="020B0004020202020204"/>
            </a:endParaRPr>
          </a:p>
        </p:txBody>
      </p:sp>
      <p:sp>
        <p:nvSpPr>
          <p:cNvPr id="4" name="Espace réservé du numéro de diapositive 3">
            <a:extLst>
              <a:ext uri="{FF2B5EF4-FFF2-40B4-BE49-F238E27FC236}">
                <a16:creationId xmlns:a16="http://schemas.microsoft.com/office/drawing/2014/main" id="{18EA29C8-792F-D457-DCE3-51EADEFCA137}"/>
              </a:ext>
            </a:extLst>
          </p:cNvPr>
          <p:cNvSpPr>
            <a:spLocks noGrp="1"/>
          </p:cNvSpPr>
          <p:nvPr>
            <p:ph type="sldNum" sz="quarter" idx="5"/>
          </p:nvPr>
        </p:nvSpPr>
        <p:spPr/>
        <p:txBody>
          <a:bodyPr/>
          <a:lstStyle/>
          <a:p>
            <a:fld id="{9F58B416-DC0F-9F49-A40F-0FC4CD5D2665}" type="slidenum">
              <a:rPr lang="fr-FR" smtClean="0"/>
              <a:t>4</a:t>
            </a:fld>
            <a:endParaRPr lang="fr-FR"/>
          </a:p>
        </p:txBody>
      </p:sp>
    </p:spTree>
    <p:extLst>
      <p:ext uri="{BB962C8B-B14F-4D97-AF65-F5344CB8AC3E}">
        <p14:creationId xmlns:p14="http://schemas.microsoft.com/office/powerpoint/2010/main" val="3707710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p:txBody>
          <a:bodyPr/>
          <a:lstStyle/>
          <a:p>
            <a:r>
              <a:rPr lang="fr-FR" b="1" u="none" dirty="0">
                <a:solidFill>
                  <a:srgbClr val="FF0000"/>
                </a:solidFill>
                <a:latin typeface="Aptos"/>
              </a:rPr>
              <a:t>Réponse : B</a:t>
            </a:r>
          </a:p>
          <a:p>
            <a:endParaRPr lang="fr-FR" u="sng" dirty="0">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a:t>
            </a:r>
            <a:r>
              <a:rPr lang="fr-FR" sz="1200" b="0" i="0" u="none" strike="noStrike" kern="1200" dirty="0">
                <a:solidFill>
                  <a:schemeClr val="tx1"/>
                </a:solidFill>
                <a:effectLst/>
                <a:latin typeface="+mn-lt"/>
                <a:ea typeface="+mn-ea"/>
                <a:cs typeface="+mn-cs"/>
              </a:rPr>
              <a:t>Cet écart de plus de 20 ans reflète les inégalités d’accès ​</a:t>
            </a:r>
            <a:br>
              <a:rPr lang="fr-FR" sz="1200" b="0" i="0" u="none" strike="noStrike" kern="1200" dirty="0">
                <a:effectLst/>
                <a:cs typeface="+mn-lt"/>
              </a:rPr>
            </a:br>
            <a:r>
              <a:rPr lang="fr-FR" sz="1200" b="0" i="0" u="none" strike="noStrike" kern="1200" dirty="0">
                <a:solidFill>
                  <a:schemeClr val="tx1"/>
                </a:solidFill>
                <a:effectLst/>
                <a:latin typeface="+mn-lt"/>
                <a:ea typeface="+mn-ea"/>
                <a:cs typeface="+mn-cs"/>
              </a:rPr>
              <a:t>aux soins, à l’eau potable et à une alimentation saine. ​</a:t>
            </a:r>
            <a:br>
              <a:rPr lang="fr-FR" sz="1200" b="0" i="0" u="none" strike="noStrike" kern="1200" dirty="0">
                <a:effectLst/>
                <a:cs typeface="+mn-lt"/>
              </a:rPr>
            </a:br>
            <a:r>
              <a:rPr lang="fr-FR" sz="1200" b="0" i="0" u="none" strike="noStrike" kern="1200" dirty="0">
                <a:solidFill>
                  <a:schemeClr val="tx1"/>
                </a:solidFill>
                <a:effectLst/>
                <a:latin typeface="+mn-lt"/>
                <a:ea typeface="+mn-ea"/>
                <a:cs typeface="+mn-cs"/>
              </a:rPr>
              <a:t>L’un des facteurs déterminants est la </a:t>
            </a:r>
            <a:r>
              <a:rPr lang="fr-FR" sz="1200" b="1" i="0" u="none" strike="noStrike" kern="1200" dirty="0">
                <a:solidFill>
                  <a:schemeClr val="tx1"/>
                </a:solidFill>
                <a:effectLst/>
                <a:latin typeface="+mn-lt"/>
                <a:ea typeface="+mn-ea"/>
                <a:cs typeface="+mn-cs"/>
              </a:rPr>
              <a:t>forte mortalité infantile </a:t>
            </a:r>
            <a:r>
              <a:rPr lang="fr-FR" sz="1200" b="0" i="0" u="none" strike="noStrike" kern="1200" dirty="0">
                <a:solidFill>
                  <a:schemeClr val="tx1"/>
                </a:solidFill>
                <a:effectLst/>
                <a:latin typeface="+mn-lt"/>
                <a:ea typeface="+mn-ea"/>
                <a:cs typeface="+mn-cs"/>
              </a:rPr>
              <a:t>(dans certains pays, elle peut être 10 fois plus élevée que dans les pays du Nord). ​</a:t>
            </a:r>
            <a:br>
              <a:rPr lang="fr-FR" sz="1200" b="0" i="0" u="none" strike="noStrike" kern="1200" dirty="0">
                <a:effectLst/>
                <a:cs typeface="+mn-lt"/>
              </a:rPr>
            </a:br>
            <a:r>
              <a:rPr lang="fr-FR" sz="1200" b="0" i="0" u="none" strike="noStrike" kern="1200" dirty="0">
                <a:solidFill>
                  <a:schemeClr val="tx1"/>
                </a:solidFill>
                <a:effectLst/>
                <a:latin typeface="+mn-lt"/>
                <a:ea typeface="+mn-ea"/>
                <a:cs typeface="+mn-cs"/>
              </a:rPr>
              <a:t>On peut aussi évoquer l’instabilité politique et les </a:t>
            </a:r>
            <a:r>
              <a:rPr lang="fr-FR" sz="1200" b="1" i="0" u="none" strike="noStrike" kern="1200" dirty="0">
                <a:solidFill>
                  <a:schemeClr val="tx1"/>
                </a:solidFill>
                <a:effectLst/>
                <a:latin typeface="+mn-lt"/>
                <a:ea typeface="+mn-ea"/>
                <a:cs typeface="+mn-cs"/>
              </a:rPr>
              <a:t>conflits</a:t>
            </a:r>
            <a:r>
              <a:rPr lang="fr-FR" sz="1200" b="0" i="0" u="none" strike="noStrike" kern="1200" dirty="0">
                <a:solidFill>
                  <a:schemeClr val="tx1"/>
                </a:solidFill>
                <a:effectLst/>
                <a:latin typeface="+mn-lt"/>
                <a:ea typeface="+mn-ea"/>
                <a:cs typeface="+mn-cs"/>
              </a:rPr>
              <a:t>, qui provoquent l’effondrement des systèmes de santé. </a:t>
            </a:r>
          </a:p>
          <a:p>
            <a:endParaRPr lang="fr-FR" b="0" i="0" dirty="0">
              <a:solidFill>
                <a:srgbClr val="000000"/>
              </a:solidFill>
              <a:effectLst/>
              <a:latin typeface="Calibri"/>
              <a:ea typeface="Calibri"/>
              <a:cs typeface="Calibri"/>
            </a:endParaRPr>
          </a:p>
          <a:p>
            <a:r>
              <a:rPr lang="fr-FR" b="1" u="sng" dirty="0">
                <a:solidFill>
                  <a:srgbClr val="000000"/>
                </a:solidFill>
              </a:rPr>
              <a:t>Zoom sur la santé</a:t>
            </a:r>
            <a:r>
              <a:rPr lang="fr-FR" dirty="0">
                <a:solidFill>
                  <a:srgbClr val="000000"/>
                </a:solidFill>
              </a:rPr>
              <a:t>:</a:t>
            </a:r>
            <a:r>
              <a:rPr lang="fr-FR" b="1" dirty="0">
                <a:solidFill>
                  <a:srgbClr val="000000"/>
                </a:solidFill>
              </a:rPr>
              <a:t> 1) Les soins coûtent trop cher </a:t>
            </a:r>
            <a:r>
              <a:rPr lang="fr-FR" dirty="0">
                <a:solidFill>
                  <a:srgbClr val="000000"/>
                </a:solidFill>
              </a:rPr>
              <a:t>(sans assurance maladie, les soins peuvent représenter plusieurs mois de revenus) </a:t>
            </a:r>
            <a:r>
              <a:rPr lang="fr-FR" b="1" dirty="0">
                <a:solidFill>
                  <a:srgbClr val="000000"/>
                </a:solidFill>
              </a:rPr>
              <a:t>2) Les centres de santé sont loin</a:t>
            </a:r>
            <a:endParaRPr lang="en-US" dirty="0">
              <a:solidFill>
                <a:srgbClr val="000000"/>
              </a:solidFill>
            </a:endParaRPr>
          </a:p>
          <a:p>
            <a:r>
              <a:rPr lang="fr-FR" dirty="0">
                <a:solidFill>
                  <a:srgbClr val="000000"/>
                </a:solidFill>
              </a:rPr>
              <a:t>(dans les zones rurales, le dispensaire le plus proche peut être à 20–50 km. Les gens doivent marcher ou payer un trajet coûteux) </a:t>
            </a:r>
            <a:r>
              <a:rPr lang="fr-FR" b="1" dirty="0">
                <a:solidFill>
                  <a:srgbClr val="000000"/>
                </a:solidFill>
              </a:rPr>
              <a:t>3) Manque de personnel médical (</a:t>
            </a:r>
            <a:r>
              <a:rPr lang="fr-FR" dirty="0">
                <a:solidFill>
                  <a:srgbClr val="000000"/>
                </a:solidFill>
              </a:rPr>
              <a:t>dans certains pays, il y a moins d’1 médecin pour 10 000 habitants) </a:t>
            </a:r>
            <a:r>
              <a:rPr lang="fr-FR" b="1" dirty="0">
                <a:solidFill>
                  <a:srgbClr val="000000"/>
                </a:solidFill>
              </a:rPr>
              <a:t>4) Infrastructures insuffisantes </a:t>
            </a:r>
            <a:r>
              <a:rPr lang="fr-FR" dirty="0">
                <a:solidFill>
                  <a:srgbClr val="000000"/>
                </a:solidFill>
              </a:rPr>
              <a:t>(Hôpitaux mal équipés : peu de lits, pas de laboratoire, manque d’électricité ou d’eau, ruptures fréquentes de médicaments et vaccins) </a:t>
            </a:r>
            <a:r>
              <a:rPr lang="fr-FR" b="1" dirty="0">
                <a:solidFill>
                  <a:srgbClr val="000000"/>
                </a:solidFill>
              </a:rPr>
              <a:t>5) Facteurs sociaux et culturels </a:t>
            </a:r>
            <a:r>
              <a:rPr lang="fr-FR" dirty="0">
                <a:solidFill>
                  <a:srgbClr val="000000"/>
                </a:solidFill>
              </a:rPr>
              <a:t>(méfiance envers le système de santé. Tabous autour de la santé reproductive. Discrimination (femmes, minorités, personnes handicapées). </a:t>
            </a:r>
            <a:r>
              <a:rPr lang="fr-FR" b="1" dirty="0">
                <a:solidFill>
                  <a:srgbClr val="000000"/>
                </a:solidFill>
              </a:rPr>
              <a:t>6) Conflits et catastrophes (</a:t>
            </a:r>
            <a:r>
              <a:rPr lang="fr-FR" dirty="0">
                <a:solidFill>
                  <a:srgbClr val="000000"/>
                </a:solidFill>
              </a:rPr>
              <a:t>destruction d’hôpitaux, fuite des médecins.</a:t>
            </a:r>
            <a:endParaRPr lang="fr-FR" dirty="0"/>
          </a:p>
          <a:p>
            <a:endParaRPr lang="fr-FR" sz="1100" dirty="0">
              <a:solidFill>
                <a:srgbClr val="000000"/>
              </a:solidFill>
              <a:latin typeface="Aptos" panose="020B0004020202020204"/>
            </a:endParaRPr>
          </a:p>
          <a:p>
            <a:endParaRPr lang="fr-FR" sz="1100" b="1" dirty="0">
              <a:solidFill>
                <a:srgbClr val="000000"/>
              </a:solidFill>
              <a:latin typeface="Aptos" panose="020B0004020202020204"/>
            </a:endParaRPr>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5</a:t>
            </a:fld>
            <a:endParaRPr lang="fr-FR"/>
          </a:p>
        </p:txBody>
      </p:sp>
    </p:spTree>
    <p:extLst>
      <p:ext uri="{BB962C8B-B14F-4D97-AF65-F5344CB8AC3E}">
        <p14:creationId xmlns:p14="http://schemas.microsoft.com/office/powerpoint/2010/main" val="3169720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2E7B9-02AE-F2CB-5BE4-85A02A50123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EC18D96-533A-7775-5960-BE7E4A1BC3A3}"/>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CD5E715D-85EA-9EBC-E7D8-25FC4C400861}"/>
              </a:ext>
            </a:extLst>
          </p:cNvPr>
          <p:cNvSpPr>
            <a:spLocks noGrp="1"/>
          </p:cNvSpPr>
          <p:nvPr>
            <p:ph type="body" idx="1"/>
          </p:nvPr>
        </p:nvSpPr>
        <p:spPr>
          <a:xfrm>
            <a:off x="685800" y="4400549"/>
            <a:ext cx="5486400" cy="4079307"/>
          </a:xfrm>
        </p:spPr>
        <p:txBody>
          <a:bodyPr/>
          <a:lstStyle/>
          <a:p>
            <a:r>
              <a:rPr lang="fr-FR" b="1" u="none" dirty="0">
                <a:solidFill>
                  <a:srgbClr val="FF0000"/>
                </a:solidFill>
                <a:latin typeface="Aptos"/>
              </a:rPr>
              <a:t>Réponse : Attention piège ! Les 3 réponses sont exactes.</a:t>
            </a:r>
          </a:p>
          <a:p>
            <a:endParaRPr lang="fr-FR" sz="1100" b="1" i="0" dirty="0">
              <a:solidFill>
                <a:srgbClr val="000000"/>
              </a:solidFill>
              <a:effectLst/>
              <a:latin typeface="Aptos" panose="020B0004020202020204"/>
            </a:endParaRPr>
          </a:p>
          <a:p>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a:t>
            </a:r>
            <a:r>
              <a:rPr lang="fr-FR" sz="1200" b="0" i="0" u="none" strike="noStrike" kern="1200" dirty="0">
                <a:solidFill>
                  <a:schemeClr val="tx1"/>
                </a:solidFill>
                <a:effectLst/>
                <a:latin typeface="+mn-lt"/>
                <a:ea typeface="+mn-ea"/>
                <a:cs typeface="+mn-cs"/>
              </a:rPr>
              <a:t>Les </a:t>
            </a:r>
            <a:r>
              <a:rPr lang="fr-FR" sz="1200" b="1" i="0" u="none" strike="noStrike" kern="1200" dirty="0">
                <a:solidFill>
                  <a:schemeClr val="tx1"/>
                </a:solidFill>
                <a:effectLst/>
                <a:latin typeface="+mn-lt"/>
                <a:ea typeface="+mn-ea"/>
                <a:cs typeface="+mn-cs"/>
              </a:rPr>
              <a:t>inégalités Nord/Sud </a:t>
            </a:r>
            <a:r>
              <a:rPr lang="fr-FR" sz="1200" b="0" i="0" u="none" strike="noStrike" kern="1200" dirty="0">
                <a:solidFill>
                  <a:schemeClr val="tx1"/>
                </a:solidFill>
                <a:effectLst/>
                <a:latin typeface="+mn-lt"/>
                <a:ea typeface="+mn-ea"/>
                <a:cs typeface="+mn-cs"/>
              </a:rPr>
              <a:t>en matière d’éducation sont </a:t>
            </a:r>
            <a:r>
              <a:rPr lang="fr-FR" sz="1200" b="1" i="0" u="none" strike="noStrike" kern="1200" dirty="0">
                <a:solidFill>
                  <a:schemeClr val="tx1"/>
                </a:solidFill>
                <a:effectLst/>
                <a:latin typeface="+mn-lt"/>
                <a:ea typeface="+mn-ea"/>
                <a:cs typeface="+mn-cs"/>
              </a:rPr>
              <a:t>massives à tous les niveaux </a:t>
            </a:r>
            <a:r>
              <a:rPr lang="fr-FR" sz="1200" b="0" i="0" u="none" strike="noStrike" kern="1200" dirty="0">
                <a:solidFill>
                  <a:schemeClr val="tx1"/>
                </a:solidFill>
                <a:effectLst/>
                <a:latin typeface="+mn-lt"/>
                <a:ea typeface="+mn-ea"/>
                <a:cs typeface="+mn-cs"/>
              </a:rPr>
              <a:t>: accès à l’école, poursuite des études, qualité des apprentissages, financement.</a:t>
            </a:r>
            <a:r>
              <a:rPr lang="fr-FR" sz="1200" kern="1200" dirty="0">
                <a:solidFill>
                  <a:schemeClr val="tx1"/>
                </a:solidFill>
                <a:effectLst/>
                <a:latin typeface="+mn-lt"/>
                <a:ea typeface="+mn-ea"/>
                <a:cs typeface="+mn-cs"/>
              </a:rPr>
              <a:t>​</a:t>
            </a:r>
            <a:br>
              <a:rPr lang="fr-FR" sz="1200" kern="1200" dirty="0">
                <a:effectLst/>
                <a:cs typeface="+mn-lt"/>
              </a:rPr>
            </a:br>
            <a:r>
              <a:rPr lang="fr-FR" sz="1200" b="0" i="0" u="none" strike="noStrike" kern="1200" dirty="0">
                <a:solidFill>
                  <a:schemeClr val="tx1"/>
                </a:solidFill>
                <a:effectLst/>
                <a:latin typeface="+mn-lt"/>
                <a:ea typeface="+mn-ea"/>
                <a:cs typeface="+mn-cs"/>
              </a:rPr>
              <a:t>À noter : les pays du Sud consacrent une part comparable de leur richesse à l’éducation : ≈ 4 % vs ≈ 5 % dans les pays du Nord ; mais, comme cette richesse est beaucoup plus faible, les moyens éducatifs restent très inférieurs. </a:t>
            </a:r>
          </a:p>
          <a:p>
            <a:endParaRPr lang="fr-FR" dirty="0">
              <a:solidFill>
                <a:srgbClr val="000000"/>
              </a:solidFill>
              <a:latin typeface="Calibri"/>
              <a:ea typeface="Calibri"/>
              <a:cs typeface="Calibri"/>
            </a:endParaRPr>
          </a:p>
          <a:p>
            <a:r>
              <a:rPr lang="fr-FR" b="1" u="sng" dirty="0">
                <a:solidFill>
                  <a:srgbClr val="000000"/>
                </a:solidFill>
              </a:rPr>
              <a:t>Pour aller plus loin</a:t>
            </a:r>
            <a:r>
              <a:rPr lang="fr-FR" b="1" dirty="0">
                <a:solidFill>
                  <a:srgbClr val="000000"/>
                </a:solidFill>
              </a:rPr>
              <a:t>:</a:t>
            </a:r>
            <a:r>
              <a:rPr lang="fr-FR" dirty="0">
                <a:solidFill>
                  <a:srgbClr val="000000"/>
                </a:solidFill>
              </a:rPr>
              <a:t> 1) </a:t>
            </a:r>
            <a:r>
              <a:rPr lang="fr-FR" b="1" dirty="0">
                <a:solidFill>
                  <a:srgbClr val="000000"/>
                </a:solidFill>
              </a:rPr>
              <a:t>Coûts directs ou cachés (</a:t>
            </a:r>
            <a:r>
              <a:rPr lang="fr-FR" dirty="0">
                <a:solidFill>
                  <a:srgbClr val="000000"/>
                </a:solidFill>
              </a:rPr>
              <a:t>même si l’école est gratuite, les familles doivent payer les uniformes, fournitures, transport.. 2) </a:t>
            </a:r>
            <a:r>
              <a:rPr lang="fr-FR" b="1" dirty="0">
                <a:solidFill>
                  <a:srgbClr val="000000"/>
                </a:solidFill>
              </a:rPr>
              <a:t>L’école est loin</a:t>
            </a:r>
            <a:endParaRPr lang="en-US" dirty="0">
              <a:solidFill>
                <a:srgbClr val="000000"/>
              </a:solidFill>
            </a:endParaRPr>
          </a:p>
          <a:p>
            <a:r>
              <a:rPr lang="fr-FR" dirty="0">
                <a:solidFill>
                  <a:srgbClr val="000000"/>
                </a:solidFill>
              </a:rPr>
              <a:t>Dans les zones rurales, l'école peut être à </a:t>
            </a:r>
            <a:r>
              <a:rPr lang="fr-FR" b="1" dirty="0">
                <a:solidFill>
                  <a:srgbClr val="000000"/>
                </a:solidFill>
              </a:rPr>
              <a:t>plusieurs kilomètres</a:t>
            </a:r>
            <a:r>
              <a:rPr lang="fr-FR" dirty="0">
                <a:solidFill>
                  <a:srgbClr val="000000"/>
                </a:solidFill>
              </a:rPr>
              <a:t> (Pas de transport, routes dangereuses) 3)</a:t>
            </a:r>
            <a:r>
              <a:rPr lang="fr-FR" b="1" dirty="0">
                <a:solidFill>
                  <a:srgbClr val="000000"/>
                </a:solidFill>
              </a:rPr>
              <a:t> Manque d’enseignants et classes surchargées</a:t>
            </a:r>
            <a:endParaRPr lang="en-US" dirty="0">
              <a:solidFill>
                <a:srgbClr val="000000"/>
              </a:solidFill>
            </a:endParaRPr>
          </a:p>
          <a:p>
            <a:r>
              <a:rPr lang="fr-FR" dirty="0">
                <a:solidFill>
                  <a:srgbClr val="000000"/>
                </a:solidFill>
              </a:rPr>
              <a:t>Classes de </a:t>
            </a:r>
            <a:r>
              <a:rPr lang="fr-FR" b="1" dirty="0">
                <a:solidFill>
                  <a:srgbClr val="000000"/>
                </a:solidFill>
              </a:rPr>
              <a:t>50 à 80 élèves</a:t>
            </a:r>
            <a:r>
              <a:rPr lang="fr-FR" dirty="0">
                <a:solidFill>
                  <a:srgbClr val="000000"/>
                </a:solidFill>
              </a:rPr>
              <a:t>. Peu d’enseignants formés. Faible matériel pédagogique. 4) </a:t>
            </a:r>
            <a:r>
              <a:rPr lang="fr-FR" b="1" dirty="0">
                <a:solidFill>
                  <a:srgbClr val="000000"/>
                </a:solidFill>
              </a:rPr>
              <a:t>Difficultés spécifiques pour les filles (</a:t>
            </a:r>
            <a:r>
              <a:rPr lang="fr-FR" dirty="0">
                <a:solidFill>
                  <a:srgbClr val="000000"/>
                </a:solidFill>
              </a:rPr>
              <a:t>Mariages précoces, grossesses adolescentes, menstruations sans produits adaptés → absences fréquentes, priorité donnée aux garçons lorsque les ressources sont limitées). 5) </a:t>
            </a:r>
            <a:r>
              <a:rPr lang="fr-FR" b="1" dirty="0">
                <a:solidFill>
                  <a:srgbClr val="000000"/>
                </a:solidFill>
              </a:rPr>
              <a:t>Les enfants doivent travailler (</a:t>
            </a:r>
            <a:r>
              <a:rPr lang="fr-FR" dirty="0">
                <a:solidFill>
                  <a:srgbClr val="000000"/>
                </a:solidFill>
              </a:rPr>
              <a:t>Aider aux tâches familiales : agriculture, troupeaux, commerce et travail domestique (surtout les filles) → Cela entraîne des </a:t>
            </a:r>
            <a:r>
              <a:rPr lang="fr-FR" b="1" dirty="0">
                <a:solidFill>
                  <a:srgbClr val="000000"/>
                </a:solidFill>
              </a:rPr>
              <a:t>absences</a:t>
            </a:r>
            <a:r>
              <a:rPr lang="fr-FR" dirty="0">
                <a:solidFill>
                  <a:srgbClr val="000000"/>
                </a:solidFill>
              </a:rPr>
              <a:t>, du </a:t>
            </a:r>
            <a:r>
              <a:rPr lang="fr-FR" b="1" dirty="0">
                <a:solidFill>
                  <a:srgbClr val="000000"/>
                </a:solidFill>
              </a:rPr>
              <a:t>retard scolaire</a:t>
            </a:r>
            <a:r>
              <a:rPr lang="fr-FR" dirty="0">
                <a:solidFill>
                  <a:srgbClr val="000000"/>
                </a:solidFill>
              </a:rPr>
              <a:t>, voire l’abandon. 6) </a:t>
            </a:r>
            <a:r>
              <a:rPr lang="fr-FR" b="1" dirty="0">
                <a:solidFill>
                  <a:srgbClr val="000000"/>
                </a:solidFill>
              </a:rPr>
              <a:t>Conflits, crises humanitaires et déplacements (</a:t>
            </a:r>
            <a:r>
              <a:rPr lang="fr-FR" dirty="0">
                <a:solidFill>
                  <a:srgbClr val="000000"/>
                </a:solidFill>
              </a:rPr>
              <a:t>Écoles détruites ou utilisées comme abris, enfants réfugiés ou déplacés n’ayant pas accès à un système scolaire stable).</a:t>
            </a:r>
            <a:endParaRPr lang="fr-FR" dirty="0"/>
          </a:p>
        </p:txBody>
      </p:sp>
      <p:sp>
        <p:nvSpPr>
          <p:cNvPr id="4" name="Espace réservé du numéro de diapositive 3">
            <a:extLst>
              <a:ext uri="{FF2B5EF4-FFF2-40B4-BE49-F238E27FC236}">
                <a16:creationId xmlns:a16="http://schemas.microsoft.com/office/drawing/2014/main" id="{1316EB95-D5E5-539B-B9AB-E1609F42406E}"/>
              </a:ext>
            </a:extLst>
          </p:cNvPr>
          <p:cNvSpPr>
            <a:spLocks noGrp="1"/>
          </p:cNvSpPr>
          <p:nvPr>
            <p:ph type="sldNum" sz="quarter" idx="5"/>
          </p:nvPr>
        </p:nvSpPr>
        <p:spPr/>
        <p:txBody>
          <a:bodyPr/>
          <a:lstStyle/>
          <a:p>
            <a:fld id="{9F58B416-DC0F-9F49-A40F-0FC4CD5D2665}" type="slidenum">
              <a:rPr lang="fr-FR" smtClean="0"/>
              <a:t>6</a:t>
            </a:fld>
            <a:endParaRPr lang="fr-FR"/>
          </a:p>
        </p:txBody>
      </p:sp>
    </p:spTree>
    <p:extLst>
      <p:ext uri="{BB962C8B-B14F-4D97-AF65-F5344CB8AC3E}">
        <p14:creationId xmlns:p14="http://schemas.microsoft.com/office/powerpoint/2010/main" val="3977237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852CD-9C94-671A-01E1-5ACFD3BA90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586E3A7-5EDD-F43C-39A3-AE790B10BCBA}"/>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6E62609C-730F-4C25-4C08-C9E9D660FEB3}"/>
              </a:ext>
            </a:extLst>
          </p:cNvPr>
          <p:cNvSpPr>
            <a:spLocks noGrp="1"/>
          </p:cNvSpPr>
          <p:nvPr>
            <p:ph type="body" idx="1"/>
          </p:nvPr>
        </p:nvSpPr>
        <p:spPr>
          <a:xfrm>
            <a:off x="685800" y="4400550"/>
            <a:ext cx="5486400" cy="1307231"/>
          </a:xfrm>
        </p:spPr>
        <p:txBody>
          <a:bodyPr/>
          <a:lstStyle/>
          <a:p>
            <a:r>
              <a:rPr lang="fr-FR" b="1" u="none" dirty="0">
                <a:solidFill>
                  <a:srgbClr val="FF0000"/>
                </a:solidFill>
                <a:latin typeface="Aptos"/>
              </a:rPr>
              <a:t>Réponse : B</a:t>
            </a:r>
          </a:p>
          <a:p>
            <a:endParaRPr lang="en-US" sz="1100" b="0" dirty="0">
              <a:solidFill>
                <a:srgbClr val="000000"/>
              </a:solidFill>
              <a:latin typeface="Aptos" panose="020B0004020202020204" pitchFamily="34" charset="0"/>
              <a:ea typeface="Open Sans 1 Bold"/>
              <a:cs typeface="Open Sans 1 Bold"/>
              <a:sym typeface="Open Sans 1 Bold"/>
            </a:endParaRPr>
          </a:p>
          <a:p>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a:t>
            </a:r>
            <a:r>
              <a:rPr lang="fr-FR" sz="1200" b="0" i="0" u="none" strike="noStrike" kern="1200" dirty="0">
                <a:solidFill>
                  <a:schemeClr val="tx1"/>
                </a:solidFill>
                <a:effectLst/>
                <a:latin typeface="+mn-lt"/>
                <a:ea typeface="+mn-ea"/>
                <a:cs typeface="+mn-cs"/>
              </a:rPr>
              <a:t>L’Afrique a perdu 3,9 millions d’hectares de forêts par an, notamment en raison de la </a:t>
            </a:r>
            <a:r>
              <a:rPr lang="fr-FR" sz="1200" b="1" i="0" u="none" strike="noStrike" kern="1200" dirty="0">
                <a:solidFill>
                  <a:schemeClr val="tx1"/>
                </a:solidFill>
                <a:effectLst/>
                <a:latin typeface="+mn-lt"/>
                <a:ea typeface="+mn-ea"/>
                <a:cs typeface="+mn-cs"/>
              </a:rPr>
              <a:t>coupe de bois, </a:t>
            </a:r>
            <a:r>
              <a:rPr lang="fr-FR" sz="1200" b="0" i="0" u="none" strike="noStrike" kern="1200" dirty="0">
                <a:solidFill>
                  <a:schemeClr val="tx1"/>
                </a:solidFill>
                <a:effectLst/>
                <a:latin typeface="+mn-lt"/>
                <a:ea typeface="+mn-ea"/>
                <a:cs typeface="+mn-cs"/>
              </a:rPr>
              <a:t>de</a:t>
            </a:r>
            <a:r>
              <a:rPr lang="fr-FR" sz="1200" b="1" i="0" u="none" strike="noStrike" kern="1200" dirty="0">
                <a:solidFill>
                  <a:schemeClr val="tx1"/>
                </a:solidFill>
                <a:effectLst/>
                <a:latin typeface="+mn-lt"/>
                <a:ea typeface="+mn-ea"/>
                <a:cs typeface="+mn-cs"/>
              </a:rPr>
              <a:t> l’agriculture sur brûlis </a:t>
            </a:r>
            <a:r>
              <a:rPr lang="fr-FR" sz="1200" b="0" i="0" u="none" strike="noStrike" kern="1200" dirty="0">
                <a:solidFill>
                  <a:schemeClr val="tx1"/>
                </a:solidFill>
                <a:effectLst/>
                <a:latin typeface="+mn-lt"/>
                <a:ea typeface="+mn-ea"/>
                <a:cs typeface="+mn-cs"/>
              </a:rPr>
              <a:t>​</a:t>
            </a:r>
            <a:br>
              <a:rPr lang="fr-FR" sz="1200" b="0" i="0" u="none" strike="noStrike" kern="1200" dirty="0">
                <a:solidFill>
                  <a:schemeClr val="tx1"/>
                </a:solidFill>
                <a:effectLst/>
                <a:latin typeface="+mn-lt"/>
                <a:ea typeface="+mn-ea"/>
                <a:cs typeface="+mn-cs"/>
              </a:rPr>
            </a:br>
            <a:r>
              <a:rPr lang="fr-FR" sz="1200" b="0" i="0" u="none" strike="noStrike" kern="1200" dirty="0">
                <a:solidFill>
                  <a:schemeClr val="tx1"/>
                </a:solidFill>
                <a:effectLst/>
                <a:latin typeface="+mn-lt"/>
                <a:ea typeface="+mn-ea"/>
                <a:cs typeface="+mn-cs"/>
              </a:rPr>
              <a:t>et de </a:t>
            </a:r>
            <a:r>
              <a:rPr lang="fr-FR" sz="1200" b="1" i="0" u="none" strike="noStrike" kern="1200" dirty="0">
                <a:solidFill>
                  <a:schemeClr val="tx1"/>
                </a:solidFill>
                <a:effectLst/>
                <a:latin typeface="+mn-lt"/>
                <a:ea typeface="+mn-ea"/>
                <a:cs typeface="+mn-cs"/>
              </a:rPr>
              <a:t>l’extension des cultures</a:t>
            </a:r>
            <a:r>
              <a:rPr lang="fr-FR" sz="1200" b="0" i="0" u="none" strike="noStrike" kern="1200" dirty="0">
                <a:solidFill>
                  <a:schemeClr val="tx1"/>
                </a:solidFill>
                <a:effectLst/>
                <a:latin typeface="+mn-lt"/>
                <a:ea typeface="+mn-ea"/>
                <a:cs typeface="+mn-cs"/>
              </a:rPr>
              <a:t>. Elle fait partie des régions les plus touchées ​</a:t>
            </a:r>
            <a:br>
              <a:rPr lang="fr-FR" sz="1200" b="0" i="0" u="none" strike="noStrike" kern="1200" dirty="0">
                <a:solidFill>
                  <a:schemeClr val="tx1"/>
                </a:solidFill>
                <a:effectLst/>
                <a:latin typeface="+mn-lt"/>
                <a:ea typeface="+mn-ea"/>
                <a:cs typeface="+mn-cs"/>
              </a:rPr>
            </a:br>
            <a:r>
              <a:rPr lang="fr-FR" sz="1200" b="0" i="0" u="none" strike="noStrike" kern="1200" dirty="0">
                <a:solidFill>
                  <a:schemeClr val="tx1"/>
                </a:solidFill>
                <a:effectLst/>
                <a:latin typeface="+mn-lt"/>
                <a:ea typeface="+mn-ea"/>
                <a:cs typeface="+mn-cs"/>
              </a:rPr>
              <a:t>par la déforestation mondiale.</a:t>
            </a:r>
            <a:endParaRPr lang="fr-FR" sz="1100" b="0" i="0" dirty="0">
              <a:solidFill>
                <a:srgbClr val="000000"/>
              </a:solidFill>
              <a:effectLst/>
              <a:latin typeface="Aptos" panose="020B0004020202020204"/>
            </a:endParaRPr>
          </a:p>
        </p:txBody>
      </p:sp>
      <p:sp>
        <p:nvSpPr>
          <p:cNvPr id="4" name="Espace réservé du numéro de diapositive 3">
            <a:extLst>
              <a:ext uri="{FF2B5EF4-FFF2-40B4-BE49-F238E27FC236}">
                <a16:creationId xmlns:a16="http://schemas.microsoft.com/office/drawing/2014/main" id="{C4DB8722-CCE7-7C71-7A79-72DDEA4D3722}"/>
              </a:ext>
            </a:extLst>
          </p:cNvPr>
          <p:cNvSpPr>
            <a:spLocks noGrp="1"/>
          </p:cNvSpPr>
          <p:nvPr>
            <p:ph type="sldNum" sz="quarter" idx="5"/>
          </p:nvPr>
        </p:nvSpPr>
        <p:spPr/>
        <p:txBody>
          <a:bodyPr/>
          <a:lstStyle/>
          <a:p>
            <a:fld id="{9F58B416-DC0F-9F49-A40F-0FC4CD5D2665}" type="slidenum">
              <a:rPr lang="fr-FR" smtClean="0"/>
              <a:t>7</a:t>
            </a:fld>
            <a:endParaRPr lang="fr-FR"/>
          </a:p>
        </p:txBody>
      </p:sp>
    </p:spTree>
    <p:extLst>
      <p:ext uri="{BB962C8B-B14F-4D97-AF65-F5344CB8AC3E}">
        <p14:creationId xmlns:p14="http://schemas.microsoft.com/office/powerpoint/2010/main" val="4231140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76FB-D81F-3BCD-CD99-AA7CAB7E20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33F683-E32B-9D3D-7681-3FAC8019B8B7}"/>
              </a:ext>
            </a:extLst>
          </p:cNvPr>
          <p:cNvSpPr>
            <a:spLocks noGrp="1" noRot="1" noChangeAspect="1"/>
          </p:cNvSpPr>
          <p:nvPr>
            <p:ph type="sldImg"/>
          </p:nvPr>
        </p:nvSpPr>
        <p:spPr/>
        <p:txBody>
          <a:bodyPr/>
          <a:lstStyle/>
          <a:p>
            <a:endParaRPr lang="fr-FR"/>
          </a:p>
        </p:txBody>
      </p:sp>
      <p:sp>
        <p:nvSpPr>
          <p:cNvPr id="3" name="Espace réservé des notes 2">
            <a:extLst>
              <a:ext uri="{FF2B5EF4-FFF2-40B4-BE49-F238E27FC236}">
                <a16:creationId xmlns:a16="http://schemas.microsoft.com/office/drawing/2014/main" id="{BE7C9721-819B-B5DC-4B87-0FDB27B899C6}"/>
              </a:ext>
            </a:extLst>
          </p:cNvPr>
          <p:cNvSpPr>
            <a:spLocks noGrp="1"/>
          </p:cNvSpPr>
          <p:nvPr>
            <p:ph type="body" idx="1"/>
          </p:nvPr>
        </p:nvSpPr>
        <p:spPr>
          <a:xfrm>
            <a:off x="685800" y="4400550"/>
            <a:ext cx="5486400" cy="1692242"/>
          </a:xfrm>
        </p:spPr>
        <p:txBody>
          <a:bodyPr/>
          <a:lstStyle/>
          <a:p>
            <a:r>
              <a:rPr lang="fr-FR" b="1" u="none" dirty="0">
                <a:solidFill>
                  <a:srgbClr val="FF0000"/>
                </a:solidFill>
                <a:latin typeface="Aptos"/>
              </a:rPr>
              <a:t>Réponse : C</a:t>
            </a:r>
          </a:p>
          <a:p>
            <a:endParaRPr lang="fr-FR" u="sng" dirty="0">
              <a:solidFill>
                <a:srgbClr val="C00000"/>
              </a:solidFill>
              <a:latin typeface="Aptos" panose="020B0004020202020204" pitchFamily="34" charset="0"/>
            </a:endParaRPr>
          </a:p>
          <a:p>
            <a:r>
              <a:rPr lang="fr-FR" sz="1100" b="1" i="0" u="sng" dirty="0">
                <a:solidFill>
                  <a:srgbClr val="000000"/>
                </a:solidFill>
                <a:effectLst/>
                <a:latin typeface="Aptos" panose="020B0004020202020204"/>
              </a:rPr>
              <a:t>Commentaire</a:t>
            </a:r>
            <a:r>
              <a:rPr lang="fr-FR" sz="1100" b="0" i="0" dirty="0">
                <a:solidFill>
                  <a:srgbClr val="000000"/>
                </a:solidFill>
                <a:effectLst/>
                <a:latin typeface="Aptos" panose="020B0004020202020204"/>
              </a:rPr>
              <a:t> : 98% précisément !</a:t>
            </a:r>
          </a:p>
          <a:p>
            <a:r>
              <a:rPr lang="fr-FR" sz="1200" b="0" i="0" u="none" strike="noStrike" kern="1200" dirty="0">
                <a:solidFill>
                  <a:schemeClr val="tx1"/>
                </a:solidFill>
                <a:effectLst/>
                <a:latin typeface="+mn-lt"/>
                <a:ea typeface="+mn-ea"/>
                <a:cs typeface="+mn-cs"/>
              </a:rPr>
              <a:t>Ce chiffre illustre une injustice climatique : les pays du Sud, peu responsables des émissions de gaz à effet de serre, sont </a:t>
            </a:r>
            <a:r>
              <a:rPr lang="fr-FR" sz="1200" b="1" i="0" u="none" strike="noStrike" kern="1200" dirty="0">
                <a:solidFill>
                  <a:schemeClr val="tx1"/>
                </a:solidFill>
                <a:effectLst/>
                <a:latin typeface="+mn-lt"/>
                <a:ea typeface="+mn-ea"/>
                <a:cs typeface="+mn-cs"/>
              </a:rPr>
              <a:t>les plus touchés par les conséquences du réchauffement climatique </a:t>
            </a:r>
            <a:r>
              <a:rPr lang="fr-FR" sz="1200" b="0" i="0" u="none" strike="noStrike" kern="1200" dirty="0">
                <a:solidFill>
                  <a:schemeClr val="tx1"/>
                </a:solidFill>
                <a:effectLst/>
                <a:latin typeface="+mn-lt"/>
                <a:ea typeface="+mn-ea"/>
                <a:cs typeface="+mn-cs"/>
              </a:rPr>
              <a:t>(sécheresses accrues, cyclones plus intenses, montée des eaux...), celles-ci étant aggravées par des fragilités structurelles : forte dépendance à l’agriculture, infrastructures limitées, urbanisation précaire… </a:t>
            </a:r>
            <a:endParaRPr lang="fr-FR" sz="1100" b="1" i="0" dirty="0">
              <a:solidFill>
                <a:srgbClr val="000000"/>
              </a:solidFill>
              <a:effectLst/>
              <a:latin typeface="Aptos" panose="020B0004020202020204"/>
            </a:endParaRPr>
          </a:p>
        </p:txBody>
      </p:sp>
      <p:sp>
        <p:nvSpPr>
          <p:cNvPr id="4" name="Espace réservé du numéro de diapositive 3">
            <a:extLst>
              <a:ext uri="{FF2B5EF4-FFF2-40B4-BE49-F238E27FC236}">
                <a16:creationId xmlns:a16="http://schemas.microsoft.com/office/drawing/2014/main" id="{EEE862FD-7F52-BEF9-27AD-617718F00C8D}"/>
              </a:ext>
            </a:extLst>
          </p:cNvPr>
          <p:cNvSpPr>
            <a:spLocks noGrp="1"/>
          </p:cNvSpPr>
          <p:nvPr>
            <p:ph type="sldNum" sz="quarter" idx="5"/>
          </p:nvPr>
        </p:nvSpPr>
        <p:spPr/>
        <p:txBody>
          <a:bodyPr/>
          <a:lstStyle/>
          <a:p>
            <a:fld id="{9F58B416-DC0F-9F49-A40F-0FC4CD5D2665}" type="slidenum">
              <a:rPr lang="fr-FR" smtClean="0"/>
              <a:t>8</a:t>
            </a:fld>
            <a:endParaRPr lang="fr-FR"/>
          </a:p>
        </p:txBody>
      </p:sp>
    </p:spTree>
    <p:extLst>
      <p:ext uri="{BB962C8B-B14F-4D97-AF65-F5344CB8AC3E}">
        <p14:creationId xmlns:p14="http://schemas.microsoft.com/office/powerpoint/2010/main" val="1667038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B3045-68BB-3200-538C-627F7340E42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252B656-B836-FF11-8FE9-E6B8969D86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9771FA7-A6C7-3076-6E38-B0D23C814693}"/>
              </a:ext>
            </a:extLst>
          </p:cNvPr>
          <p:cNvSpPr>
            <a:spLocks noGrp="1"/>
          </p:cNvSpPr>
          <p:nvPr>
            <p:ph type="body" idx="1"/>
          </p:nvPr>
        </p:nvSpPr>
        <p:spPr>
          <a:xfrm>
            <a:off x="685800" y="4400550"/>
            <a:ext cx="5486400" cy="2665730"/>
          </a:xfrm>
        </p:spPr>
        <p:txBody>
          <a:bodyPr/>
          <a:lstStyle/>
          <a:p>
            <a:pPr>
              <a:defRPr/>
            </a:pPr>
            <a:r>
              <a:rPr lang="fr-FR" sz="1200" b="0" i="0" u="sng" kern="1200" dirty="0">
                <a:solidFill>
                  <a:schemeClr val="tx1"/>
                </a:solidFill>
                <a:effectLst/>
                <a:latin typeface="+mn-lt"/>
                <a:ea typeface="+mn-ea"/>
                <a:cs typeface="+mn-cs"/>
              </a:rPr>
              <a:t>Objectif de la diapo : </a:t>
            </a:r>
            <a:r>
              <a:rPr lang="fr-FR" dirty="0"/>
              <a:t>Faire une synthèse des différents enjeux abordés lors du quizz (3</a:t>
            </a:r>
            <a:r>
              <a:rPr lang="fr-FR" sz="1200" b="0" i="0" kern="1200" dirty="0">
                <a:solidFill>
                  <a:schemeClr val="tx1"/>
                </a:solidFill>
                <a:effectLst/>
                <a:latin typeface="+mn-lt"/>
                <a:ea typeface="+mn-ea"/>
                <a:cs typeface="+mn-cs"/>
              </a:rPr>
              <a:t>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Question de l’animateur pou</a:t>
            </a:r>
            <a:r>
              <a:rPr lang="fr-FR" i="1" dirty="0"/>
              <a:t>r faire le lien avec le quiz </a:t>
            </a:r>
            <a:r>
              <a:rPr lang="fr-FR" sz="1200" b="0" i="1" kern="1200" dirty="0">
                <a:solidFill>
                  <a:schemeClr val="tx1"/>
                </a:solidFill>
                <a:effectLst/>
                <a:latin typeface="+mn-lt"/>
                <a:ea typeface="+mn-ea"/>
                <a:cs typeface="+mn-cs"/>
              </a:rPr>
              <a:t>:  </a:t>
            </a:r>
            <a:br>
              <a:rPr lang="fr-FR" sz="1200" b="0" i="1" kern="1200" dirty="0">
                <a:solidFill>
                  <a:schemeClr val="tx1"/>
                </a:solidFill>
                <a:effectLst/>
                <a:latin typeface="+mn-lt"/>
                <a:ea typeface="+mn-ea"/>
                <a:cs typeface="+mn-cs"/>
              </a:rPr>
            </a:br>
            <a:r>
              <a:rPr lang="fr-FR" dirty="0"/>
              <a:t>Le quiz a permis de souligner les fortes inégalités entre pays du Nord (ou « pays occidentaux) et ceux dits du Sud global (notamment une large majorité de pays africains). Quels sont les principaux défis que doivent relever ces derniers </a:t>
            </a:r>
            <a:r>
              <a:rPr lang="fr-FR" sz="1200" b="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Message</a:t>
            </a:r>
            <a:r>
              <a:rPr lang="fr-FR" i="1" dirty="0"/>
              <a:t>s</a:t>
            </a:r>
            <a:r>
              <a:rPr lang="fr-FR" sz="1200" b="0" i="1" kern="1200" dirty="0">
                <a:solidFill>
                  <a:schemeClr val="tx1"/>
                </a:solidFill>
                <a:effectLst/>
                <a:latin typeface="+mn-lt"/>
                <a:ea typeface="+mn-ea"/>
                <a:cs typeface="+mn-cs"/>
              </a:rPr>
              <a:t> clés : </a:t>
            </a:r>
          </a:p>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dirty="0"/>
              <a:t>Les besoins fondamentaux sont les mêmes partout dans le monde : </a:t>
            </a:r>
            <a:r>
              <a:rPr lang="fr-FR" sz="1200" b="0" i="0" kern="1200" dirty="0">
                <a:solidFill>
                  <a:schemeClr val="tx1"/>
                </a:solidFill>
                <a:effectLst/>
                <a:latin typeface="+mn-lt"/>
                <a:ea typeface="+mn-ea"/>
                <a:cs typeface="+mn-cs"/>
              </a:rPr>
              <a:t>manger, se soigner, apprendre, être en sécurité.</a:t>
            </a:r>
          </a:p>
          <a:p>
            <a:pPr marL="171450" lvl="0" indent="-171450">
              <a:buFont typeface="Wingdings" pitchFamily="2" charset="2"/>
              <a:buChar char="ü"/>
              <a:defRPr/>
            </a:pPr>
            <a:r>
              <a:rPr lang="fr-FR" sz="1200" b="0" i="0" kern="1200" dirty="0">
                <a:solidFill>
                  <a:schemeClr val="tx1"/>
                </a:solidFill>
                <a:effectLst/>
                <a:latin typeface="+mn-lt"/>
                <a:ea typeface="+mn-ea"/>
                <a:cs typeface="+mn-cs"/>
              </a:rPr>
              <a:t>Mais, entre pays riches et pays pauvres, nous ne sommes vraiment pas égaux face à ces besoins : d’où la nécessité de coopérer</a:t>
            </a:r>
            <a:r>
              <a:rPr lang="fr-FR" dirty="0"/>
              <a:t> </a:t>
            </a:r>
            <a:r>
              <a:rPr lang="fr-FR" sz="1200" b="0" i="0" kern="1200" dirty="0">
                <a:solidFill>
                  <a:schemeClr val="tx1"/>
                </a:solidFill>
                <a:effectLst/>
                <a:latin typeface="+mn-lt"/>
                <a:ea typeface="+mn-ea"/>
                <a:cs typeface="+mn-cs"/>
              </a:rPr>
              <a:t>pour trouver des solutions ensemble.</a:t>
            </a:r>
            <a:r>
              <a:rPr lang="fr-FR" sz="1200" kern="1200" dirty="0">
                <a:solidFill>
                  <a:schemeClr val="tx1"/>
                </a:solidFill>
                <a:effectLst/>
                <a:latin typeface="+mn-lt"/>
                <a:ea typeface="+mn-ea"/>
                <a:cs typeface="+mn-cs"/>
              </a:rPr>
              <a:t> </a:t>
            </a:r>
            <a:r>
              <a:rPr lang="fr-FR" dirty="0"/>
              <a:t>Les causes sont structurelles et non pas individuelles. </a:t>
            </a:r>
            <a:endParaRPr lang="fr-FR" dirty="0">
              <a:ea typeface="Calibri"/>
              <a:cs typeface="Calibri"/>
            </a:endParaRPr>
          </a:p>
          <a:p>
            <a:endParaRPr lang="fr-FR" dirty="0">
              <a:ea typeface="Calibri"/>
              <a:cs typeface="Calibri"/>
            </a:endParaRPr>
          </a:p>
        </p:txBody>
      </p:sp>
      <p:sp>
        <p:nvSpPr>
          <p:cNvPr id="4" name="Espace réservé du numéro de diapositive 3">
            <a:extLst>
              <a:ext uri="{FF2B5EF4-FFF2-40B4-BE49-F238E27FC236}">
                <a16:creationId xmlns:a16="http://schemas.microsoft.com/office/drawing/2014/main" id="{761EA040-5934-1E42-D398-F055CC58C892}"/>
              </a:ext>
            </a:extLst>
          </p:cNvPr>
          <p:cNvSpPr>
            <a:spLocks noGrp="1"/>
          </p:cNvSpPr>
          <p:nvPr>
            <p:ph type="sldNum" sz="quarter" idx="5"/>
          </p:nvPr>
        </p:nvSpPr>
        <p:spPr/>
        <p:txBody>
          <a:bodyPr/>
          <a:lstStyle/>
          <a:p>
            <a:fld id="{9F58B416-DC0F-9F49-A40F-0FC4CD5D2665}" type="slidenum">
              <a:rPr lang="fr-FR" smtClean="0"/>
              <a:t>9</a:t>
            </a:fld>
            <a:endParaRPr lang="fr-FR"/>
          </a:p>
        </p:txBody>
      </p:sp>
    </p:spTree>
    <p:extLst>
      <p:ext uri="{BB962C8B-B14F-4D97-AF65-F5344CB8AC3E}">
        <p14:creationId xmlns:p14="http://schemas.microsoft.com/office/powerpoint/2010/main" val="385698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fr-FR"/>
              <a:t>Modifiez le style du titre</a:t>
            </a:r>
            <a:endParaRPr lang="en-US"/>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4AEB8EC-FF49-D040-AA91-09B75DCDD704}" type="datetimeFigureOut">
              <a:rPr lang="fr-FR" smtClean="0"/>
              <a:t>01/09/2026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6770739-48E3-7140-A06D-25674AF21632}" type="slidenum">
              <a:rPr lang="fr-FR" smtClean="0"/>
              <a:t>‹N°›</a:t>
            </a:fld>
            <a:endParaRPr lang="fr-FR"/>
          </a:p>
        </p:txBody>
      </p:sp>
      <p:sp>
        <p:nvSpPr>
          <p:cNvPr id="8" name="bg object 16">
            <a:extLst>
              <a:ext uri="{FF2B5EF4-FFF2-40B4-BE49-F238E27FC236}">
                <a16:creationId xmlns:a16="http://schemas.microsoft.com/office/drawing/2014/main" id="{BF783287-AEE0-F581-93D9-CA6D415053E2}"/>
              </a:ext>
            </a:extLst>
          </p:cNvPr>
          <p:cNvSpPr/>
          <p:nvPr userDrawn="1"/>
        </p:nvSpPr>
        <p:spPr>
          <a:xfrm>
            <a:off x="0" y="0"/>
            <a:ext cx="9144000" cy="571500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sp>
        <p:nvSpPr>
          <p:cNvPr id="7" name="object 6">
            <a:extLst>
              <a:ext uri="{FF2B5EF4-FFF2-40B4-BE49-F238E27FC236}">
                <a16:creationId xmlns:a16="http://schemas.microsoft.com/office/drawing/2014/main" id="{6CEB82E9-C9B5-29DD-6DE7-EF7DA282B0D0}"/>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10" name="Image 9">
            <a:extLst>
              <a:ext uri="{FF2B5EF4-FFF2-40B4-BE49-F238E27FC236}">
                <a16:creationId xmlns:a16="http://schemas.microsoft.com/office/drawing/2014/main" id="{CC3B6F7F-37EE-011F-207A-1BE170B435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437290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4AEB8EC-FF49-D040-AA91-09B75DCDD704}" type="datetimeFigureOut">
              <a:rPr lang="fr-FR" smtClean="0"/>
              <a:t>01/09/2026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6770739-48E3-7140-A06D-25674AF21632}" type="slidenum">
              <a:rPr lang="fr-FR" smtClean="0"/>
              <a:t>‹N°›</a:t>
            </a:fld>
            <a:endParaRPr lang="fr-FR"/>
          </a:p>
        </p:txBody>
      </p:sp>
      <p:sp>
        <p:nvSpPr>
          <p:cNvPr id="7" name="object 6">
            <a:extLst>
              <a:ext uri="{FF2B5EF4-FFF2-40B4-BE49-F238E27FC236}">
                <a16:creationId xmlns:a16="http://schemas.microsoft.com/office/drawing/2014/main" id="{4DF2AE5E-EBB6-1EA2-8543-FE05E4F5817C}"/>
              </a:ext>
            </a:extLst>
          </p:cNvPr>
          <p:cNvSpPr/>
          <p:nvPr userDrawn="1"/>
        </p:nvSpPr>
        <p:spPr>
          <a:xfrm>
            <a:off x="0" y="-713"/>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sp>
        <p:nvSpPr>
          <p:cNvPr id="10" name="bg object 16">
            <a:extLst>
              <a:ext uri="{FF2B5EF4-FFF2-40B4-BE49-F238E27FC236}">
                <a16:creationId xmlns:a16="http://schemas.microsoft.com/office/drawing/2014/main" id="{67933E16-604A-9C08-6B2C-47502CFF0951}"/>
              </a:ext>
            </a:extLst>
          </p:cNvPr>
          <p:cNvSpPr/>
          <p:nvPr userDrawn="1"/>
        </p:nvSpPr>
        <p:spPr>
          <a:xfrm>
            <a:off x="0" y="1112981"/>
            <a:ext cx="9144000" cy="460202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pic>
        <p:nvPicPr>
          <p:cNvPr id="8" name="Image 7">
            <a:extLst>
              <a:ext uri="{FF2B5EF4-FFF2-40B4-BE49-F238E27FC236}">
                <a16:creationId xmlns:a16="http://schemas.microsoft.com/office/drawing/2014/main" id="{EF12F109-EFBB-4F76-B60C-CC316C9E4F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3761764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28650" y="1521354"/>
            <a:ext cx="3886200" cy="362611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521354"/>
            <a:ext cx="3886200" cy="362611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4AEB8EC-FF49-D040-AA91-09B75DCDD704}" type="datetimeFigureOut">
              <a:rPr lang="fr-FR" smtClean="0"/>
              <a:t>01/09/2026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6770739-48E3-7140-A06D-25674AF21632}" type="slidenum">
              <a:rPr lang="fr-FR" smtClean="0"/>
              <a:t>‹N°›</a:t>
            </a:fld>
            <a:endParaRPr lang="fr-FR"/>
          </a:p>
        </p:txBody>
      </p:sp>
      <p:sp>
        <p:nvSpPr>
          <p:cNvPr id="8" name="Espace réservé du pied de page 10">
            <a:extLst>
              <a:ext uri="{FF2B5EF4-FFF2-40B4-BE49-F238E27FC236}">
                <a16:creationId xmlns:a16="http://schemas.microsoft.com/office/drawing/2014/main" id="{5F15028B-8F6B-64D4-63EF-D4F14EC4ABCB}"/>
              </a:ext>
            </a:extLst>
          </p:cNvPr>
          <p:cNvSpPr txBox="1">
            <a:spLocks/>
          </p:cNvSpPr>
          <p:nvPr userDrawn="1"/>
        </p:nvSpPr>
        <p:spPr>
          <a:xfrm>
            <a:off x="5728340" y="5543584"/>
            <a:ext cx="3415660" cy="177638"/>
          </a:xfrm>
          <a:prstGeom prst="rect">
            <a:avLst/>
          </a:prstGeom>
        </p:spPr>
        <p:txBody>
          <a:bodyPr vert="horz" lIns="36000" tIns="54000" rIns="36000" bIns="0" rtlCol="0" anchor="ctr" anchorCtr="0">
            <a:normAutofit fontScale="85000" lnSpcReduction="10000"/>
          </a:bodyPr>
          <a:lstStyle>
            <a:defPPr>
              <a:defRPr lang="fr-FR"/>
            </a:defPPr>
            <a:lvl1pPr marL="0" algn="l" defTabSz="356616" rtl="0" eaLnBrk="1" latinLnBrk="0" hangingPunct="1">
              <a:defRPr sz="1080" kern="1200">
                <a:solidFill>
                  <a:schemeClr val="tx1">
                    <a:tint val="75000"/>
                  </a:schemeClr>
                </a:solidFill>
                <a:latin typeface="+mn-lt"/>
                <a:ea typeface="+mn-ea"/>
                <a:cs typeface="+mn-cs"/>
              </a:defRPr>
            </a:lvl1pPr>
            <a:lvl2pPr marL="356616" algn="l" defTabSz="356616" rtl="0" eaLnBrk="1" latinLnBrk="0" hangingPunct="1">
              <a:defRPr sz="1404" kern="1200">
                <a:solidFill>
                  <a:schemeClr val="tx1"/>
                </a:solidFill>
                <a:latin typeface="+mn-lt"/>
                <a:ea typeface="+mn-ea"/>
                <a:cs typeface="+mn-cs"/>
              </a:defRPr>
            </a:lvl2pPr>
            <a:lvl3pPr marL="713232" algn="l" defTabSz="356616" rtl="0" eaLnBrk="1" latinLnBrk="0" hangingPunct="1">
              <a:defRPr sz="1404" kern="1200">
                <a:solidFill>
                  <a:schemeClr val="tx1"/>
                </a:solidFill>
                <a:latin typeface="+mn-lt"/>
                <a:ea typeface="+mn-ea"/>
                <a:cs typeface="+mn-cs"/>
              </a:defRPr>
            </a:lvl3pPr>
            <a:lvl4pPr marL="1069848" algn="l" defTabSz="356616" rtl="0" eaLnBrk="1" latinLnBrk="0" hangingPunct="1">
              <a:defRPr sz="1404" kern="1200">
                <a:solidFill>
                  <a:schemeClr val="tx1"/>
                </a:solidFill>
                <a:latin typeface="+mn-lt"/>
                <a:ea typeface="+mn-ea"/>
                <a:cs typeface="+mn-cs"/>
              </a:defRPr>
            </a:lvl4pPr>
            <a:lvl5pPr marL="1426464" algn="l" defTabSz="356616" rtl="0" eaLnBrk="1" latinLnBrk="0" hangingPunct="1">
              <a:defRPr sz="1404" kern="1200">
                <a:solidFill>
                  <a:schemeClr val="tx1"/>
                </a:solidFill>
                <a:latin typeface="+mn-lt"/>
                <a:ea typeface="+mn-ea"/>
                <a:cs typeface="+mn-cs"/>
              </a:defRPr>
            </a:lvl5pPr>
            <a:lvl6pPr marL="1783080" algn="l" defTabSz="356616" rtl="0" eaLnBrk="1" latinLnBrk="0" hangingPunct="1">
              <a:defRPr sz="1404" kern="1200">
                <a:solidFill>
                  <a:schemeClr val="tx1"/>
                </a:solidFill>
                <a:latin typeface="+mn-lt"/>
                <a:ea typeface="+mn-ea"/>
                <a:cs typeface="+mn-cs"/>
              </a:defRPr>
            </a:lvl6pPr>
            <a:lvl7pPr marL="2139696" algn="l" defTabSz="356616" rtl="0" eaLnBrk="1" latinLnBrk="0" hangingPunct="1">
              <a:defRPr sz="1404" kern="1200">
                <a:solidFill>
                  <a:schemeClr val="tx1"/>
                </a:solidFill>
                <a:latin typeface="+mn-lt"/>
                <a:ea typeface="+mn-ea"/>
                <a:cs typeface="+mn-cs"/>
              </a:defRPr>
            </a:lvl7pPr>
            <a:lvl8pPr marL="2496312" algn="l" defTabSz="356616" rtl="0" eaLnBrk="1" latinLnBrk="0" hangingPunct="1">
              <a:defRPr sz="1404" kern="1200">
                <a:solidFill>
                  <a:schemeClr val="tx1"/>
                </a:solidFill>
                <a:latin typeface="+mn-lt"/>
                <a:ea typeface="+mn-ea"/>
                <a:cs typeface="+mn-cs"/>
              </a:defRPr>
            </a:lvl8pPr>
            <a:lvl9pPr marL="2852928" algn="l" defTabSz="356616" rtl="0" eaLnBrk="1" latinLnBrk="0" hangingPunct="1">
              <a:defRPr sz="1404" kern="1200">
                <a:solidFill>
                  <a:schemeClr val="tx1"/>
                </a:solidFill>
                <a:latin typeface="+mn-lt"/>
                <a:ea typeface="+mn-ea"/>
                <a:cs typeface="+mn-cs"/>
              </a:defRPr>
            </a:lvl9pPr>
          </a:lstStyle>
          <a:p>
            <a:pPr algn="r"/>
            <a:r>
              <a:rPr lang="fr-FR" baseline="30000">
                <a:latin typeface="Geomanist-BlackItalic"/>
                <a:cs typeface="Geomanist-BlackItalic"/>
              </a:rPr>
              <a:t>Agronomes et Vétérinaires Sans Frontières • </a:t>
            </a:r>
            <a:r>
              <a:rPr lang="fr-FR" baseline="30000">
                <a:latin typeface="Geomanist Book"/>
                <a:cs typeface="Geomanist Book"/>
              </a:rPr>
              <a:t>Assemblée générale 2024</a:t>
            </a:r>
            <a:endParaRPr lang="fr-FR" sz="600">
              <a:latin typeface="Geomanist Book"/>
              <a:cs typeface="Geomanist Book"/>
            </a:endParaRPr>
          </a:p>
        </p:txBody>
      </p:sp>
      <p:sp>
        <p:nvSpPr>
          <p:cNvPr id="9" name="bg object 16">
            <a:extLst>
              <a:ext uri="{FF2B5EF4-FFF2-40B4-BE49-F238E27FC236}">
                <a16:creationId xmlns:a16="http://schemas.microsoft.com/office/drawing/2014/main" id="{E51672EB-2F27-0BCC-DADE-63CE9EF0419A}"/>
              </a:ext>
            </a:extLst>
          </p:cNvPr>
          <p:cNvSpPr/>
          <p:nvPr userDrawn="1"/>
        </p:nvSpPr>
        <p:spPr>
          <a:xfrm>
            <a:off x="0" y="0"/>
            <a:ext cx="9144000" cy="571500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a:p>
        </p:txBody>
      </p:sp>
      <p:sp>
        <p:nvSpPr>
          <p:cNvPr id="10" name="object 6">
            <a:extLst>
              <a:ext uri="{FF2B5EF4-FFF2-40B4-BE49-F238E27FC236}">
                <a16:creationId xmlns:a16="http://schemas.microsoft.com/office/drawing/2014/main" id="{998677E5-69A8-6CB2-3629-057BC3B13CDE}"/>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12" name="Image 11">
            <a:extLst>
              <a:ext uri="{FF2B5EF4-FFF2-40B4-BE49-F238E27FC236}">
                <a16:creationId xmlns:a16="http://schemas.microsoft.com/office/drawing/2014/main" id="{2DFB8B6C-6075-9E11-C2A5-0AC2E92BBE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2549509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Diapositive">
    <p:bg>
      <p:bgPr>
        <a:solidFill>
          <a:schemeClr val="bg1"/>
        </a:solidFill>
        <a:effectLst/>
      </p:bgPr>
    </p:bg>
    <p:spTree>
      <p:nvGrpSpPr>
        <p:cNvPr id="1" name=""/>
        <p:cNvGrpSpPr/>
        <p:nvPr/>
      </p:nvGrpSpPr>
      <p:grpSpPr>
        <a:xfrm>
          <a:off x="0" y="0"/>
          <a:ext cx="0" cy="0"/>
          <a:chOff x="0" y="0"/>
          <a:chExt cx="0" cy="0"/>
        </a:xfrm>
      </p:grpSpPr>
      <p:sp>
        <p:nvSpPr>
          <p:cNvPr id="10" name="bg object 16">
            <a:extLst>
              <a:ext uri="{FF2B5EF4-FFF2-40B4-BE49-F238E27FC236}">
                <a16:creationId xmlns:a16="http://schemas.microsoft.com/office/drawing/2014/main" id="{05FB77AF-7753-B798-3281-F4F23257587E}"/>
              </a:ext>
            </a:extLst>
          </p:cNvPr>
          <p:cNvSpPr/>
          <p:nvPr userDrawn="1"/>
        </p:nvSpPr>
        <p:spPr>
          <a:xfrm>
            <a:off x="0" y="1112981"/>
            <a:ext cx="9144000" cy="4602020"/>
          </a:xfrm>
          <a:custGeom>
            <a:avLst/>
            <a:gdLst/>
            <a:ahLst/>
            <a:cxnLst/>
            <a:rect l="l" t="t" r="r" b="b"/>
            <a:pathLst>
              <a:path w="10692130" h="5483225">
                <a:moveTo>
                  <a:pt x="10692003" y="0"/>
                </a:moveTo>
                <a:lnTo>
                  <a:pt x="0" y="0"/>
                </a:lnTo>
                <a:lnTo>
                  <a:pt x="0" y="5482793"/>
                </a:lnTo>
                <a:lnTo>
                  <a:pt x="10692003" y="5482793"/>
                </a:lnTo>
                <a:lnTo>
                  <a:pt x="10692003" y="0"/>
                </a:lnTo>
                <a:close/>
              </a:path>
            </a:pathLst>
          </a:custGeom>
          <a:solidFill>
            <a:srgbClr val="E2F4FD"/>
          </a:solidFill>
        </p:spPr>
        <p:txBody>
          <a:bodyPr wrap="square" lIns="0" tIns="0" rIns="0" bIns="0" rtlCol="0"/>
          <a:lstStyle/>
          <a:p>
            <a:endParaRPr sz="1500"/>
          </a:p>
        </p:txBody>
      </p:sp>
      <p:sp>
        <p:nvSpPr>
          <p:cNvPr id="17" name="Espace réservé du texte 16">
            <a:extLst>
              <a:ext uri="{FF2B5EF4-FFF2-40B4-BE49-F238E27FC236}">
                <a16:creationId xmlns:a16="http://schemas.microsoft.com/office/drawing/2014/main" id="{7127A5DC-335B-E1C0-790A-7644E4AD577A}"/>
              </a:ext>
            </a:extLst>
          </p:cNvPr>
          <p:cNvSpPr>
            <a:spLocks noGrp="1"/>
          </p:cNvSpPr>
          <p:nvPr>
            <p:ph type="body" sz="quarter" idx="12" hasCustomPrompt="1"/>
          </p:nvPr>
        </p:nvSpPr>
        <p:spPr>
          <a:xfrm>
            <a:off x="2445025" y="244486"/>
            <a:ext cx="6341786" cy="783950"/>
          </a:xfrm>
          <a:prstGeom prst="rect">
            <a:avLst/>
          </a:prstGeom>
        </p:spPr>
        <p:txBody>
          <a:bodyPr anchor="ctr" anchorCtr="0"/>
          <a:lstStyle>
            <a:lvl1pPr>
              <a:spcBef>
                <a:spcPts val="0"/>
              </a:spcBef>
              <a:defRPr sz="1500">
                <a:solidFill>
                  <a:schemeClr val="bg1"/>
                </a:solidFill>
                <a:latin typeface="Geomanist Bold" panose="02000503000000020004" pitchFamily="2" charset="77"/>
              </a:defRPr>
            </a:lvl1pPr>
            <a:lvl2pPr>
              <a:defRPr sz="1500">
                <a:solidFill>
                  <a:schemeClr val="bg1"/>
                </a:solidFill>
                <a:latin typeface="Geomanist Bold" panose="02000503000000020004" pitchFamily="2" charset="77"/>
              </a:defRPr>
            </a:lvl2pPr>
            <a:lvl3pPr>
              <a:defRPr sz="1500">
                <a:solidFill>
                  <a:schemeClr val="bg1"/>
                </a:solidFill>
                <a:latin typeface="Geomanist Bold" panose="02000503000000020004" pitchFamily="2" charset="77"/>
              </a:defRPr>
            </a:lvl3pPr>
            <a:lvl4pPr>
              <a:defRPr sz="1500">
                <a:solidFill>
                  <a:schemeClr val="bg1"/>
                </a:solidFill>
                <a:latin typeface="Geomanist Bold" panose="02000503000000020004" pitchFamily="2" charset="77"/>
              </a:defRPr>
            </a:lvl4pPr>
            <a:lvl5pPr>
              <a:defRPr sz="1500">
                <a:solidFill>
                  <a:schemeClr val="bg1"/>
                </a:solidFill>
                <a:latin typeface="Geomanist Bold" panose="02000503000000020004" pitchFamily="2" charset="77"/>
              </a:defRPr>
            </a:lvl5pPr>
          </a:lstStyle>
          <a:p>
            <a:pPr lvl="0"/>
            <a:r>
              <a:rPr lang="fr-FR"/>
              <a:t>Titre</a:t>
            </a:r>
          </a:p>
        </p:txBody>
      </p:sp>
      <p:sp>
        <p:nvSpPr>
          <p:cNvPr id="4" name="object 6">
            <a:extLst>
              <a:ext uri="{FF2B5EF4-FFF2-40B4-BE49-F238E27FC236}">
                <a16:creationId xmlns:a16="http://schemas.microsoft.com/office/drawing/2014/main" id="{456126DA-B9D8-4C09-4880-A5CE0CCB1265}"/>
              </a:ext>
            </a:extLst>
          </p:cNvPr>
          <p:cNvSpPr/>
          <p:nvPr userDrawn="1"/>
        </p:nvSpPr>
        <p:spPr>
          <a:xfrm>
            <a:off x="0" y="-712"/>
            <a:ext cx="9144000" cy="1113693"/>
          </a:xfrm>
          <a:custGeom>
            <a:avLst/>
            <a:gdLst/>
            <a:ahLst/>
            <a:cxnLst/>
            <a:rect l="l" t="t" r="r" b="b"/>
            <a:pathLst>
              <a:path w="10692130" h="1620520">
                <a:moveTo>
                  <a:pt x="10692003" y="0"/>
                </a:moveTo>
                <a:lnTo>
                  <a:pt x="0" y="0"/>
                </a:lnTo>
                <a:lnTo>
                  <a:pt x="0" y="1619999"/>
                </a:lnTo>
                <a:lnTo>
                  <a:pt x="10692003" y="1619999"/>
                </a:lnTo>
                <a:lnTo>
                  <a:pt x="10692003" y="0"/>
                </a:lnTo>
                <a:close/>
              </a:path>
            </a:pathLst>
          </a:custGeom>
          <a:solidFill>
            <a:srgbClr val="006352"/>
          </a:solidFill>
        </p:spPr>
        <p:txBody>
          <a:bodyPr wrap="square" lIns="0" tIns="0" rIns="0" bIns="0" rtlCol="0"/>
          <a:lstStyle>
            <a:defPPr>
              <a:defRPr kern="0"/>
            </a:defPPr>
          </a:lstStyle>
          <a:p>
            <a:endParaRPr sz="1053"/>
          </a:p>
        </p:txBody>
      </p:sp>
      <p:pic>
        <p:nvPicPr>
          <p:cNvPr id="2" name="Image 1">
            <a:extLst>
              <a:ext uri="{FF2B5EF4-FFF2-40B4-BE49-F238E27FC236}">
                <a16:creationId xmlns:a16="http://schemas.microsoft.com/office/drawing/2014/main" id="{179091C5-DCDE-09C5-A663-E09201802A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2844" y="124381"/>
            <a:ext cx="1532065" cy="830242"/>
          </a:xfrm>
          <a:prstGeom prst="rect">
            <a:avLst/>
          </a:prstGeom>
        </p:spPr>
      </p:pic>
    </p:spTree>
    <p:extLst>
      <p:ext uri="{BB962C8B-B14F-4D97-AF65-F5344CB8AC3E}">
        <p14:creationId xmlns:p14="http://schemas.microsoft.com/office/powerpoint/2010/main" val="1996420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2633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04AEB8EC-FF49-D040-AA91-09B75DCDD704}" type="datetimeFigureOut">
              <a:rPr lang="fr-FR" smtClean="0"/>
              <a:t>01/09/2026</a:t>
            </a:fld>
            <a:endParaRPr lang="fr-FR"/>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26770739-48E3-7140-A06D-25674AF21632}" type="slidenum">
              <a:rPr lang="fr-FR" smtClean="0"/>
              <a:t>‹N°›</a:t>
            </a:fld>
            <a:endParaRPr lang="fr-FR"/>
          </a:p>
        </p:txBody>
      </p:sp>
    </p:spTree>
    <p:extLst>
      <p:ext uri="{BB962C8B-B14F-4D97-AF65-F5344CB8AC3E}">
        <p14:creationId xmlns:p14="http://schemas.microsoft.com/office/powerpoint/2010/main" val="39930752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sv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6" descr="Ministère de l'Europe et des Affaires étrangères — Wikipédia">
            <a:extLst>
              <a:ext uri="{FF2B5EF4-FFF2-40B4-BE49-F238E27FC236}">
                <a16:creationId xmlns:a16="http://schemas.microsoft.com/office/drawing/2014/main" id="{06615B39-07AD-F5C9-621F-0E60A724A917}"/>
              </a:ext>
            </a:extLst>
          </p:cNvPr>
          <p:cNvSpPr>
            <a:spLocks noChangeAspect="1" noChangeArrowheads="1"/>
          </p:cNvSpPr>
          <p:nvPr/>
        </p:nvSpPr>
        <p:spPr bwMode="auto">
          <a:xfrm>
            <a:off x="4419600" y="2705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D7FB5D11-7F1D-D6E8-2F59-36832D204D2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05207"/>
            <a:ext cx="9144000" cy="4714875"/>
          </a:xfrm>
          <a:prstGeom prst="rect">
            <a:avLst/>
          </a:prstGeom>
        </p:spPr>
      </p:pic>
      <p:sp>
        <p:nvSpPr>
          <p:cNvPr id="3" name="Espace réservé du texte 1">
            <a:extLst>
              <a:ext uri="{FF2B5EF4-FFF2-40B4-BE49-F238E27FC236}">
                <a16:creationId xmlns:a16="http://schemas.microsoft.com/office/drawing/2014/main" id="{CDCCBEDA-1490-9B2C-7623-1C7513ABF3DC}"/>
              </a:ext>
            </a:extLst>
          </p:cNvPr>
          <p:cNvSpPr txBox="1">
            <a:spLocks/>
          </p:cNvSpPr>
          <p:nvPr/>
        </p:nvSpPr>
        <p:spPr>
          <a:xfrm>
            <a:off x="2308886" y="3231693"/>
            <a:ext cx="5072142" cy="1228836"/>
          </a:xfrm>
          <a:prstGeom prst="rect">
            <a:avLst/>
          </a:prstGeom>
          <a:solidFill>
            <a:schemeClr val="accent2">
              <a:lumMod val="20000"/>
              <a:lumOff val="80000"/>
            </a:schemeClr>
          </a:solidFill>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40000"/>
              </a:lnSpc>
            </a:pPr>
            <a:r>
              <a:rPr lang="fr-FR" sz="2800" b="1" dirty="0">
                <a:solidFill>
                  <a:srgbClr val="C00000"/>
                </a:solidFill>
                <a:latin typeface="Heading Pro"/>
              </a:rPr>
              <a:t>La solidarité internationale  </a:t>
            </a:r>
          </a:p>
          <a:p>
            <a:pPr>
              <a:lnSpc>
                <a:spcPct val="100000"/>
              </a:lnSpc>
            </a:pPr>
            <a:r>
              <a:rPr lang="fr-FR" sz="2000" b="1" dirty="0">
                <a:solidFill>
                  <a:schemeClr val="tx1"/>
                </a:solidFill>
                <a:latin typeface="Heading Pro"/>
              </a:rPr>
              <a:t>Qu’est-ce que c’est ? À quoi bon ?</a:t>
            </a:r>
            <a:endParaRPr lang="fr-FR" dirty="0">
              <a:solidFill>
                <a:schemeClr val="tx1"/>
              </a:solidFill>
              <a:ea typeface="Calibri" panose="020F0502020204030204"/>
              <a:cs typeface="Calibri" panose="020F0502020204030204"/>
            </a:endParaRPr>
          </a:p>
        </p:txBody>
      </p:sp>
      <p:sp>
        <p:nvSpPr>
          <p:cNvPr id="4" name="ZoneTexte 3">
            <a:extLst>
              <a:ext uri="{FF2B5EF4-FFF2-40B4-BE49-F238E27FC236}">
                <a16:creationId xmlns:a16="http://schemas.microsoft.com/office/drawing/2014/main" id="{501F2FCD-08AC-F480-EA1D-DCD26CA58703}"/>
              </a:ext>
            </a:extLst>
          </p:cNvPr>
          <p:cNvSpPr txBox="1"/>
          <p:nvPr/>
        </p:nvSpPr>
        <p:spPr>
          <a:xfrm>
            <a:off x="2295432" y="298639"/>
            <a:ext cx="5223902" cy="584775"/>
          </a:xfrm>
          <a:prstGeom prst="rect">
            <a:avLst/>
          </a:prstGeom>
          <a:noFill/>
        </p:spPr>
        <p:txBody>
          <a:bodyPr wrap="square" lIns="91440" tIns="45720" rIns="91440" bIns="45720" rtlCol="0" anchor="t">
            <a:spAutoFit/>
          </a:bodyPr>
          <a:lstStyle/>
          <a:p>
            <a:pPr defTabSz="914400" eaLnBrk="0" fontAlgn="base" hangingPunct="0">
              <a:spcBef>
                <a:spcPct val="0"/>
              </a:spcBef>
              <a:spcAft>
                <a:spcPct val="0"/>
              </a:spcAft>
            </a:pPr>
            <a:r>
              <a:rPr lang="fr-FR" altLang="fr-FR" sz="1600" dirty="0">
                <a:solidFill>
                  <a:schemeClr val="bg1"/>
                </a:solidFill>
                <a:latin typeface="Arial"/>
                <a:cs typeface="Arial"/>
              </a:rPr>
              <a:t>"La fraternité n'est qu'une idée humaine, </a:t>
            </a:r>
            <a:br>
              <a:rPr lang="fr-FR" altLang="fr-FR" sz="1600" dirty="0">
                <a:solidFill>
                  <a:schemeClr val="bg1"/>
                </a:solidFill>
                <a:latin typeface="Arial"/>
                <a:cs typeface="Arial"/>
              </a:rPr>
            </a:br>
            <a:r>
              <a:rPr lang="fr-FR" altLang="fr-FR" sz="1600" dirty="0">
                <a:solidFill>
                  <a:schemeClr val="bg1"/>
                </a:solidFill>
                <a:latin typeface="Arial"/>
                <a:cs typeface="Arial"/>
              </a:rPr>
              <a:t>la solidarité est une idée universelle.” (</a:t>
            </a:r>
            <a:r>
              <a:rPr lang="fr-FR" altLang="fr-FR" sz="1400">
                <a:solidFill>
                  <a:schemeClr val="bg1"/>
                </a:solidFill>
                <a:latin typeface="Arial"/>
                <a:cs typeface="Arial"/>
              </a:rPr>
              <a:t>Victor Hugo)</a:t>
            </a:r>
            <a:endParaRPr lang="fr-FR">
              <a:solidFill>
                <a:schemeClr val="bg1"/>
              </a:solidFill>
            </a:endParaRPr>
          </a:p>
        </p:txBody>
      </p:sp>
    </p:spTree>
    <p:extLst>
      <p:ext uri="{BB962C8B-B14F-4D97-AF65-F5344CB8AC3E}">
        <p14:creationId xmlns:p14="http://schemas.microsoft.com/office/powerpoint/2010/main" val="4082778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1974372" y="35432"/>
            <a:ext cx="6718470" cy="954107"/>
          </a:xfrm>
          <a:prstGeom prst="rect">
            <a:avLst/>
          </a:prstGeom>
          <a:noFill/>
        </p:spPr>
        <p:txBody>
          <a:bodyPr wrap="square" lIns="91440" tIns="45720" rIns="91440" bIns="45720" rtlCol="0" anchor="t">
            <a:spAutoFit/>
          </a:bodyPr>
          <a:lstStyle/>
          <a:p>
            <a:r>
              <a:rPr lang="fr-FR" sz="2800" b="1" dirty="0">
                <a:solidFill>
                  <a:schemeClr val="bg1"/>
                </a:solidFill>
                <a:latin typeface="Aptos"/>
              </a:rPr>
              <a:t>Dans ce contexte, à quoi sert</a:t>
            </a:r>
            <a:br>
              <a:rPr lang="fr-FR" sz="2800" b="1" dirty="0">
                <a:solidFill>
                  <a:schemeClr val="bg1"/>
                </a:solidFill>
                <a:latin typeface="Aptos"/>
              </a:rPr>
            </a:br>
            <a:r>
              <a:rPr lang="fr-FR" sz="2800" b="1" dirty="0">
                <a:solidFill>
                  <a:schemeClr val="bg1"/>
                </a:solidFill>
                <a:latin typeface="Aptos"/>
              </a:rPr>
              <a:t>la solidarité internationale ?</a:t>
            </a:r>
          </a:p>
        </p:txBody>
      </p:sp>
      <p:sp>
        <p:nvSpPr>
          <p:cNvPr id="3" name="ZoneTexte 2">
            <a:extLst>
              <a:ext uri="{FF2B5EF4-FFF2-40B4-BE49-F238E27FC236}">
                <a16:creationId xmlns:a16="http://schemas.microsoft.com/office/drawing/2014/main" id="{7F102679-EA9F-2CAF-0053-99C4DF1B7688}"/>
              </a:ext>
            </a:extLst>
          </p:cNvPr>
          <p:cNvSpPr txBox="1"/>
          <p:nvPr/>
        </p:nvSpPr>
        <p:spPr>
          <a:xfrm>
            <a:off x="528480" y="1242714"/>
            <a:ext cx="6643846" cy="1015663"/>
          </a:xfrm>
          <a:prstGeom prst="rect">
            <a:avLst/>
          </a:prstGeom>
          <a:noFill/>
        </p:spPr>
        <p:txBody>
          <a:bodyPr wrap="square" lIns="91440" tIns="45720" rIns="91440" bIns="45720" rtlCol="0" anchor="t">
            <a:spAutoFit/>
          </a:bodyPr>
          <a:lstStyle/>
          <a:p>
            <a:r>
              <a:rPr lang="en-US" sz="2000" dirty="0">
                <a:solidFill>
                  <a:srgbClr val="406350"/>
                </a:solidFill>
                <a:latin typeface="Aptos"/>
                <a:ea typeface="Open Sans 1 Bold"/>
                <a:cs typeface="Open Sans 1 Bold"/>
                <a:sym typeface="Open Sans 1 Bold"/>
              </a:rPr>
              <a:t>La </a:t>
            </a:r>
            <a:r>
              <a:rPr lang="en-US" sz="2000" dirty="0" err="1">
                <a:solidFill>
                  <a:srgbClr val="406350"/>
                </a:solidFill>
                <a:latin typeface="Aptos"/>
                <a:ea typeface="Open Sans 1 Bold"/>
                <a:cs typeface="Open Sans 1 Bold"/>
                <a:sym typeface="Open Sans 1 Bold"/>
              </a:rPr>
              <a:t>solidarité</a:t>
            </a:r>
            <a:r>
              <a:rPr lang="en-US" sz="2000" dirty="0">
                <a:solidFill>
                  <a:srgbClr val="406350"/>
                </a:solidFill>
                <a:latin typeface="Aptos"/>
                <a:ea typeface="Open Sans 1 Bold"/>
                <a:cs typeface="Open Sans 1 Bold"/>
                <a:sym typeface="Open Sans 1 Bold"/>
              </a:rPr>
              <a:t> </a:t>
            </a:r>
            <a:r>
              <a:rPr lang="en-US" sz="2000" dirty="0" err="1">
                <a:solidFill>
                  <a:srgbClr val="406350"/>
                </a:solidFill>
                <a:latin typeface="Aptos"/>
                <a:ea typeface="Open Sans 1 Bold"/>
                <a:cs typeface="Open Sans 1 Bold"/>
                <a:sym typeface="Open Sans 1 Bold"/>
              </a:rPr>
              <a:t>internationale</a:t>
            </a:r>
            <a:r>
              <a:rPr lang="en-US" sz="2000" dirty="0">
                <a:solidFill>
                  <a:srgbClr val="406350"/>
                </a:solidFill>
                <a:latin typeface="Aptos"/>
                <a:ea typeface="Open Sans 1 Bold"/>
                <a:cs typeface="Open Sans 1 Bold"/>
                <a:sym typeface="Open Sans 1 Bold"/>
              </a:rPr>
              <a:t> est un </a:t>
            </a:r>
            <a:r>
              <a:rPr lang="en-US" sz="2000" b="1" dirty="0" err="1">
                <a:solidFill>
                  <a:srgbClr val="406350"/>
                </a:solidFill>
                <a:latin typeface="Aptos"/>
                <a:ea typeface="Open Sans 1 Bold"/>
                <a:cs typeface="Open Sans 1 Bold"/>
                <a:sym typeface="Open Sans 1 Bold"/>
              </a:rPr>
              <a:t>principe</a:t>
            </a:r>
            <a:r>
              <a:rPr lang="en-US" sz="2000" b="1" dirty="0">
                <a:solidFill>
                  <a:srgbClr val="406350"/>
                </a:solidFill>
                <a:latin typeface="Aptos"/>
                <a:ea typeface="Open Sans 1 Bold"/>
                <a:cs typeface="Open Sans 1 Bold"/>
                <a:sym typeface="Open Sans 1 Bold"/>
              </a:rPr>
              <a:t> </a:t>
            </a:r>
            <a:r>
              <a:rPr lang="en-US" sz="2000" b="1" dirty="0" err="1">
                <a:solidFill>
                  <a:srgbClr val="406350"/>
                </a:solidFill>
                <a:latin typeface="Aptos"/>
                <a:ea typeface="Open Sans 1 Bold"/>
                <a:cs typeface="Open Sans 1 Bold"/>
                <a:sym typeface="Open Sans 1 Bold"/>
              </a:rPr>
              <a:t>d’entraide</a:t>
            </a:r>
            <a:r>
              <a:rPr lang="en-US" sz="2000" b="1" dirty="0">
                <a:solidFill>
                  <a:srgbClr val="406350"/>
                </a:solidFill>
                <a:latin typeface="Aptos"/>
                <a:ea typeface="Open Sans 1 Bold"/>
                <a:cs typeface="Open Sans 1 Bold"/>
                <a:sym typeface="Open Sans 1 Bold"/>
              </a:rPr>
              <a:t> </a:t>
            </a:r>
            <a:br>
              <a:rPr lang="en-US" sz="2000" dirty="0">
                <a:solidFill>
                  <a:srgbClr val="406350"/>
                </a:solidFill>
                <a:latin typeface="Aptos"/>
                <a:ea typeface="Open Sans 1 Bold"/>
                <a:cs typeface="Open Sans 1 Bold"/>
              </a:rPr>
            </a:br>
            <a:r>
              <a:rPr lang="en-US" sz="2000" dirty="0">
                <a:solidFill>
                  <a:srgbClr val="406350"/>
                </a:solidFill>
                <a:latin typeface="Aptos"/>
                <a:ea typeface="Open Sans 1 Bold"/>
                <a:cs typeface="Open Sans 1 Bold"/>
                <a:sym typeface="Open Sans 1 Bold"/>
              </a:rPr>
              <a:t>entre </a:t>
            </a:r>
            <a:r>
              <a:rPr lang="en-US" sz="2000" dirty="0" err="1">
                <a:solidFill>
                  <a:srgbClr val="406350"/>
                </a:solidFill>
                <a:latin typeface="Aptos"/>
                <a:ea typeface="Open Sans 1 Bold"/>
                <a:cs typeface="Open Sans 1 Bold"/>
                <a:sym typeface="Open Sans 1 Bold"/>
              </a:rPr>
              <a:t>individus</a:t>
            </a:r>
            <a:r>
              <a:rPr lang="en-US" sz="2000" dirty="0">
                <a:solidFill>
                  <a:srgbClr val="406350"/>
                </a:solidFill>
                <a:latin typeface="Aptos"/>
                <a:ea typeface="Open Sans 1 Bold"/>
                <a:cs typeface="Open Sans 1 Bold"/>
                <a:sym typeface="Open Sans 1 Bold"/>
              </a:rPr>
              <a:t>, </a:t>
            </a:r>
            <a:r>
              <a:rPr lang="en-US" sz="2000" dirty="0" err="1">
                <a:solidFill>
                  <a:srgbClr val="406350"/>
                </a:solidFill>
                <a:latin typeface="Aptos"/>
                <a:ea typeface="Open Sans 1 Bold"/>
                <a:cs typeface="Open Sans 1 Bold"/>
                <a:sym typeface="Open Sans 1 Bold"/>
              </a:rPr>
              <a:t>communautés</a:t>
            </a:r>
            <a:r>
              <a:rPr lang="en-US" sz="2000" dirty="0">
                <a:solidFill>
                  <a:srgbClr val="406350"/>
                </a:solidFill>
                <a:latin typeface="Aptos"/>
                <a:ea typeface="Open Sans 1 Bold"/>
                <a:cs typeface="Open Sans 1 Bold"/>
                <a:sym typeface="Open Sans 1 Bold"/>
              </a:rPr>
              <a:t> et nations, </a:t>
            </a:r>
            <a:r>
              <a:rPr lang="en-US" sz="2000" dirty="0" err="1">
                <a:solidFill>
                  <a:srgbClr val="406350"/>
                </a:solidFill>
                <a:latin typeface="Aptos"/>
                <a:ea typeface="Open Sans 1 Bold"/>
                <a:cs typeface="Open Sans 1 Bold"/>
                <a:sym typeface="Open Sans 1 Bold"/>
              </a:rPr>
              <a:t>fondé</a:t>
            </a:r>
            <a:r>
              <a:rPr lang="en-US" sz="2000" dirty="0">
                <a:solidFill>
                  <a:srgbClr val="406350"/>
                </a:solidFill>
                <a:latin typeface="Aptos"/>
                <a:ea typeface="Open Sans 1 Bold"/>
                <a:cs typeface="Open Sans 1 Bold"/>
                <a:sym typeface="Open Sans 1 Bold"/>
              </a:rPr>
              <a:t> </a:t>
            </a:r>
            <a:br>
              <a:rPr lang="en-US" sz="2000" dirty="0">
                <a:solidFill>
                  <a:srgbClr val="406350"/>
                </a:solidFill>
                <a:latin typeface="Aptos"/>
                <a:ea typeface="Open Sans 1 Bold"/>
                <a:cs typeface="Open Sans 1 Bold"/>
                <a:sym typeface="Open Sans 1 Bold"/>
              </a:rPr>
            </a:br>
            <a:r>
              <a:rPr lang="en-US" sz="2000" dirty="0">
                <a:solidFill>
                  <a:srgbClr val="406350"/>
                </a:solidFill>
                <a:latin typeface="Aptos"/>
                <a:ea typeface="Open Sans 1 Bold"/>
                <a:cs typeface="Open Sans 1 Bold"/>
                <a:sym typeface="Open Sans 1 Bold"/>
              </a:rPr>
              <a:t>sur le </a:t>
            </a:r>
            <a:r>
              <a:rPr lang="en-US" sz="2000" b="1" dirty="0">
                <a:solidFill>
                  <a:srgbClr val="406350"/>
                </a:solidFill>
                <a:latin typeface="Aptos"/>
                <a:ea typeface="Open Sans 1 Bold"/>
                <a:cs typeface="Open Sans 1 Bold"/>
                <a:sym typeface="Open Sans 1 Bold"/>
              </a:rPr>
              <a:t>respect des droits </a:t>
            </a:r>
            <a:r>
              <a:rPr lang="en-US" sz="2000" b="1" dirty="0" err="1">
                <a:solidFill>
                  <a:srgbClr val="406350"/>
                </a:solidFill>
                <a:latin typeface="Aptos"/>
                <a:ea typeface="Open Sans 1 Bold"/>
                <a:cs typeface="Open Sans 1 Bold"/>
                <a:sym typeface="Open Sans 1 Bold"/>
              </a:rPr>
              <a:t>humains</a:t>
            </a:r>
            <a:r>
              <a:rPr lang="en-US" sz="2000" b="1" dirty="0">
                <a:solidFill>
                  <a:srgbClr val="406350"/>
                </a:solidFill>
                <a:latin typeface="Aptos"/>
                <a:ea typeface="Open Sans 1 Bold"/>
                <a:cs typeface="Open Sans 1 Bold"/>
                <a:sym typeface="Open Sans 1 Bold"/>
              </a:rPr>
              <a:t> </a:t>
            </a:r>
            <a:r>
              <a:rPr lang="en-US" sz="2000" dirty="0">
                <a:solidFill>
                  <a:srgbClr val="406350"/>
                </a:solidFill>
                <a:latin typeface="Aptos"/>
                <a:ea typeface="Open Sans 1 Bold"/>
                <a:cs typeface="Open Sans 1 Bold"/>
                <a:sym typeface="Open Sans 1 Bold"/>
              </a:rPr>
              <a:t>et </a:t>
            </a:r>
            <a:r>
              <a:rPr lang="en-US" sz="2000" dirty="0" err="1">
                <a:solidFill>
                  <a:srgbClr val="406350"/>
                </a:solidFill>
                <a:latin typeface="Aptos"/>
                <a:ea typeface="Open Sans 1 Bold"/>
                <a:cs typeface="Open Sans 1 Bold"/>
                <a:sym typeface="Open Sans 1 Bold"/>
              </a:rPr>
              <a:t>l’</a:t>
            </a:r>
            <a:r>
              <a:rPr lang="en-US" sz="2000" b="1" dirty="0" err="1">
                <a:solidFill>
                  <a:srgbClr val="406350"/>
                </a:solidFill>
                <a:latin typeface="Aptos"/>
                <a:ea typeface="Open Sans 1 Bold"/>
                <a:cs typeface="Open Sans 1 Bold"/>
                <a:sym typeface="Open Sans 1 Bold"/>
              </a:rPr>
              <a:t>équité</a:t>
            </a:r>
            <a:r>
              <a:rPr lang="en-US" sz="2000" dirty="0">
                <a:solidFill>
                  <a:srgbClr val="406350"/>
                </a:solidFill>
                <a:latin typeface="Aptos"/>
                <a:ea typeface="Open Sans 1 Bold"/>
                <a:cs typeface="Open Sans 1 Bold"/>
                <a:sym typeface="Open Sans 1 Bold"/>
              </a:rPr>
              <a:t>.</a:t>
            </a:r>
          </a:p>
        </p:txBody>
      </p:sp>
      <p:sp>
        <p:nvSpPr>
          <p:cNvPr id="4" name="Freeform 8">
            <a:extLst>
              <a:ext uri="{FF2B5EF4-FFF2-40B4-BE49-F238E27FC236}">
                <a16:creationId xmlns:a16="http://schemas.microsoft.com/office/drawing/2014/main" id="{8731CA6F-260C-4BB0-5FBC-A936B66E508A}"/>
              </a:ext>
            </a:extLst>
          </p:cNvPr>
          <p:cNvSpPr/>
          <p:nvPr/>
        </p:nvSpPr>
        <p:spPr>
          <a:xfrm>
            <a:off x="5585942" y="3120439"/>
            <a:ext cx="1199232" cy="1136060"/>
          </a:xfrm>
          <a:custGeom>
            <a:avLst/>
            <a:gdLst/>
            <a:ahLst/>
            <a:cxnLst/>
            <a:rect l="l" t="t" r="r" b="b"/>
            <a:pathLst>
              <a:path w="2011614" h="1783322">
                <a:moveTo>
                  <a:pt x="0" y="0"/>
                </a:moveTo>
                <a:lnTo>
                  <a:pt x="2011614" y="0"/>
                </a:lnTo>
                <a:lnTo>
                  <a:pt x="2011614" y="1783323"/>
                </a:lnTo>
                <a:lnTo>
                  <a:pt x="0" y="1783323"/>
                </a:lnTo>
                <a:lnTo>
                  <a:pt x="0" y="0"/>
                </a:lnTo>
                <a:close/>
              </a:path>
            </a:pathLst>
          </a:custGeom>
          <a:blipFill>
            <a:blip>
              <a:extLst>
                <a:ext uri="{96DAC541-7B7A-43D3-8B79-37D633B846F1}">
                  <asvg:svgBlip xmlns:asvg="http://schemas.microsoft.com/office/drawing/2016/SVG/main" r:embed="rId3"/>
                </a:ext>
              </a:extLst>
            </a:blip>
            <a:stretch>
              <a:fillRect l="-8" r="-8"/>
            </a:stretch>
          </a:blipFill>
        </p:spPr>
        <p:txBody>
          <a:bodyPr/>
          <a:lstStyle/>
          <a:p>
            <a:endParaRPr lang="fr-FR"/>
          </a:p>
        </p:txBody>
      </p:sp>
      <p:pic>
        <p:nvPicPr>
          <p:cNvPr id="15" name="Image 14">
            <a:extLst>
              <a:ext uri="{FF2B5EF4-FFF2-40B4-BE49-F238E27FC236}">
                <a16:creationId xmlns:a16="http://schemas.microsoft.com/office/drawing/2014/main" id="{FA31FD9E-F3FA-E474-9351-6216AEF9DD2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94123" y="4296518"/>
            <a:ext cx="1180541" cy="111214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7" name="Image 16">
            <a:extLst>
              <a:ext uri="{FF2B5EF4-FFF2-40B4-BE49-F238E27FC236}">
                <a16:creationId xmlns:a16="http://schemas.microsoft.com/office/drawing/2014/main" id="{EE7CE8E0-6632-8D24-E8E9-1A41BA49FA3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66952" y="3370515"/>
            <a:ext cx="1025890" cy="92600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 name="Image 19">
            <a:extLst>
              <a:ext uri="{FF2B5EF4-FFF2-40B4-BE49-F238E27FC236}">
                <a16:creationId xmlns:a16="http://schemas.microsoft.com/office/drawing/2014/main" id="{C3EE2CC9-FE94-62B2-BA16-AC38CF3A0FB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66576" y="4012712"/>
            <a:ext cx="1083780" cy="10781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2" name="Image 21">
            <a:extLst>
              <a:ext uri="{FF2B5EF4-FFF2-40B4-BE49-F238E27FC236}">
                <a16:creationId xmlns:a16="http://schemas.microsoft.com/office/drawing/2014/main" id="{A7B7A770-8EB0-9C75-58AF-C0E741CEFBB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51177" y="2612029"/>
            <a:ext cx="1054427" cy="101681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Les ONG prennent la rue - Citazine">
            <a:extLst>
              <a:ext uri="{FF2B5EF4-FFF2-40B4-BE49-F238E27FC236}">
                <a16:creationId xmlns:a16="http://schemas.microsoft.com/office/drawing/2014/main" id="{A8CE512C-DB92-87A3-F2AD-584B7A697F4F}"/>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555649" y="1982961"/>
            <a:ext cx="1521637" cy="9875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8" name="Image 27">
            <a:extLst>
              <a:ext uri="{FF2B5EF4-FFF2-40B4-BE49-F238E27FC236}">
                <a16:creationId xmlns:a16="http://schemas.microsoft.com/office/drawing/2014/main" id="{238C4BF2-EB14-3FB9-38FC-1D13CEF3631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572000" y="4214585"/>
            <a:ext cx="1260911" cy="12760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ZoneTexte 5">
            <a:extLst>
              <a:ext uri="{FF2B5EF4-FFF2-40B4-BE49-F238E27FC236}">
                <a16:creationId xmlns:a16="http://schemas.microsoft.com/office/drawing/2014/main" id="{2BD4BEE4-FF0F-9FFB-2F49-483D6F869ADA}"/>
              </a:ext>
            </a:extLst>
          </p:cNvPr>
          <p:cNvSpPr txBox="1"/>
          <p:nvPr/>
        </p:nvSpPr>
        <p:spPr>
          <a:xfrm>
            <a:off x="528480" y="2308766"/>
            <a:ext cx="3652995" cy="1323439"/>
          </a:xfrm>
          <a:prstGeom prst="rect">
            <a:avLst/>
          </a:prstGeom>
          <a:noFill/>
        </p:spPr>
        <p:txBody>
          <a:bodyPr wrap="square">
            <a:spAutoFit/>
          </a:bodyPr>
          <a:lstStyle/>
          <a:p>
            <a:r>
              <a:rPr lang="fr-FR" sz="2000" dirty="0">
                <a:solidFill>
                  <a:srgbClr val="406350"/>
                </a:solidFill>
                <a:latin typeface="Aptos"/>
              </a:rPr>
              <a:t>Au-delà de l'aide humanitaire d'urgence, elle </a:t>
            </a:r>
            <a:r>
              <a:rPr lang="fr-FR" sz="2000" b="1" dirty="0">
                <a:solidFill>
                  <a:srgbClr val="406350"/>
                </a:solidFill>
                <a:latin typeface="Aptos"/>
              </a:rPr>
              <a:t>s'attaque </a:t>
            </a:r>
            <a:br>
              <a:rPr lang="fr-FR" sz="2000" b="1" dirty="0">
                <a:solidFill>
                  <a:srgbClr val="406350"/>
                </a:solidFill>
                <a:latin typeface="Aptos"/>
              </a:rPr>
            </a:br>
            <a:r>
              <a:rPr lang="fr-FR" sz="2000" b="1" dirty="0">
                <a:solidFill>
                  <a:srgbClr val="406350"/>
                </a:solidFill>
                <a:latin typeface="Aptos"/>
              </a:rPr>
              <a:t>aux causes structurelles des déséquilibres </a:t>
            </a:r>
            <a:r>
              <a:rPr lang="fr-FR" sz="2000" dirty="0">
                <a:solidFill>
                  <a:srgbClr val="406350"/>
                </a:solidFill>
                <a:latin typeface="Aptos"/>
              </a:rPr>
              <a:t>mondiaux.</a:t>
            </a:r>
            <a:endParaRPr lang="en-US" sz="2000" dirty="0">
              <a:solidFill>
                <a:srgbClr val="406350"/>
              </a:solidFill>
              <a:latin typeface="Aptos"/>
            </a:endParaRPr>
          </a:p>
        </p:txBody>
      </p:sp>
    </p:spTree>
    <p:extLst>
      <p:ext uri="{BB962C8B-B14F-4D97-AF65-F5344CB8AC3E}">
        <p14:creationId xmlns:p14="http://schemas.microsoft.com/office/powerpoint/2010/main" val="11097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94967-7FFD-16F6-1C96-442432A332A2}"/>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9B877774-1E48-6542-F773-5C83BDCD8768}"/>
              </a:ext>
            </a:extLst>
          </p:cNvPr>
          <p:cNvSpPr>
            <a:spLocks noGrp="1"/>
          </p:cNvSpPr>
          <p:nvPr>
            <p:ph type="title"/>
          </p:nvPr>
        </p:nvSpPr>
        <p:spPr>
          <a:xfrm>
            <a:off x="2057562" y="131385"/>
            <a:ext cx="6532853" cy="870431"/>
          </a:xfrm>
          <a:noFill/>
        </p:spPr>
        <p:txBody>
          <a:bodyPr wrap="square" rtlCol="0">
            <a:spAutoFit/>
          </a:bodyPr>
          <a:lstStyle/>
          <a:p>
            <a:pPr defTabSz="457200"/>
            <a:r>
              <a:rPr lang="fr-FR" sz="2800" b="1" dirty="0">
                <a:solidFill>
                  <a:schemeClr val="bg1"/>
                </a:solidFill>
                <a:latin typeface="Aptos" panose="020B0004020202020204" pitchFamily="34" charset="0"/>
                <a:ea typeface="+mn-ea"/>
                <a:cs typeface="+mn-cs"/>
              </a:rPr>
              <a:t>Des exemples d’actions </a:t>
            </a:r>
            <a:br>
              <a:rPr lang="fr-FR" sz="2800" b="1" dirty="0">
                <a:solidFill>
                  <a:schemeClr val="bg1"/>
                </a:solidFill>
                <a:latin typeface="Aptos" panose="020B0004020202020204" pitchFamily="34" charset="0"/>
                <a:ea typeface="+mn-ea"/>
                <a:cs typeface="+mn-cs"/>
              </a:rPr>
            </a:br>
            <a:r>
              <a:rPr lang="fr-FR" sz="2800" b="1" dirty="0">
                <a:solidFill>
                  <a:schemeClr val="bg1"/>
                </a:solidFill>
                <a:latin typeface="Aptos" panose="020B0004020202020204" pitchFamily="34" charset="0"/>
                <a:ea typeface="+mn-ea"/>
                <a:cs typeface="+mn-cs"/>
              </a:rPr>
              <a:t>de solidarité internationale </a:t>
            </a:r>
          </a:p>
        </p:txBody>
      </p:sp>
      <p:sp>
        <p:nvSpPr>
          <p:cNvPr id="8" name="Rectangle : coins arrondis 7">
            <a:extLst>
              <a:ext uri="{FF2B5EF4-FFF2-40B4-BE49-F238E27FC236}">
                <a16:creationId xmlns:a16="http://schemas.microsoft.com/office/drawing/2014/main" id="{0CF736E7-E2D1-D4DF-D5E7-D2216E0CF677}"/>
              </a:ext>
            </a:extLst>
          </p:cNvPr>
          <p:cNvSpPr/>
          <p:nvPr/>
        </p:nvSpPr>
        <p:spPr>
          <a:xfrm>
            <a:off x="310241" y="1314449"/>
            <a:ext cx="2762513" cy="3869871"/>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D57FB844-CC4D-3B57-BBE3-33FC5FC477C5}"/>
              </a:ext>
            </a:extLst>
          </p:cNvPr>
          <p:cNvSpPr/>
          <p:nvPr/>
        </p:nvSpPr>
        <p:spPr>
          <a:xfrm>
            <a:off x="3256057" y="1314449"/>
            <a:ext cx="2762513" cy="3869870"/>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53DE0F85-8DD6-488A-B504-E29BBE152B56}"/>
              </a:ext>
            </a:extLst>
          </p:cNvPr>
          <p:cNvSpPr/>
          <p:nvPr/>
        </p:nvSpPr>
        <p:spPr>
          <a:xfrm>
            <a:off x="6232111" y="1300237"/>
            <a:ext cx="2671799" cy="3875918"/>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a:extLst>
              <a:ext uri="{FF2B5EF4-FFF2-40B4-BE49-F238E27FC236}">
                <a16:creationId xmlns:a16="http://schemas.microsoft.com/office/drawing/2014/main" id="{E22DC033-04D9-8258-1A0B-6BB6B9A45F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4427" y="1576869"/>
            <a:ext cx="2594139" cy="2313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ZoneTexte 12">
            <a:extLst>
              <a:ext uri="{FF2B5EF4-FFF2-40B4-BE49-F238E27FC236}">
                <a16:creationId xmlns:a16="http://schemas.microsoft.com/office/drawing/2014/main" id="{A8A28A5A-2497-7617-0334-F662DEFEBDEA}"/>
              </a:ext>
            </a:extLst>
          </p:cNvPr>
          <p:cNvSpPr txBox="1"/>
          <p:nvPr/>
        </p:nvSpPr>
        <p:spPr>
          <a:xfrm>
            <a:off x="487837" y="4043157"/>
            <a:ext cx="2363626" cy="707886"/>
          </a:xfrm>
          <a:prstGeom prst="rect">
            <a:avLst/>
          </a:prstGeom>
          <a:noFill/>
        </p:spPr>
        <p:txBody>
          <a:bodyPr wrap="square" rtlCol="0">
            <a:spAutoFit/>
          </a:bodyPr>
          <a:lstStyle/>
          <a:p>
            <a:pPr algn="ctr"/>
            <a:r>
              <a:rPr lang="fr-FR" sz="2000" b="1">
                <a:solidFill>
                  <a:schemeClr val="bg1"/>
                </a:solidFill>
                <a:latin typeface="Aptos" panose="020B0004020202020204" pitchFamily="34" charset="0"/>
              </a:rPr>
              <a:t>Les chantiers internationaux</a:t>
            </a:r>
          </a:p>
        </p:txBody>
      </p:sp>
      <p:sp>
        <p:nvSpPr>
          <p:cNvPr id="14" name="ZoneTexte 13">
            <a:extLst>
              <a:ext uri="{FF2B5EF4-FFF2-40B4-BE49-F238E27FC236}">
                <a16:creationId xmlns:a16="http://schemas.microsoft.com/office/drawing/2014/main" id="{71F508F1-6CC1-E084-6556-490E1ED5C5BC}"/>
              </a:ext>
            </a:extLst>
          </p:cNvPr>
          <p:cNvSpPr txBox="1"/>
          <p:nvPr/>
        </p:nvSpPr>
        <p:spPr>
          <a:xfrm>
            <a:off x="6469921" y="4046506"/>
            <a:ext cx="2363626" cy="1015663"/>
          </a:xfrm>
          <a:prstGeom prst="rect">
            <a:avLst/>
          </a:prstGeom>
          <a:noFill/>
        </p:spPr>
        <p:txBody>
          <a:bodyPr wrap="square" rtlCol="0">
            <a:spAutoFit/>
          </a:bodyPr>
          <a:lstStyle/>
          <a:p>
            <a:pPr algn="ctr"/>
            <a:r>
              <a:rPr lang="fr-FR" sz="2000" b="1">
                <a:solidFill>
                  <a:schemeClr val="bg1"/>
                </a:solidFill>
                <a:latin typeface="Aptos" panose="020B0004020202020204" pitchFamily="34" charset="0"/>
              </a:rPr>
              <a:t>Les projets d’appui au développement</a:t>
            </a:r>
          </a:p>
        </p:txBody>
      </p:sp>
      <p:sp>
        <p:nvSpPr>
          <p:cNvPr id="15" name="ZoneTexte 14">
            <a:extLst>
              <a:ext uri="{FF2B5EF4-FFF2-40B4-BE49-F238E27FC236}">
                <a16:creationId xmlns:a16="http://schemas.microsoft.com/office/drawing/2014/main" id="{F64CF2D9-2648-2C16-23A9-7D26DC7AC4B8}"/>
              </a:ext>
            </a:extLst>
          </p:cNvPr>
          <p:cNvSpPr txBox="1"/>
          <p:nvPr/>
        </p:nvSpPr>
        <p:spPr>
          <a:xfrm>
            <a:off x="3546840" y="4046028"/>
            <a:ext cx="2327340" cy="1015663"/>
          </a:xfrm>
          <a:prstGeom prst="rect">
            <a:avLst/>
          </a:prstGeom>
          <a:noFill/>
        </p:spPr>
        <p:txBody>
          <a:bodyPr wrap="square" rtlCol="0">
            <a:spAutoFit/>
          </a:bodyPr>
          <a:lstStyle/>
          <a:p>
            <a:pPr algn="ctr"/>
            <a:r>
              <a:rPr lang="fr-FR" sz="2000" b="1">
                <a:solidFill>
                  <a:schemeClr val="bg1"/>
                </a:solidFill>
                <a:latin typeface="Aptos" panose="020B0004020202020204" pitchFamily="34" charset="0"/>
              </a:rPr>
              <a:t>Les jumelages de villes et communes</a:t>
            </a:r>
          </a:p>
        </p:txBody>
      </p:sp>
      <p:pic>
        <p:nvPicPr>
          <p:cNvPr id="17" name="Image 16">
            <a:extLst>
              <a:ext uri="{FF2B5EF4-FFF2-40B4-BE49-F238E27FC236}">
                <a16:creationId xmlns:a16="http://schemas.microsoft.com/office/drawing/2014/main" id="{969C418B-F140-79B5-5060-4F14D6D815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47918" y="1637345"/>
            <a:ext cx="2531659" cy="22593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Image 18">
            <a:extLst>
              <a:ext uri="{FF2B5EF4-FFF2-40B4-BE49-F238E27FC236}">
                <a16:creationId xmlns:a16="http://schemas.microsoft.com/office/drawing/2014/main" id="{E609527C-729B-32CC-8AF9-DA09C13F6D6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70881" y="1685772"/>
            <a:ext cx="2586957" cy="2204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857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13D2C-C15D-0FE4-B5C6-9C79623F440E}"/>
              </a:ext>
            </a:extLst>
          </p:cNvPr>
          <p:cNvSpPr>
            <a:spLocks noGrp="1"/>
          </p:cNvSpPr>
          <p:nvPr>
            <p:ph type="title"/>
          </p:nvPr>
        </p:nvSpPr>
        <p:spPr>
          <a:xfrm>
            <a:off x="2048699" y="102005"/>
            <a:ext cx="6571426" cy="870431"/>
          </a:xfrm>
          <a:noFill/>
        </p:spPr>
        <p:txBody>
          <a:bodyPr vert="horz" wrap="square" lIns="91440" tIns="45720" rIns="91440" bIns="45720" rtlCol="0" anchor="ctr">
            <a:spAutoFit/>
          </a:bodyPr>
          <a:lstStyle/>
          <a:p>
            <a:pPr defTabSz="457200"/>
            <a:r>
              <a:rPr lang="en-US" sz="2800" b="1" dirty="0">
                <a:solidFill>
                  <a:schemeClr val="bg1"/>
                </a:solidFill>
                <a:latin typeface="Aptos"/>
                <a:ea typeface="+mn-ea"/>
                <a:cs typeface="+mn-cs"/>
              </a:rPr>
              <a:t>AVSF, </a:t>
            </a:r>
            <a:r>
              <a:rPr lang="en-US" sz="2800" b="1" dirty="0" err="1">
                <a:solidFill>
                  <a:schemeClr val="bg1"/>
                </a:solidFill>
                <a:latin typeface="Aptos"/>
                <a:ea typeface="+mn-ea"/>
                <a:cs typeface="+mn-cs"/>
              </a:rPr>
              <a:t>une</a:t>
            </a:r>
            <a:r>
              <a:rPr lang="en-US" sz="2800" b="1" dirty="0">
                <a:solidFill>
                  <a:schemeClr val="bg1"/>
                </a:solidFill>
                <a:latin typeface="Aptos"/>
                <a:ea typeface="+mn-ea"/>
                <a:cs typeface="+mn-cs"/>
              </a:rPr>
              <a:t> ONG </a:t>
            </a:r>
            <a:br>
              <a:rPr lang="en-US" sz="2800" b="1" dirty="0">
                <a:solidFill>
                  <a:schemeClr val="bg1"/>
                </a:solidFill>
                <a:latin typeface="Aptos"/>
                <a:ea typeface="+mn-ea"/>
                <a:cs typeface="+mn-cs"/>
              </a:rPr>
            </a:br>
            <a:r>
              <a:rPr lang="en-US" sz="2800" b="1" dirty="0">
                <a:solidFill>
                  <a:schemeClr val="bg1"/>
                </a:solidFill>
                <a:latin typeface="Aptos"/>
                <a:ea typeface="+mn-ea"/>
                <a:cs typeface="+mn-cs"/>
              </a:rPr>
              <a:t>de </a:t>
            </a:r>
            <a:r>
              <a:rPr lang="en-US" sz="2800" b="1" dirty="0" err="1">
                <a:solidFill>
                  <a:schemeClr val="bg1"/>
                </a:solidFill>
                <a:latin typeface="Aptos"/>
                <a:ea typeface="+mn-ea"/>
                <a:cs typeface="+mn-cs"/>
              </a:rPr>
              <a:t>solidarité</a:t>
            </a:r>
            <a:r>
              <a:rPr lang="en-US" sz="2800" b="1" dirty="0">
                <a:solidFill>
                  <a:schemeClr val="bg1"/>
                </a:solidFill>
                <a:latin typeface="Aptos"/>
                <a:ea typeface="+mn-ea"/>
                <a:cs typeface="+mn-cs"/>
              </a:rPr>
              <a:t> </a:t>
            </a:r>
            <a:r>
              <a:rPr lang="en-US" sz="2800" b="1" dirty="0" err="1">
                <a:solidFill>
                  <a:schemeClr val="bg1"/>
                </a:solidFill>
                <a:latin typeface="Aptos"/>
                <a:ea typeface="+mn-ea"/>
                <a:cs typeface="+mn-cs"/>
              </a:rPr>
              <a:t>internationale</a:t>
            </a:r>
            <a:r>
              <a:rPr lang="en-US" sz="2800" b="1" dirty="0">
                <a:solidFill>
                  <a:schemeClr val="bg1"/>
                </a:solidFill>
                <a:latin typeface="Aptos"/>
                <a:ea typeface="+mn-ea"/>
                <a:cs typeface="+mn-cs"/>
              </a:rPr>
              <a:t>  </a:t>
            </a:r>
          </a:p>
        </p:txBody>
      </p:sp>
      <p:pic>
        <p:nvPicPr>
          <p:cNvPr id="42" name="Image 41">
            <a:extLst>
              <a:ext uri="{FF2B5EF4-FFF2-40B4-BE49-F238E27FC236}">
                <a16:creationId xmlns:a16="http://schemas.microsoft.com/office/drawing/2014/main" id="{6578A735-3E36-8FD1-3161-519360078423}"/>
              </a:ext>
            </a:extLst>
          </p:cNvPr>
          <p:cNvPicPr>
            <a:picLocks noChangeAspect="1"/>
          </p:cNvPicPr>
          <p:nvPr/>
        </p:nvPicPr>
        <p:blipFill>
          <a:blip r:embed="rId3"/>
          <a:stretch>
            <a:fillRect/>
          </a:stretch>
        </p:blipFill>
        <p:spPr>
          <a:xfrm>
            <a:off x="1628655" y="1263574"/>
            <a:ext cx="6791445" cy="4222707"/>
          </a:xfrm>
          <a:prstGeom prst="rect">
            <a:avLst/>
          </a:prstGeom>
        </p:spPr>
      </p:pic>
      <p:sp>
        <p:nvSpPr>
          <p:cNvPr id="43" name="ZoneTexte 42">
            <a:extLst>
              <a:ext uri="{FF2B5EF4-FFF2-40B4-BE49-F238E27FC236}">
                <a16:creationId xmlns:a16="http://schemas.microsoft.com/office/drawing/2014/main" id="{39013E62-1092-8E51-5C95-5248821AB57F}"/>
              </a:ext>
            </a:extLst>
          </p:cNvPr>
          <p:cNvSpPr txBox="1"/>
          <p:nvPr/>
        </p:nvSpPr>
        <p:spPr>
          <a:xfrm>
            <a:off x="247085" y="3057525"/>
            <a:ext cx="2291140" cy="830997"/>
          </a:xfrm>
          <a:prstGeom prst="rect">
            <a:avLst/>
          </a:prstGeom>
          <a:noFill/>
        </p:spPr>
        <p:txBody>
          <a:bodyPr wrap="none" rtlCol="0">
            <a:spAutoFit/>
          </a:bodyPr>
          <a:lstStyle/>
          <a:p>
            <a:r>
              <a:rPr lang="fr-FR" sz="2400" b="1" dirty="0">
                <a:solidFill>
                  <a:srgbClr val="406350"/>
                </a:solidFill>
                <a:latin typeface="Aptos" panose="020B0004020202020204" pitchFamily="34" charset="0"/>
              </a:rPr>
              <a:t>4 axes </a:t>
            </a:r>
            <a:br>
              <a:rPr lang="fr-FR" sz="2400" b="1" dirty="0">
                <a:solidFill>
                  <a:srgbClr val="406350"/>
                </a:solidFill>
                <a:latin typeface="Aptos" panose="020B0004020202020204" pitchFamily="34" charset="0"/>
              </a:rPr>
            </a:br>
            <a:r>
              <a:rPr lang="fr-FR" sz="2400" b="1" dirty="0">
                <a:solidFill>
                  <a:srgbClr val="406350"/>
                </a:solidFill>
                <a:latin typeface="Aptos" panose="020B0004020202020204" pitchFamily="34" charset="0"/>
              </a:rPr>
              <a:t>de coopération</a:t>
            </a:r>
          </a:p>
        </p:txBody>
      </p:sp>
    </p:spTree>
    <p:extLst>
      <p:ext uri="{BB962C8B-B14F-4D97-AF65-F5344CB8AC3E}">
        <p14:creationId xmlns:p14="http://schemas.microsoft.com/office/powerpoint/2010/main" val="2413430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AF7C0651-14B7-471B-BCA0-1692A3D53087}"/>
              </a:ext>
            </a:extLst>
          </p:cNvPr>
          <p:cNvSpPr>
            <a:spLocks noGrp="1"/>
          </p:cNvSpPr>
          <p:nvPr>
            <p:ph type="body" sz="quarter" idx="12"/>
          </p:nvPr>
        </p:nvSpPr>
        <p:spPr>
          <a:xfrm>
            <a:off x="2051551" y="180878"/>
            <a:ext cx="6714319" cy="783950"/>
          </a:xfrm>
        </p:spPr>
        <p:txBody>
          <a:bodyPr>
            <a:noAutofit/>
          </a:bodyPr>
          <a:lstStyle/>
          <a:p>
            <a:pPr marL="0" indent="0">
              <a:buNone/>
            </a:pPr>
            <a:r>
              <a:rPr lang="fr-FR" sz="2800" b="1" dirty="0">
                <a:latin typeface="Aptos"/>
              </a:rPr>
              <a:t>Pourquoi la solidarité internationale</a:t>
            </a:r>
            <a:br>
              <a:rPr lang="fr-FR" sz="2800" b="1" dirty="0">
                <a:latin typeface="Aptos"/>
              </a:rPr>
            </a:br>
            <a:r>
              <a:rPr lang="fr-FR" sz="2800" b="1">
                <a:latin typeface="Aptos"/>
              </a:rPr>
              <a:t>est plus que jamais nécessaire </a:t>
            </a:r>
          </a:p>
        </p:txBody>
      </p:sp>
      <p:pic>
        <p:nvPicPr>
          <p:cNvPr id="4" name="Picture 3">
            <a:extLst>
              <a:ext uri="{FF2B5EF4-FFF2-40B4-BE49-F238E27FC236}">
                <a16:creationId xmlns:a16="http://schemas.microsoft.com/office/drawing/2014/main" id="{0E38F1D7-742F-0F77-DF74-6F2B92FC1407}"/>
              </a:ext>
            </a:extLst>
          </p:cNvPr>
          <p:cNvPicPr>
            <a:picLocks noChangeAspect="1"/>
          </p:cNvPicPr>
          <p:nvPr/>
        </p:nvPicPr>
        <p:blipFill>
          <a:blip r:embed="rId3"/>
          <a:stretch>
            <a:fillRect/>
          </a:stretch>
        </p:blipFill>
        <p:spPr>
          <a:xfrm>
            <a:off x="-1" y="1096085"/>
            <a:ext cx="9152530" cy="4614650"/>
          </a:xfrm>
          <a:prstGeom prst="rect">
            <a:avLst/>
          </a:prstGeom>
        </p:spPr>
      </p:pic>
    </p:spTree>
    <p:extLst>
      <p:ext uri="{BB962C8B-B14F-4D97-AF65-F5344CB8AC3E}">
        <p14:creationId xmlns:p14="http://schemas.microsoft.com/office/powerpoint/2010/main" val="2077597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A253D-3326-637B-5C13-DC1C09C46638}"/>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5A51AAF1-21B8-6F19-1425-78D7454B8DC4}"/>
              </a:ext>
            </a:extLst>
          </p:cNvPr>
          <p:cNvSpPr>
            <a:spLocks noGrp="1"/>
          </p:cNvSpPr>
          <p:nvPr>
            <p:ph type="title"/>
          </p:nvPr>
        </p:nvSpPr>
        <p:spPr>
          <a:xfrm>
            <a:off x="2177255" y="66035"/>
            <a:ext cx="6532853" cy="954107"/>
          </a:xfrm>
          <a:noFill/>
        </p:spPr>
        <p:txBody>
          <a:bodyPr wrap="square" rtlCol="0">
            <a:spAutoFit/>
          </a:bodyPr>
          <a:lstStyle/>
          <a:p>
            <a:pPr defTabSz="457200">
              <a:lnSpc>
                <a:spcPct val="100000"/>
              </a:lnSpc>
              <a:spcBef>
                <a:spcPts val="0"/>
              </a:spcBef>
            </a:pPr>
            <a:r>
              <a:rPr lang="fr-FR" sz="2800" b="1" dirty="0">
                <a:solidFill>
                  <a:schemeClr val="bg1"/>
                </a:solidFill>
                <a:latin typeface="Aptos"/>
                <a:ea typeface="+mn-ea"/>
                <a:cs typeface="+mn-cs"/>
              </a:rPr>
              <a:t>Quels défis doivent relever </a:t>
            </a:r>
            <a:endParaRPr lang="fr-FR" sz="2800" dirty="0">
              <a:solidFill>
                <a:srgbClr val="000000"/>
              </a:solidFill>
              <a:latin typeface="Aptos"/>
              <a:ea typeface="+mn-ea"/>
              <a:cs typeface="+mn-cs"/>
            </a:endParaRPr>
          </a:p>
          <a:p>
            <a:pPr defTabSz="457200">
              <a:lnSpc>
                <a:spcPct val="100000"/>
              </a:lnSpc>
              <a:spcBef>
                <a:spcPts val="0"/>
              </a:spcBef>
            </a:pPr>
            <a:r>
              <a:rPr lang="fr-FR" sz="2800" b="1" dirty="0">
                <a:solidFill>
                  <a:schemeClr val="bg1"/>
                </a:solidFill>
                <a:latin typeface="Aptos"/>
                <a:ea typeface="+mn-ea"/>
                <a:cs typeface="+mn-cs"/>
              </a:rPr>
              <a:t>les acteurs de la SI aujourd’hui ?</a:t>
            </a:r>
            <a:endParaRPr lang="fr-FR" sz="2800" dirty="0">
              <a:solidFill>
                <a:srgbClr val="000000"/>
              </a:solidFill>
              <a:latin typeface="Aptos"/>
              <a:ea typeface="+mn-ea"/>
              <a:cs typeface="+mn-cs"/>
            </a:endParaRPr>
          </a:p>
        </p:txBody>
      </p:sp>
      <p:sp>
        <p:nvSpPr>
          <p:cNvPr id="8" name="Rectangle : coins arrondis 7">
            <a:extLst>
              <a:ext uri="{FF2B5EF4-FFF2-40B4-BE49-F238E27FC236}">
                <a16:creationId xmlns:a16="http://schemas.microsoft.com/office/drawing/2014/main" id="{A9AE5527-3FC0-E227-C072-4E089B05E141}"/>
              </a:ext>
            </a:extLst>
          </p:cNvPr>
          <p:cNvSpPr/>
          <p:nvPr/>
        </p:nvSpPr>
        <p:spPr>
          <a:xfrm>
            <a:off x="310241" y="1314449"/>
            <a:ext cx="2762513" cy="3869871"/>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79A817C2-7557-0E5A-D808-F523BC2033E2}"/>
              </a:ext>
            </a:extLst>
          </p:cNvPr>
          <p:cNvSpPr/>
          <p:nvPr/>
        </p:nvSpPr>
        <p:spPr>
          <a:xfrm>
            <a:off x="3256057" y="1314449"/>
            <a:ext cx="2762513" cy="3869870"/>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12F92728-9531-DB27-63D4-7B1B67376487}"/>
              </a:ext>
            </a:extLst>
          </p:cNvPr>
          <p:cNvSpPr/>
          <p:nvPr/>
        </p:nvSpPr>
        <p:spPr>
          <a:xfrm>
            <a:off x="6232111" y="1300237"/>
            <a:ext cx="2671799" cy="3875918"/>
          </a:xfrm>
          <a:prstGeom prst="roundRect">
            <a:avLst/>
          </a:prstGeom>
          <a:solidFill>
            <a:srgbClr val="53806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a:extLst>
              <a:ext uri="{FF2B5EF4-FFF2-40B4-BE49-F238E27FC236}">
                <a16:creationId xmlns:a16="http://schemas.microsoft.com/office/drawing/2014/main" id="{89157B36-553C-377D-1597-03F1208E8661}"/>
              </a:ext>
            </a:extLst>
          </p:cNvPr>
          <p:cNvPicPr>
            <a:picLocks noChangeAspect="1"/>
          </p:cNvPicPr>
          <p:nvPr/>
        </p:nvPicPr>
        <p:blipFill>
          <a:blip r:embed="rId3"/>
          <a:srcRect l="16365" r="16365"/>
          <a:stretch>
            <a:fillRect/>
          </a:stretch>
        </p:blipFill>
        <p:spPr>
          <a:xfrm>
            <a:off x="394427" y="1576869"/>
            <a:ext cx="2594139" cy="2313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ZoneTexte 12">
            <a:extLst>
              <a:ext uri="{FF2B5EF4-FFF2-40B4-BE49-F238E27FC236}">
                <a16:creationId xmlns:a16="http://schemas.microsoft.com/office/drawing/2014/main" id="{5F9702E0-2FC5-7992-7315-103B72F412E8}"/>
              </a:ext>
            </a:extLst>
          </p:cNvPr>
          <p:cNvSpPr txBox="1"/>
          <p:nvPr/>
        </p:nvSpPr>
        <p:spPr>
          <a:xfrm>
            <a:off x="487836" y="4043157"/>
            <a:ext cx="2500729" cy="1015663"/>
          </a:xfrm>
          <a:prstGeom prst="rect">
            <a:avLst/>
          </a:prstGeom>
          <a:noFill/>
        </p:spPr>
        <p:txBody>
          <a:bodyPr wrap="square" lIns="91440" tIns="45720" rIns="91440" bIns="45720" rtlCol="0" anchor="t">
            <a:spAutoFit/>
          </a:bodyPr>
          <a:lstStyle/>
          <a:p>
            <a:pPr algn="ctr"/>
            <a:r>
              <a:rPr lang="fr-FR" sz="2000" b="1" dirty="0">
                <a:solidFill>
                  <a:schemeClr val="bg1"/>
                </a:solidFill>
                <a:latin typeface="Aptos"/>
              </a:rPr>
              <a:t>La diminution </a:t>
            </a:r>
            <a:br>
              <a:rPr lang="fr-FR" sz="2000" b="1" dirty="0">
                <a:solidFill>
                  <a:schemeClr val="bg1"/>
                </a:solidFill>
                <a:latin typeface="Aptos"/>
              </a:rPr>
            </a:br>
            <a:r>
              <a:rPr lang="fr-FR" sz="2000" b="1" dirty="0">
                <a:solidFill>
                  <a:schemeClr val="bg1"/>
                </a:solidFill>
                <a:latin typeface="Aptos"/>
              </a:rPr>
              <a:t>de l'aide publique au développement. </a:t>
            </a:r>
            <a:endParaRPr lang="fr-FR" sz="2000" b="1" dirty="0">
              <a:solidFill>
                <a:schemeClr val="bg1"/>
              </a:solidFill>
              <a:latin typeface="Aptos" panose="020B0004020202020204" pitchFamily="34" charset="0"/>
            </a:endParaRPr>
          </a:p>
        </p:txBody>
      </p:sp>
      <p:sp>
        <p:nvSpPr>
          <p:cNvPr id="14" name="ZoneTexte 13">
            <a:extLst>
              <a:ext uri="{FF2B5EF4-FFF2-40B4-BE49-F238E27FC236}">
                <a16:creationId xmlns:a16="http://schemas.microsoft.com/office/drawing/2014/main" id="{DD14DEFC-E55C-7777-5CB3-CE750050D5ED}"/>
              </a:ext>
            </a:extLst>
          </p:cNvPr>
          <p:cNvSpPr txBox="1"/>
          <p:nvPr/>
        </p:nvSpPr>
        <p:spPr>
          <a:xfrm>
            <a:off x="6494111" y="3889268"/>
            <a:ext cx="2363626" cy="1323439"/>
          </a:xfrm>
          <a:prstGeom prst="rect">
            <a:avLst/>
          </a:prstGeom>
          <a:noFill/>
        </p:spPr>
        <p:txBody>
          <a:bodyPr wrap="square" lIns="91440" tIns="45720" rIns="91440" bIns="45720" rtlCol="0" anchor="t">
            <a:spAutoFit/>
          </a:bodyPr>
          <a:lstStyle/>
          <a:p>
            <a:pPr algn="ctr"/>
            <a:r>
              <a:rPr lang="fr-FR" sz="2000" b="1" dirty="0">
                <a:solidFill>
                  <a:schemeClr val="bg1"/>
                </a:solidFill>
                <a:latin typeface="Aptos"/>
              </a:rPr>
              <a:t>La montée de </a:t>
            </a:r>
            <a:r>
              <a:rPr lang="fr-FR" sz="2000" b="1">
                <a:solidFill>
                  <a:schemeClr val="bg1"/>
                </a:solidFill>
                <a:latin typeface="Aptos"/>
              </a:rPr>
              <a:t>l'extrême droite et des discours </a:t>
            </a:r>
            <a:r>
              <a:rPr lang="fr-FR" sz="2000" b="1" dirty="0">
                <a:solidFill>
                  <a:schemeClr val="bg1"/>
                </a:solidFill>
                <a:latin typeface="Aptos"/>
              </a:rPr>
              <a:t>racistes.</a:t>
            </a:r>
            <a:endParaRPr lang="fr-FR" sz="2000" b="1" dirty="0">
              <a:solidFill>
                <a:schemeClr val="bg1"/>
              </a:solidFill>
              <a:latin typeface="Aptos" panose="020B0004020202020204" pitchFamily="34" charset="0"/>
            </a:endParaRPr>
          </a:p>
        </p:txBody>
      </p:sp>
      <p:sp>
        <p:nvSpPr>
          <p:cNvPr id="15" name="ZoneTexte 14">
            <a:extLst>
              <a:ext uri="{FF2B5EF4-FFF2-40B4-BE49-F238E27FC236}">
                <a16:creationId xmlns:a16="http://schemas.microsoft.com/office/drawing/2014/main" id="{887363F5-E3CA-72C2-F158-6F6458C7E863}"/>
              </a:ext>
            </a:extLst>
          </p:cNvPr>
          <p:cNvSpPr txBox="1"/>
          <p:nvPr/>
        </p:nvSpPr>
        <p:spPr>
          <a:xfrm>
            <a:off x="3546840" y="4046028"/>
            <a:ext cx="2327340" cy="1015663"/>
          </a:xfrm>
          <a:prstGeom prst="rect">
            <a:avLst/>
          </a:prstGeom>
          <a:noFill/>
        </p:spPr>
        <p:txBody>
          <a:bodyPr wrap="square" lIns="91440" tIns="45720" rIns="91440" bIns="45720" rtlCol="0" anchor="t">
            <a:spAutoFit/>
          </a:bodyPr>
          <a:lstStyle/>
          <a:p>
            <a:pPr algn="ctr"/>
            <a:r>
              <a:rPr lang="fr-FR" sz="2000" b="1">
                <a:solidFill>
                  <a:schemeClr val="bg1"/>
                </a:solidFill>
                <a:latin typeface="Aptos"/>
              </a:rPr>
              <a:t>La multiplication des conflits et des zones d'urgence.</a:t>
            </a:r>
          </a:p>
        </p:txBody>
      </p:sp>
      <p:pic>
        <p:nvPicPr>
          <p:cNvPr id="17" name="Image 16">
            <a:extLst>
              <a:ext uri="{FF2B5EF4-FFF2-40B4-BE49-F238E27FC236}">
                <a16:creationId xmlns:a16="http://schemas.microsoft.com/office/drawing/2014/main" id="{0CE16821-569C-C994-F94B-15778772F1E1}"/>
              </a:ext>
            </a:extLst>
          </p:cNvPr>
          <p:cNvPicPr>
            <a:picLocks noChangeAspect="1"/>
          </p:cNvPicPr>
          <p:nvPr/>
        </p:nvPicPr>
        <p:blipFill>
          <a:blip r:embed="rId4"/>
          <a:srcRect l="12641" r="12641"/>
          <a:stretch>
            <a:fillRect/>
          </a:stretch>
        </p:blipFill>
        <p:spPr>
          <a:xfrm>
            <a:off x="3371483" y="1627373"/>
            <a:ext cx="2531659" cy="22593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Image 18">
            <a:extLst>
              <a:ext uri="{FF2B5EF4-FFF2-40B4-BE49-F238E27FC236}">
                <a16:creationId xmlns:a16="http://schemas.microsoft.com/office/drawing/2014/main" id="{E7C5254E-1250-A33F-9852-53C98CF727D3}"/>
              </a:ext>
            </a:extLst>
          </p:cNvPr>
          <p:cNvPicPr>
            <a:picLocks noChangeAspect="1"/>
          </p:cNvPicPr>
          <p:nvPr/>
        </p:nvPicPr>
        <p:blipFill>
          <a:blip r:embed="rId5"/>
          <a:srcRect l="11267" r="11267"/>
          <a:stretch>
            <a:fillRect/>
          </a:stretch>
        </p:blipFill>
        <p:spPr>
          <a:xfrm>
            <a:off x="6270881" y="1661582"/>
            <a:ext cx="2586957" cy="2204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01218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8B1714A3-6AED-5217-140F-939071866E5C}"/>
              </a:ext>
            </a:extLst>
          </p:cNvPr>
          <p:cNvSpPr>
            <a:spLocks noGrp="1"/>
          </p:cNvSpPr>
          <p:nvPr>
            <p:ph type="body" sz="quarter" idx="12"/>
          </p:nvPr>
        </p:nvSpPr>
        <p:spPr/>
        <p:txBody>
          <a:bodyPr>
            <a:normAutofit/>
          </a:bodyPr>
          <a:lstStyle/>
          <a:p>
            <a:pPr marL="0" indent="0">
              <a:buNone/>
            </a:pPr>
            <a:r>
              <a:rPr lang="fr-FR" sz="3200" b="1" dirty="0">
                <a:latin typeface="Aptos"/>
              </a:rPr>
              <a:t>Débat mouvant </a:t>
            </a:r>
          </a:p>
        </p:txBody>
      </p:sp>
      <p:pic>
        <p:nvPicPr>
          <p:cNvPr id="5" name="Image 4">
            <a:extLst>
              <a:ext uri="{FF2B5EF4-FFF2-40B4-BE49-F238E27FC236}">
                <a16:creationId xmlns:a16="http://schemas.microsoft.com/office/drawing/2014/main" id="{5C0D7C98-8AF8-20DA-A157-9B3D8FE061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096443"/>
            <a:ext cx="9144000" cy="4618557"/>
          </a:xfrm>
          <a:prstGeom prst="rect">
            <a:avLst/>
          </a:prstGeom>
        </p:spPr>
      </p:pic>
    </p:spTree>
    <p:extLst>
      <p:ext uri="{BB962C8B-B14F-4D97-AF65-F5344CB8AC3E}">
        <p14:creationId xmlns:p14="http://schemas.microsoft.com/office/powerpoint/2010/main" val="1517928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2269864" y="356775"/>
            <a:ext cx="6407777" cy="584775"/>
          </a:xfrm>
          <a:prstGeom prst="rect">
            <a:avLst/>
          </a:prstGeom>
          <a:noFill/>
        </p:spPr>
        <p:txBody>
          <a:bodyPr wrap="square" rtlCol="0">
            <a:spAutoFit/>
          </a:bodyPr>
          <a:lstStyle/>
          <a:p>
            <a:r>
              <a:rPr lang="fr-FR" sz="3200" b="1" dirty="0">
                <a:solidFill>
                  <a:schemeClr val="bg1"/>
                </a:solidFill>
                <a:latin typeface="Aptos" panose="020B0004020202020204" pitchFamily="34" charset="0"/>
              </a:rPr>
              <a:t>Quizz – Question 1</a:t>
            </a:r>
          </a:p>
        </p:txBody>
      </p:sp>
      <p:sp>
        <p:nvSpPr>
          <p:cNvPr id="9" name="Espace réservé du texte 8">
            <a:extLst>
              <a:ext uri="{FF2B5EF4-FFF2-40B4-BE49-F238E27FC236}">
                <a16:creationId xmlns:a16="http://schemas.microsoft.com/office/drawing/2014/main" id="{2BA852AC-65E1-45B3-8A8F-C7C53AA1B57B}"/>
              </a:ext>
            </a:extLst>
          </p:cNvPr>
          <p:cNvSpPr>
            <a:spLocks noGrp="1"/>
          </p:cNvSpPr>
          <p:nvPr>
            <p:ph type="body" sz="quarter" idx="12"/>
          </p:nvPr>
        </p:nvSpPr>
        <p:spPr>
          <a:xfrm>
            <a:off x="2269864" y="244486"/>
            <a:ext cx="6516947" cy="783950"/>
          </a:xfrm>
        </p:spPr>
        <p:txBody>
          <a:bodyPr/>
          <a:lstStyle/>
          <a:p>
            <a:pPr marL="0" indent="0">
              <a:buNone/>
            </a:pPr>
            <a:r>
              <a:rPr lang="fr-FR"/>
              <a:t> </a:t>
            </a:r>
          </a:p>
        </p:txBody>
      </p:sp>
      <p:sp>
        <p:nvSpPr>
          <p:cNvPr id="11" name="ZoneTexte 10">
            <a:extLst>
              <a:ext uri="{FF2B5EF4-FFF2-40B4-BE49-F238E27FC236}">
                <a16:creationId xmlns:a16="http://schemas.microsoft.com/office/drawing/2014/main" id="{9606F1FB-C376-40B7-AC36-9651EFFD2DD7}"/>
              </a:ext>
            </a:extLst>
          </p:cNvPr>
          <p:cNvSpPr txBox="1"/>
          <p:nvPr/>
        </p:nvSpPr>
        <p:spPr>
          <a:xfrm flipH="1">
            <a:off x="862797" y="1489935"/>
            <a:ext cx="8281203" cy="3416320"/>
          </a:xfrm>
          <a:prstGeom prst="rect">
            <a:avLst/>
          </a:prstGeom>
          <a:noFill/>
        </p:spPr>
        <p:txBody>
          <a:bodyPr wrap="square" lIns="91440" tIns="45720" rIns="91440" bIns="45720" rtlCol="0" anchor="t">
            <a:spAutoFit/>
          </a:bodyPr>
          <a:lstStyle/>
          <a:p>
            <a:pPr fontAlgn="base"/>
            <a:r>
              <a:rPr lang="fr-FR" sz="2400" b="1" dirty="0">
                <a:solidFill>
                  <a:srgbClr val="406350"/>
                </a:solidFill>
                <a:latin typeface="Aptos"/>
              </a:rPr>
              <a:t>Le PIB par habitant aux États-Unis est plus élevé </a:t>
            </a:r>
            <a:br>
              <a:rPr lang="fr-FR" sz="2400" b="1" dirty="0">
                <a:solidFill>
                  <a:srgbClr val="406350"/>
                </a:solidFill>
                <a:latin typeface="Aptos"/>
              </a:rPr>
            </a:br>
            <a:r>
              <a:rPr lang="fr-FR" sz="2400" b="1" dirty="0">
                <a:solidFill>
                  <a:srgbClr val="406350"/>
                </a:solidFill>
                <a:latin typeface="Aptos"/>
              </a:rPr>
              <a:t>que celui du Nigéria : dans quelle proportion ? </a:t>
            </a:r>
            <a:endParaRPr lang="fr-FR" dirty="0">
              <a:solidFill>
                <a:srgbClr val="406350"/>
              </a:solidFill>
              <a:ea typeface="Calibri"/>
              <a:cs typeface="Calibri"/>
            </a:endParaRPr>
          </a:p>
          <a:p>
            <a:pPr fontAlgn="base"/>
            <a:endParaRPr lang="fr-FR" dirty="0">
              <a:solidFill>
                <a:srgbClr val="000000"/>
              </a:solidFill>
              <a:latin typeface="Aptos" panose="020B0004020202020204" pitchFamily="34" charset="0"/>
            </a:endParaRPr>
          </a:p>
          <a:p>
            <a:pPr fontAlgn="base"/>
            <a:endParaRPr lang="fr-FR" dirty="0">
              <a:solidFill>
                <a:srgbClr val="000000"/>
              </a:solidFill>
              <a:latin typeface="Aptos" panose="020B0004020202020204" pitchFamily="34" charset="0"/>
            </a:endParaRPr>
          </a:p>
          <a:p>
            <a:pPr fontAlgn="base"/>
            <a:endParaRPr lang="fr-FR" dirty="0">
              <a:solidFill>
                <a:srgbClr val="000000"/>
              </a:solidFill>
              <a:latin typeface="Aptos" panose="020B0004020202020204" pitchFamily="34" charset="0"/>
            </a:endParaRPr>
          </a:p>
          <a:p>
            <a:pPr fontAlgn="base"/>
            <a:endParaRPr lang="fr-FR" dirty="0">
              <a:solidFill>
                <a:srgbClr val="000000"/>
              </a:solidFill>
              <a:latin typeface="Aptos" panose="020B0004020202020204" pitchFamily="34" charset="0"/>
            </a:endParaRPr>
          </a:p>
          <a:p>
            <a:endParaRPr lang="fr-FR" dirty="0">
              <a:latin typeface="Aptos" panose="020B0004020202020204" pitchFamily="34" charset="0"/>
            </a:endParaRPr>
          </a:p>
          <a:p>
            <a:endParaRPr lang="fr-FR" dirty="0">
              <a:latin typeface="Aptos" panose="020B0004020202020204" pitchFamily="34" charset="0"/>
            </a:endParaRPr>
          </a:p>
          <a:p>
            <a:r>
              <a:rPr lang="fr-FR" sz="2000" b="1" dirty="0">
                <a:latin typeface="Aptos"/>
              </a:rPr>
              <a:t>A.   </a:t>
            </a:r>
            <a:r>
              <a:rPr lang="fr-FR" sz="2000" dirty="0">
                <a:solidFill>
                  <a:srgbClr val="3B5B49"/>
                </a:solidFill>
                <a:latin typeface="Aptos"/>
              </a:rPr>
              <a:t>5 fois plus élevé </a:t>
            </a:r>
            <a:br>
              <a:rPr lang="fr-FR" sz="2000" b="1" dirty="0">
                <a:solidFill>
                  <a:srgbClr val="3B5B49"/>
                </a:solidFill>
                <a:latin typeface="Aptos" panose="020B0004020202020204" pitchFamily="34" charset="0"/>
              </a:rPr>
            </a:br>
            <a:r>
              <a:rPr lang="fr-FR" sz="2000" b="1" dirty="0">
                <a:latin typeface="Aptos"/>
              </a:rPr>
              <a:t>B.   </a:t>
            </a:r>
            <a:r>
              <a:rPr lang="fr-FR" sz="2000" dirty="0">
                <a:solidFill>
                  <a:srgbClr val="3B5B49"/>
                </a:solidFill>
                <a:latin typeface="Aptos"/>
              </a:rPr>
              <a:t>10 fois plus élevé</a:t>
            </a:r>
            <a:r>
              <a:rPr lang="fr-FR" sz="2000" b="1" dirty="0">
                <a:solidFill>
                  <a:srgbClr val="3B5B49"/>
                </a:solidFill>
                <a:latin typeface="Aptos"/>
              </a:rPr>
              <a:t> </a:t>
            </a:r>
            <a:br>
              <a:rPr lang="fr-FR" sz="2000" b="1" dirty="0">
                <a:solidFill>
                  <a:srgbClr val="3B5B49"/>
                </a:solidFill>
                <a:latin typeface="Aptos" panose="020B0004020202020204" pitchFamily="34" charset="0"/>
              </a:rPr>
            </a:br>
            <a:r>
              <a:rPr lang="fr-FR" sz="2000" b="1" dirty="0">
                <a:latin typeface="Aptos"/>
              </a:rPr>
              <a:t>C.   </a:t>
            </a:r>
            <a:r>
              <a:rPr lang="fr-FR" sz="2000" dirty="0">
                <a:solidFill>
                  <a:srgbClr val="3B5B49"/>
                </a:solidFill>
                <a:latin typeface="Aptos"/>
              </a:rPr>
              <a:t>20 fois plus élevé </a:t>
            </a:r>
            <a:endParaRPr lang="fr-FR" dirty="0">
              <a:solidFill>
                <a:srgbClr val="3B5B49"/>
              </a:solidFill>
              <a:ea typeface="Calibri" panose="020F0502020204030204"/>
              <a:cs typeface="Calibri" panose="020F0502020204030204"/>
            </a:endParaRPr>
          </a:p>
        </p:txBody>
      </p:sp>
      <p:pic>
        <p:nvPicPr>
          <p:cNvPr id="16" name="Image 15">
            <a:extLst>
              <a:ext uri="{FF2B5EF4-FFF2-40B4-BE49-F238E27FC236}">
                <a16:creationId xmlns:a16="http://schemas.microsoft.com/office/drawing/2014/main" id="{79F4A633-367B-45EE-9F1F-24BA3A3A5D1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01302" y="2452864"/>
            <a:ext cx="4240350" cy="1822076"/>
          </a:xfrm>
          <a:prstGeom prst="rect">
            <a:avLst/>
          </a:prstGeom>
        </p:spPr>
      </p:pic>
      <p:sp>
        <p:nvSpPr>
          <p:cNvPr id="4" name="ZoneTexte 3">
            <a:extLst>
              <a:ext uri="{FF2B5EF4-FFF2-40B4-BE49-F238E27FC236}">
                <a16:creationId xmlns:a16="http://schemas.microsoft.com/office/drawing/2014/main" id="{9E09BEA8-B631-764A-FC88-380140F40024}"/>
              </a:ext>
            </a:extLst>
          </p:cNvPr>
          <p:cNvSpPr txBox="1"/>
          <p:nvPr/>
        </p:nvSpPr>
        <p:spPr>
          <a:xfrm>
            <a:off x="5254387" y="4383035"/>
            <a:ext cx="3187265"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fr-FR" sz="2400" b="1" dirty="0">
                <a:solidFill>
                  <a:srgbClr val="00A950"/>
                </a:solidFill>
                <a:latin typeface="Aptos"/>
                <a:ea typeface="Calibri"/>
                <a:cs typeface="Calibri"/>
              </a:rPr>
              <a:t>Bonne réponse : C</a:t>
            </a:r>
            <a:endParaRPr lang="fr-FR" sz="2400" dirty="0">
              <a:solidFill>
                <a:srgbClr val="00A950"/>
              </a:solidFill>
            </a:endParaRPr>
          </a:p>
          <a:p>
            <a:pPr algn="l"/>
            <a:endParaRPr lang="fr-FR" dirty="0">
              <a:ea typeface="Calibri"/>
              <a:cs typeface="Calibri"/>
            </a:endParaRPr>
          </a:p>
        </p:txBody>
      </p:sp>
    </p:spTree>
    <p:extLst>
      <p:ext uri="{BB962C8B-B14F-4D97-AF65-F5344CB8AC3E}">
        <p14:creationId xmlns:p14="http://schemas.microsoft.com/office/powerpoint/2010/main" val="71525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2269864" y="356775"/>
            <a:ext cx="6407777" cy="584775"/>
          </a:xfrm>
          <a:prstGeom prst="rect">
            <a:avLst/>
          </a:prstGeom>
          <a:noFill/>
        </p:spPr>
        <p:txBody>
          <a:bodyPr wrap="square" rtlCol="0">
            <a:spAutoFit/>
          </a:bodyPr>
          <a:lstStyle/>
          <a:p>
            <a:r>
              <a:rPr lang="fr-FR" sz="3200" b="1" dirty="0">
                <a:solidFill>
                  <a:schemeClr val="bg1"/>
                </a:solidFill>
                <a:latin typeface="Aptos" panose="020B0004020202020204" pitchFamily="34" charset="0"/>
              </a:rPr>
              <a:t>Quizz – Question 2 </a:t>
            </a:r>
          </a:p>
        </p:txBody>
      </p:sp>
      <p:sp>
        <p:nvSpPr>
          <p:cNvPr id="9" name="Espace réservé du texte 8">
            <a:extLst>
              <a:ext uri="{FF2B5EF4-FFF2-40B4-BE49-F238E27FC236}">
                <a16:creationId xmlns:a16="http://schemas.microsoft.com/office/drawing/2014/main" id="{2BA852AC-65E1-45B3-8A8F-C7C53AA1B57B}"/>
              </a:ext>
            </a:extLst>
          </p:cNvPr>
          <p:cNvSpPr>
            <a:spLocks noGrp="1"/>
          </p:cNvSpPr>
          <p:nvPr>
            <p:ph type="body" sz="quarter" idx="12"/>
          </p:nvPr>
        </p:nvSpPr>
        <p:spPr>
          <a:xfrm>
            <a:off x="2269864" y="244486"/>
            <a:ext cx="6516947" cy="783950"/>
          </a:xfrm>
        </p:spPr>
        <p:txBody>
          <a:bodyPr/>
          <a:lstStyle/>
          <a:p>
            <a:pPr marL="0" indent="0">
              <a:buNone/>
            </a:pPr>
            <a:r>
              <a:rPr lang="fr-FR"/>
              <a:t> </a:t>
            </a:r>
          </a:p>
        </p:txBody>
      </p:sp>
      <p:sp>
        <p:nvSpPr>
          <p:cNvPr id="11" name="ZoneTexte 10">
            <a:extLst>
              <a:ext uri="{FF2B5EF4-FFF2-40B4-BE49-F238E27FC236}">
                <a16:creationId xmlns:a16="http://schemas.microsoft.com/office/drawing/2014/main" id="{9606F1FB-C376-40B7-AC36-9651EFFD2DD7}"/>
              </a:ext>
            </a:extLst>
          </p:cNvPr>
          <p:cNvSpPr txBox="1"/>
          <p:nvPr/>
        </p:nvSpPr>
        <p:spPr>
          <a:xfrm flipH="1">
            <a:off x="959215" y="1500005"/>
            <a:ext cx="7435120" cy="3323987"/>
          </a:xfrm>
          <a:prstGeom prst="rect">
            <a:avLst/>
          </a:prstGeom>
          <a:noFill/>
        </p:spPr>
        <p:txBody>
          <a:bodyPr wrap="square" lIns="91440" tIns="45720" rIns="91440" bIns="45720" rtlCol="0" anchor="t">
            <a:spAutoFit/>
          </a:bodyPr>
          <a:lstStyle/>
          <a:p>
            <a:pPr fontAlgn="base"/>
            <a:r>
              <a:rPr lang="fr-FR" sz="2400" b="1" dirty="0">
                <a:solidFill>
                  <a:srgbClr val="3B5B49"/>
                </a:solidFill>
                <a:latin typeface="Aptos" panose="020B0004020202020204" pitchFamily="34" charset="0"/>
              </a:rPr>
              <a:t>Combien de personnes ont souffert </a:t>
            </a:r>
            <a:br>
              <a:rPr lang="fr-FR" sz="2400" b="1" dirty="0">
                <a:solidFill>
                  <a:srgbClr val="3B5B49"/>
                </a:solidFill>
                <a:latin typeface="Aptos" panose="020B0004020202020204" pitchFamily="34" charset="0"/>
              </a:rPr>
            </a:br>
            <a:r>
              <a:rPr lang="fr-FR" sz="2400" b="1" dirty="0">
                <a:solidFill>
                  <a:srgbClr val="3B5B49"/>
                </a:solidFill>
                <a:latin typeface="Aptos" panose="020B0004020202020204" pitchFamily="34" charset="0"/>
              </a:rPr>
              <a:t>de la faim en 2025 ? </a:t>
            </a:r>
          </a:p>
          <a:p>
            <a:pPr fontAlgn="base"/>
            <a:endParaRPr lang="fr-FR" b="1"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Segoe UI" panose="020B0502040204020203" pitchFamily="34" charset="0"/>
            </a:endParaRPr>
          </a:p>
          <a:p>
            <a:endParaRPr lang="fr-FR" dirty="0"/>
          </a:p>
          <a:p>
            <a:endParaRPr lang="fr-FR" dirty="0"/>
          </a:p>
          <a:p>
            <a:pPr algn="ctr"/>
            <a:endParaRPr lang="fr-FR" dirty="0">
              <a:latin typeface="Aptos" panose="020B0004020202020204"/>
            </a:endParaRPr>
          </a:p>
        </p:txBody>
      </p:sp>
      <p:pic>
        <p:nvPicPr>
          <p:cNvPr id="7" name="Image 6">
            <a:extLst>
              <a:ext uri="{FF2B5EF4-FFF2-40B4-BE49-F238E27FC236}">
                <a16:creationId xmlns:a16="http://schemas.microsoft.com/office/drawing/2014/main" id="{99CDF523-BCE8-4A1A-8927-D835FE0E43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4095" y="2576431"/>
            <a:ext cx="3994544" cy="2247561"/>
          </a:xfrm>
          <a:prstGeom prst="rect">
            <a:avLst/>
          </a:prstGeom>
        </p:spPr>
      </p:pic>
      <p:sp>
        <p:nvSpPr>
          <p:cNvPr id="6" name="ZoneTexte 5">
            <a:extLst>
              <a:ext uri="{FF2B5EF4-FFF2-40B4-BE49-F238E27FC236}">
                <a16:creationId xmlns:a16="http://schemas.microsoft.com/office/drawing/2014/main" id="{A1A082C3-F360-6092-3426-9F5297AD3425}"/>
              </a:ext>
            </a:extLst>
          </p:cNvPr>
          <p:cNvSpPr txBox="1"/>
          <p:nvPr/>
        </p:nvSpPr>
        <p:spPr>
          <a:xfrm>
            <a:off x="5473752" y="3557336"/>
            <a:ext cx="317735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Bonne réponse : C</a:t>
            </a:r>
            <a:endParaRPr lang="fr-FR" sz="2400" dirty="0">
              <a:solidFill>
                <a:srgbClr val="00A950"/>
              </a:solidFill>
            </a:endParaRPr>
          </a:p>
        </p:txBody>
      </p:sp>
      <p:sp>
        <p:nvSpPr>
          <p:cNvPr id="3" name="ZoneTexte 2">
            <a:extLst>
              <a:ext uri="{FF2B5EF4-FFF2-40B4-BE49-F238E27FC236}">
                <a16:creationId xmlns:a16="http://schemas.microsoft.com/office/drawing/2014/main" id="{8B7BED4B-4A1C-B387-5E6D-114095C7A081}"/>
              </a:ext>
            </a:extLst>
          </p:cNvPr>
          <p:cNvSpPr txBox="1"/>
          <p:nvPr/>
        </p:nvSpPr>
        <p:spPr>
          <a:xfrm>
            <a:off x="5473752" y="2576431"/>
            <a:ext cx="1941878" cy="1015663"/>
          </a:xfrm>
          <a:prstGeom prst="rect">
            <a:avLst/>
          </a:prstGeom>
          <a:noFill/>
        </p:spPr>
        <p:txBody>
          <a:bodyPr wrap="none" rtlCol="0">
            <a:spAutoFit/>
          </a:bodyPr>
          <a:lstStyle/>
          <a:p>
            <a:r>
              <a:rPr lang="fr-FR" sz="2000" b="1" dirty="0">
                <a:latin typeface="Aptos"/>
              </a:rPr>
              <a:t>A. </a:t>
            </a:r>
            <a:r>
              <a:rPr lang="fr-FR" sz="2000" dirty="0">
                <a:solidFill>
                  <a:srgbClr val="3B5B49"/>
                </a:solidFill>
                <a:latin typeface="Aptos"/>
              </a:rPr>
              <a:t>150 millions</a:t>
            </a:r>
            <a:r>
              <a:rPr lang="fr-FR" sz="2000" b="1" dirty="0">
                <a:solidFill>
                  <a:srgbClr val="3B5B49"/>
                </a:solidFill>
                <a:latin typeface="Aptos"/>
              </a:rPr>
              <a:t> </a:t>
            </a:r>
            <a:br>
              <a:rPr lang="fr-FR" sz="2000" b="1" dirty="0">
                <a:solidFill>
                  <a:srgbClr val="3B5B49"/>
                </a:solidFill>
                <a:latin typeface="Aptos"/>
              </a:rPr>
            </a:br>
            <a:r>
              <a:rPr lang="fr-FR" sz="2000" b="1" dirty="0">
                <a:latin typeface="Aptos"/>
              </a:rPr>
              <a:t>B.  </a:t>
            </a:r>
            <a:r>
              <a:rPr lang="fr-FR" sz="2000" dirty="0">
                <a:solidFill>
                  <a:srgbClr val="3B5B49"/>
                </a:solidFill>
                <a:latin typeface="Aptos"/>
              </a:rPr>
              <a:t>360 millions</a:t>
            </a:r>
            <a:r>
              <a:rPr lang="fr-FR" sz="2000" b="1" dirty="0">
                <a:solidFill>
                  <a:srgbClr val="3B5B49"/>
                </a:solidFill>
                <a:latin typeface="Aptos"/>
              </a:rPr>
              <a:t> </a:t>
            </a:r>
            <a:br>
              <a:rPr lang="fr-FR" sz="2000" b="1" dirty="0">
                <a:solidFill>
                  <a:srgbClr val="3B5B49"/>
                </a:solidFill>
                <a:latin typeface="Aptos"/>
              </a:rPr>
            </a:br>
            <a:r>
              <a:rPr lang="fr-FR" sz="2000" b="1" dirty="0">
                <a:latin typeface="Aptos"/>
              </a:rPr>
              <a:t>C.  </a:t>
            </a:r>
            <a:r>
              <a:rPr lang="fr-FR" sz="2000" dirty="0">
                <a:solidFill>
                  <a:srgbClr val="3B5B49"/>
                </a:solidFill>
                <a:latin typeface="Aptos"/>
              </a:rPr>
              <a:t>670 millions </a:t>
            </a:r>
            <a:endParaRPr lang="fr-FR" sz="2000" dirty="0">
              <a:solidFill>
                <a:srgbClr val="3B5B49"/>
              </a:solidFill>
            </a:endParaRPr>
          </a:p>
        </p:txBody>
      </p:sp>
    </p:spTree>
    <p:extLst>
      <p:ext uri="{BB962C8B-B14F-4D97-AF65-F5344CB8AC3E}">
        <p14:creationId xmlns:p14="http://schemas.microsoft.com/office/powerpoint/2010/main" val="62627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49991-B8A9-084A-6B94-82B5F03B5B6B}"/>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FDEA8597-766A-F351-E157-9E06D3AF512F}"/>
              </a:ext>
            </a:extLst>
          </p:cNvPr>
          <p:cNvSpPr txBox="1"/>
          <p:nvPr/>
        </p:nvSpPr>
        <p:spPr>
          <a:xfrm>
            <a:off x="2269864" y="356775"/>
            <a:ext cx="6407777" cy="584775"/>
          </a:xfrm>
          <a:prstGeom prst="rect">
            <a:avLst/>
          </a:prstGeom>
          <a:noFill/>
        </p:spPr>
        <p:txBody>
          <a:bodyPr wrap="square" lIns="91440" tIns="45720" rIns="91440" bIns="45720" rtlCol="0" anchor="t">
            <a:spAutoFit/>
          </a:bodyPr>
          <a:lstStyle/>
          <a:p>
            <a:r>
              <a:rPr lang="fr-FR" sz="3200" b="1" dirty="0">
                <a:solidFill>
                  <a:schemeClr val="bg1"/>
                </a:solidFill>
                <a:latin typeface="Aptos"/>
              </a:rPr>
              <a:t>Quizz – Question 3</a:t>
            </a:r>
          </a:p>
        </p:txBody>
      </p:sp>
      <p:sp>
        <p:nvSpPr>
          <p:cNvPr id="11" name="ZoneTexte 10">
            <a:extLst>
              <a:ext uri="{FF2B5EF4-FFF2-40B4-BE49-F238E27FC236}">
                <a16:creationId xmlns:a16="http://schemas.microsoft.com/office/drawing/2014/main" id="{919998F8-56FB-F200-BA57-866A14690B85}"/>
              </a:ext>
            </a:extLst>
          </p:cNvPr>
          <p:cNvSpPr txBox="1"/>
          <p:nvPr/>
        </p:nvSpPr>
        <p:spPr>
          <a:xfrm flipH="1">
            <a:off x="579855" y="1334284"/>
            <a:ext cx="8281202" cy="3139321"/>
          </a:xfrm>
          <a:prstGeom prst="rect">
            <a:avLst/>
          </a:prstGeom>
          <a:noFill/>
        </p:spPr>
        <p:txBody>
          <a:bodyPr wrap="square" rtlCol="0">
            <a:spAutoFit/>
          </a:bodyPr>
          <a:lstStyle/>
          <a:p>
            <a:pPr fontAlgn="base"/>
            <a:r>
              <a:rPr lang="fr-FR" sz="2400" b="1" dirty="0">
                <a:latin typeface="Aptos" panose="020B0004020202020204" pitchFamily="34" charset="0"/>
              </a:rPr>
              <a:t>En Côte d’Ivoire, quelle surface des terres agricoles, </a:t>
            </a:r>
            <a:br>
              <a:rPr lang="fr-FR" sz="2400" b="1" dirty="0">
                <a:latin typeface="Aptos" panose="020B0004020202020204" pitchFamily="34" charset="0"/>
              </a:rPr>
            </a:br>
            <a:r>
              <a:rPr lang="fr-FR" sz="2400" b="1" dirty="0">
                <a:latin typeface="Aptos" panose="020B0004020202020204" pitchFamily="34" charset="0"/>
              </a:rPr>
              <a:t>en %, est utilisée pour des cultures d’exportation </a:t>
            </a:r>
          </a:p>
          <a:p>
            <a:pPr fontAlgn="base"/>
            <a:r>
              <a:rPr lang="fr-FR" sz="2400" b="1" dirty="0">
                <a:latin typeface="Aptos" panose="020B0004020202020204" pitchFamily="34" charset="0"/>
              </a:rPr>
              <a:t>(cacao, café, hévéa) ?</a:t>
            </a:r>
            <a:r>
              <a:rPr lang="fr-FR" sz="2400" b="1" dirty="0">
                <a:solidFill>
                  <a:srgbClr val="000000"/>
                </a:solidFill>
                <a:latin typeface="Aptos" panose="020B0004020202020204" pitchFamily="34" charset="0"/>
              </a:rPr>
              <a:t> </a:t>
            </a: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Segoe UI" panose="020B0502040204020203" pitchFamily="34" charset="0"/>
            </a:endParaRPr>
          </a:p>
          <a:p>
            <a:endParaRPr lang="fr-FR" dirty="0"/>
          </a:p>
          <a:p>
            <a:endParaRPr lang="fr-FR" dirty="0"/>
          </a:p>
        </p:txBody>
      </p:sp>
      <p:sp>
        <p:nvSpPr>
          <p:cNvPr id="3" name="ZoneTexte 7">
            <a:extLst>
              <a:ext uri="{FF2B5EF4-FFF2-40B4-BE49-F238E27FC236}">
                <a16:creationId xmlns:a16="http://schemas.microsoft.com/office/drawing/2014/main" id="{123D44DF-613E-2A14-5A81-B020B24AD933}"/>
              </a:ext>
            </a:extLst>
          </p:cNvPr>
          <p:cNvSpPr txBox="1"/>
          <p:nvPr/>
        </p:nvSpPr>
        <p:spPr>
          <a:xfrm>
            <a:off x="703742" y="3639184"/>
            <a:ext cx="2838720" cy="101566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b="1" dirty="0">
                <a:latin typeface="Aptos"/>
              </a:rPr>
              <a:t>A. </a:t>
            </a:r>
            <a:r>
              <a:rPr lang="fr-FR" sz="2000" dirty="0">
                <a:latin typeface="Aptos"/>
              </a:rPr>
              <a:t>40 %	</a:t>
            </a:r>
          </a:p>
          <a:p>
            <a:r>
              <a:rPr lang="fr-FR" sz="2000" b="1" dirty="0">
                <a:latin typeface="Aptos"/>
              </a:rPr>
              <a:t>B. </a:t>
            </a:r>
            <a:r>
              <a:rPr lang="fr-FR" sz="2000" dirty="0">
                <a:latin typeface="Aptos"/>
              </a:rPr>
              <a:t>60 %		</a:t>
            </a:r>
          </a:p>
          <a:p>
            <a:r>
              <a:rPr lang="fr-FR" sz="2000" b="1" dirty="0">
                <a:latin typeface="Aptos"/>
              </a:rPr>
              <a:t>C. </a:t>
            </a:r>
            <a:r>
              <a:rPr lang="fr-FR" sz="2000" dirty="0">
                <a:latin typeface="Aptos"/>
              </a:rPr>
              <a:t>70 %</a:t>
            </a:r>
          </a:p>
        </p:txBody>
      </p:sp>
      <p:pic>
        <p:nvPicPr>
          <p:cNvPr id="8" name="Image 7">
            <a:extLst>
              <a:ext uri="{FF2B5EF4-FFF2-40B4-BE49-F238E27FC236}">
                <a16:creationId xmlns:a16="http://schemas.microsoft.com/office/drawing/2014/main" id="{99B75EE4-36B1-3425-A31F-107E298BFF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74163" y="2342606"/>
            <a:ext cx="3353696" cy="2312241"/>
          </a:xfrm>
          <a:prstGeom prst="rect">
            <a:avLst/>
          </a:prstGeom>
        </p:spPr>
      </p:pic>
      <p:sp>
        <p:nvSpPr>
          <p:cNvPr id="5" name="ZoneTexte 4">
            <a:extLst>
              <a:ext uri="{FF2B5EF4-FFF2-40B4-BE49-F238E27FC236}">
                <a16:creationId xmlns:a16="http://schemas.microsoft.com/office/drawing/2014/main" id="{62C6AE5E-421A-7E20-CB6B-42AC3704F746}"/>
              </a:ext>
            </a:extLst>
          </p:cNvPr>
          <p:cNvSpPr txBox="1"/>
          <p:nvPr/>
        </p:nvSpPr>
        <p:spPr>
          <a:xfrm>
            <a:off x="703742" y="4654847"/>
            <a:ext cx="399289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Bonne réponse : C</a:t>
            </a:r>
            <a:endParaRPr lang="fr-FR" sz="2400" dirty="0">
              <a:solidFill>
                <a:srgbClr val="00A950"/>
              </a:solidFill>
            </a:endParaRPr>
          </a:p>
        </p:txBody>
      </p:sp>
    </p:spTree>
    <p:extLst>
      <p:ext uri="{BB962C8B-B14F-4D97-AF65-F5344CB8AC3E}">
        <p14:creationId xmlns:p14="http://schemas.microsoft.com/office/powerpoint/2010/main" val="983535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2269864" y="356775"/>
            <a:ext cx="6407777" cy="584775"/>
          </a:xfrm>
          <a:prstGeom prst="rect">
            <a:avLst/>
          </a:prstGeom>
          <a:noFill/>
        </p:spPr>
        <p:txBody>
          <a:bodyPr wrap="square" rtlCol="0">
            <a:spAutoFit/>
          </a:bodyPr>
          <a:lstStyle/>
          <a:p>
            <a:r>
              <a:rPr lang="fr-FR" sz="3200" b="1" dirty="0">
                <a:solidFill>
                  <a:schemeClr val="bg1"/>
                </a:solidFill>
                <a:latin typeface="Aptos" panose="020B0004020202020204" pitchFamily="34" charset="0"/>
              </a:rPr>
              <a:t>Quizz – Question 4</a:t>
            </a:r>
          </a:p>
        </p:txBody>
      </p:sp>
      <p:sp>
        <p:nvSpPr>
          <p:cNvPr id="9" name="Espace réservé du texte 8">
            <a:extLst>
              <a:ext uri="{FF2B5EF4-FFF2-40B4-BE49-F238E27FC236}">
                <a16:creationId xmlns:a16="http://schemas.microsoft.com/office/drawing/2014/main" id="{2BA852AC-65E1-45B3-8A8F-C7C53AA1B57B}"/>
              </a:ext>
            </a:extLst>
          </p:cNvPr>
          <p:cNvSpPr>
            <a:spLocks noGrp="1"/>
          </p:cNvSpPr>
          <p:nvPr>
            <p:ph type="body" sz="quarter" idx="12"/>
          </p:nvPr>
        </p:nvSpPr>
        <p:spPr>
          <a:xfrm>
            <a:off x="2269864" y="244486"/>
            <a:ext cx="6516947" cy="783950"/>
          </a:xfrm>
        </p:spPr>
        <p:txBody>
          <a:bodyPr>
            <a:normAutofit/>
          </a:bodyPr>
          <a:lstStyle/>
          <a:p>
            <a:pPr marL="0" indent="0">
              <a:buNone/>
            </a:pPr>
            <a:r>
              <a:rPr lang="fr-FR" sz="3200">
                <a:latin typeface="Aptos"/>
              </a:rPr>
              <a:t> </a:t>
            </a:r>
          </a:p>
        </p:txBody>
      </p:sp>
      <p:sp>
        <p:nvSpPr>
          <p:cNvPr id="11" name="ZoneTexte 10">
            <a:extLst>
              <a:ext uri="{FF2B5EF4-FFF2-40B4-BE49-F238E27FC236}">
                <a16:creationId xmlns:a16="http://schemas.microsoft.com/office/drawing/2014/main" id="{9606F1FB-C376-40B7-AC36-9651EFFD2DD7}"/>
              </a:ext>
            </a:extLst>
          </p:cNvPr>
          <p:cNvSpPr txBox="1"/>
          <p:nvPr/>
        </p:nvSpPr>
        <p:spPr>
          <a:xfrm flipH="1">
            <a:off x="505609" y="1322557"/>
            <a:ext cx="7924016" cy="4247317"/>
          </a:xfrm>
          <a:prstGeom prst="rect">
            <a:avLst/>
          </a:prstGeom>
          <a:noFill/>
        </p:spPr>
        <p:txBody>
          <a:bodyPr wrap="square" lIns="91440" tIns="45720" rIns="91440" bIns="45720" rtlCol="0" anchor="t">
            <a:spAutoFit/>
          </a:bodyPr>
          <a:lstStyle/>
          <a:p>
            <a:pPr fontAlgn="base"/>
            <a:r>
              <a:rPr lang="fr-FR" sz="2400" b="1" dirty="0">
                <a:solidFill>
                  <a:srgbClr val="2E4638"/>
                </a:solidFill>
                <a:latin typeface="Aptos" panose="020B0004020202020204" pitchFamily="34" charset="0"/>
              </a:rPr>
              <a:t>Quelle est l'espérance de vie au Tchad en 2025, </a:t>
            </a:r>
            <a:br>
              <a:rPr lang="fr-FR" sz="2400" b="1" dirty="0">
                <a:solidFill>
                  <a:srgbClr val="2E4638"/>
                </a:solidFill>
                <a:latin typeface="Aptos" panose="020B0004020202020204" pitchFamily="34" charset="0"/>
              </a:rPr>
            </a:br>
            <a:r>
              <a:rPr lang="fr-FR" sz="2400" b="1" dirty="0">
                <a:solidFill>
                  <a:srgbClr val="2E4638"/>
                </a:solidFill>
                <a:latin typeface="Aptos" panose="020B0004020202020204" pitchFamily="34" charset="0"/>
              </a:rPr>
              <a:t>comparée à celle du Japon ? </a:t>
            </a:r>
          </a:p>
          <a:p>
            <a:pPr fontAlgn="base"/>
            <a:endParaRPr lang="fr-FR" b="1"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Aptos" panose="020B0004020202020204"/>
            </a:endParaRPr>
          </a:p>
          <a:p>
            <a:pPr fontAlgn="base"/>
            <a:endParaRPr lang="fr-FR" dirty="0">
              <a:solidFill>
                <a:srgbClr val="000000"/>
              </a:solidFill>
              <a:latin typeface="Segoe UI" panose="020B0502040204020203" pitchFamily="34" charset="0"/>
            </a:endParaRPr>
          </a:p>
          <a:p>
            <a:endParaRPr lang="fr-FR" dirty="0"/>
          </a:p>
          <a:p>
            <a:endParaRPr lang="fr-FR" dirty="0"/>
          </a:p>
          <a:p>
            <a:endParaRPr lang="fr-FR" dirty="0">
              <a:latin typeface="Aptos" panose="020B0004020202020204"/>
            </a:endParaRPr>
          </a:p>
          <a:p>
            <a:r>
              <a:rPr lang="fr-FR" sz="2000" b="1" dirty="0">
                <a:latin typeface="Aptos"/>
              </a:rPr>
              <a:t>A.   </a:t>
            </a:r>
            <a:r>
              <a:rPr lang="fr-FR" sz="2000" dirty="0">
                <a:solidFill>
                  <a:srgbClr val="2E4638"/>
                </a:solidFill>
                <a:latin typeface="Aptos"/>
              </a:rPr>
              <a:t>50 ans au Tchad vs 70 ans au Japon </a:t>
            </a:r>
            <a:br>
              <a:rPr lang="fr-FR" sz="2000" b="1" dirty="0">
                <a:solidFill>
                  <a:srgbClr val="2E4638"/>
                </a:solidFill>
                <a:latin typeface="Aptos" panose="020B0004020202020204" pitchFamily="34" charset="0"/>
              </a:rPr>
            </a:br>
            <a:r>
              <a:rPr lang="fr-FR" sz="2000" b="1" dirty="0">
                <a:latin typeface="Aptos"/>
              </a:rPr>
              <a:t>B.   </a:t>
            </a:r>
            <a:r>
              <a:rPr lang="fr-FR" sz="2000" dirty="0">
                <a:solidFill>
                  <a:srgbClr val="2E4638"/>
                </a:solidFill>
                <a:latin typeface="Aptos"/>
              </a:rPr>
              <a:t>60 ans au Tchad vs 83 ans au Japon </a:t>
            </a:r>
            <a:br>
              <a:rPr lang="fr-FR" sz="2000" b="1" dirty="0">
                <a:solidFill>
                  <a:srgbClr val="2E4638"/>
                </a:solidFill>
                <a:latin typeface="Aptos" panose="020B0004020202020204" pitchFamily="34" charset="0"/>
              </a:rPr>
            </a:br>
            <a:r>
              <a:rPr lang="fr-FR" sz="2000" b="1" dirty="0">
                <a:latin typeface="Aptos"/>
              </a:rPr>
              <a:t>C.   </a:t>
            </a:r>
            <a:r>
              <a:rPr lang="fr-FR" sz="2000" dirty="0">
                <a:solidFill>
                  <a:srgbClr val="2E4638"/>
                </a:solidFill>
                <a:latin typeface="Aptos"/>
              </a:rPr>
              <a:t>70 ans au Tchad vs 90 ans au Japon </a:t>
            </a:r>
            <a:r>
              <a:rPr lang="fr-FR" dirty="0">
                <a:solidFill>
                  <a:srgbClr val="2E4638"/>
                </a:solidFill>
                <a:latin typeface="Aptos" panose="020B0004020202020204"/>
              </a:rPr>
              <a:t> </a:t>
            </a:r>
            <a:endParaRPr lang="fr-FR" dirty="0">
              <a:solidFill>
                <a:srgbClr val="2E4638"/>
              </a:solidFill>
              <a:ea typeface="Calibri" panose="020F0502020204030204"/>
              <a:cs typeface="Calibri" panose="020F0502020204030204"/>
            </a:endParaRPr>
          </a:p>
        </p:txBody>
      </p:sp>
      <p:pic>
        <p:nvPicPr>
          <p:cNvPr id="4" name="Image 3">
            <a:extLst>
              <a:ext uri="{FF2B5EF4-FFF2-40B4-BE49-F238E27FC236}">
                <a16:creationId xmlns:a16="http://schemas.microsoft.com/office/drawing/2014/main" id="{4A420234-5EA1-D68F-9F5A-0830805D405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175" y="2268996"/>
            <a:ext cx="3933825" cy="2006577"/>
          </a:xfrm>
          <a:prstGeom prst="rect">
            <a:avLst/>
          </a:prstGeom>
        </p:spPr>
      </p:pic>
      <p:sp>
        <p:nvSpPr>
          <p:cNvPr id="5" name="ZoneTexte 4">
            <a:extLst>
              <a:ext uri="{FF2B5EF4-FFF2-40B4-BE49-F238E27FC236}">
                <a16:creationId xmlns:a16="http://schemas.microsoft.com/office/drawing/2014/main" id="{541A5B5B-8C38-07CD-CF45-1E2CC16E1A70}"/>
              </a:ext>
            </a:extLst>
          </p:cNvPr>
          <p:cNvSpPr txBox="1"/>
          <p:nvPr/>
        </p:nvSpPr>
        <p:spPr>
          <a:xfrm>
            <a:off x="5143500" y="5108209"/>
            <a:ext cx="283901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Bonne réponse : B</a:t>
            </a:r>
            <a:endParaRPr lang="fr-FR" sz="2400" dirty="0">
              <a:solidFill>
                <a:srgbClr val="00A950"/>
              </a:solidFill>
            </a:endParaRPr>
          </a:p>
        </p:txBody>
      </p:sp>
    </p:spTree>
    <p:extLst>
      <p:ext uri="{BB962C8B-B14F-4D97-AF65-F5344CB8AC3E}">
        <p14:creationId xmlns:p14="http://schemas.microsoft.com/office/powerpoint/2010/main" val="133729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76170-64FA-4BED-FA1D-B02CC8E04096}"/>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E8F07B2A-3915-80EF-333C-2FF4EF811AAC}"/>
              </a:ext>
            </a:extLst>
          </p:cNvPr>
          <p:cNvSpPr txBox="1"/>
          <p:nvPr/>
        </p:nvSpPr>
        <p:spPr>
          <a:xfrm>
            <a:off x="2269864" y="356775"/>
            <a:ext cx="6407777" cy="584775"/>
          </a:xfrm>
          <a:prstGeom prst="rect">
            <a:avLst/>
          </a:prstGeom>
          <a:noFill/>
        </p:spPr>
        <p:txBody>
          <a:bodyPr wrap="square" rtlCol="0">
            <a:spAutoFit/>
          </a:bodyPr>
          <a:lstStyle/>
          <a:p>
            <a:r>
              <a:rPr lang="fr-FR" sz="3200" b="1">
                <a:solidFill>
                  <a:schemeClr val="bg1"/>
                </a:solidFill>
                <a:latin typeface="Aptos" panose="020B0004020202020204" pitchFamily="34" charset="0"/>
              </a:rPr>
              <a:t>Quizz – Question 5</a:t>
            </a:r>
          </a:p>
        </p:txBody>
      </p:sp>
      <p:sp>
        <p:nvSpPr>
          <p:cNvPr id="11" name="ZoneTexte 10">
            <a:extLst>
              <a:ext uri="{FF2B5EF4-FFF2-40B4-BE49-F238E27FC236}">
                <a16:creationId xmlns:a16="http://schemas.microsoft.com/office/drawing/2014/main" id="{00B17FA9-8917-9A06-5047-11D1CCB64242}"/>
              </a:ext>
            </a:extLst>
          </p:cNvPr>
          <p:cNvSpPr txBox="1"/>
          <p:nvPr/>
        </p:nvSpPr>
        <p:spPr>
          <a:xfrm flipH="1">
            <a:off x="431399" y="1391893"/>
            <a:ext cx="8281202" cy="2031325"/>
          </a:xfrm>
          <a:prstGeom prst="rect">
            <a:avLst/>
          </a:prstGeom>
          <a:noFill/>
        </p:spPr>
        <p:txBody>
          <a:bodyPr wrap="square" lIns="91440" tIns="45720" rIns="91440" bIns="45720" rtlCol="0" anchor="t">
            <a:spAutoFit/>
          </a:bodyPr>
          <a:lstStyle/>
          <a:p>
            <a:pPr fontAlgn="base"/>
            <a:r>
              <a:rPr lang="fr-FR" sz="2400" b="1" dirty="0">
                <a:latin typeface="Aptos" panose="020B0004020202020204" pitchFamily="34" charset="0"/>
              </a:rPr>
              <a:t>E</a:t>
            </a:r>
            <a:r>
              <a:rPr lang="fr-FR" sz="2400" b="1" dirty="0">
                <a:solidFill>
                  <a:srgbClr val="2E4638"/>
                </a:solidFill>
                <a:latin typeface="Aptos" panose="020B0004020202020204" pitchFamily="34" charset="0"/>
              </a:rPr>
              <a:t>n matière d’éducation, quelles sont les données correctes pour l’Afrique subsaharienne ?</a:t>
            </a:r>
          </a:p>
          <a:p>
            <a:endParaRPr lang="fr-FR" dirty="0">
              <a:latin typeface="Aptos" panose="020B0004020202020204"/>
            </a:endParaRPr>
          </a:p>
          <a:p>
            <a:r>
              <a:rPr lang="fr-FR" sz="2000" b="1" dirty="0">
                <a:solidFill>
                  <a:srgbClr val="2E4638"/>
                </a:solidFill>
                <a:latin typeface="Aptos"/>
              </a:rPr>
              <a:t>A. </a:t>
            </a:r>
            <a:r>
              <a:rPr lang="fr-FR" sz="2000" dirty="0">
                <a:solidFill>
                  <a:srgbClr val="2E4638"/>
                </a:solidFill>
                <a:latin typeface="Aptos"/>
              </a:rPr>
              <a:t>≈ 20 % des enfants ne vont pas à l’école primaire. ​</a:t>
            </a:r>
            <a:br>
              <a:rPr lang="fr-FR" sz="2000" b="1" dirty="0">
                <a:solidFill>
                  <a:srgbClr val="2E4638"/>
                </a:solidFill>
                <a:latin typeface="Aptos"/>
              </a:rPr>
            </a:br>
            <a:r>
              <a:rPr lang="fr-FR" sz="2000" b="1" dirty="0">
                <a:solidFill>
                  <a:srgbClr val="2E4638"/>
                </a:solidFill>
                <a:latin typeface="Aptos"/>
              </a:rPr>
              <a:t>B. </a:t>
            </a:r>
            <a:r>
              <a:rPr lang="fr-FR" sz="2000" dirty="0">
                <a:solidFill>
                  <a:srgbClr val="2E4638"/>
                </a:solidFill>
                <a:latin typeface="Aptos"/>
              </a:rPr>
              <a:t>Le taux d’analphabétisation peut atteindre jusqu’à 50 %.</a:t>
            </a:r>
            <a:r>
              <a:rPr lang="fr-FR" sz="2000" b="1" dirty="0">
                <a:solidFill>
                  <a:srgbClr val="2E4638"/>
                </a:solidFill>
                <a:latin typeface="Aptos"/>
              </a:rPr>
              <a:t> ​</a:t>
            </a:r>
            <a:br>
              <a:rPr lang="fr-FR" sz="2000" b="1" dirty="0">
                <a:solidFill>
                  <a:srgbClr val="2E4638"/>
                </a:solidFill>
                <a:latin typeface="Aptos" panose="020B0004020202020204" pitchFamily="34" charset="0"/>
              </a:rPr>
            </a:br>
            <a:r>
              <a:rPr lang="fr-FR" sz="2000" b="1" dirty="0">
                <a:solidFill>
                  <a:srgbClr val="2E4638"/>
                </a:solidFill>
                <a:latin typeface="Aptos"/>
              </a:rPr>
              <a:t>C. </a:t>
            </a:r>
            <a:r>
              <a:rPr lang="fr-FR" sz="2000" dirty="0">
                <a:solidFill>
                  <a:srgbClr val="2E4638"/>
                </a:solidFill>
                <a:latin typeface="Aptos"/>
              </a:rPr>
              <a:t>≈ 4 % de la richesse est consacrée à l’éducation. </a:t>
            </a:r>
          </a:p>
        </p:txBody>
      </p:sp>
      <p:pic>
        <p:nvPicPr>
          <p:cNvPr id="5" name="Image 4">
            <a:extLst>
              <a:ext uri="{FF2B5EF4-FFF2-40B4-BE49-F238E27FC236}">
                <a16:creationId xmlns:a16="http://schemas.microsoft.com/office/drawing/2014/main" id="{EE290F89-7EF1-C80F-B971-8F090CE1E5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3974" y="3495794"/>
            <a:ext cx="2760726" cy="1950768"/>
          </a:xfrm>
          <a:prstGeom prst="rect">
            <a:avLst/>
          </a:prstGeom>
        </p:spPr>
      </p:pic>
      <p:sp>
        <p:nvSpPr>
          <p:cNvPr id="4" name="ZoneTexte 3">
            <a:extLst>
              <a:ext uri="{FF2B5EF4-FFF2-40B4-BE49-F238E27FC236}">
                <a16:creationId xmlns:a16="http://schemas.microsoft.com/office/drawing/2014/main" id="{ED101363-C235-E906-7C34-F8014E6F5DB3}"/>
              </a:ext>
            </a:extLst>
          </p:cNvPr>
          <p:cNvSpPr txBox="1"/>
          <p:nvPr/>
        </p:nvSpPr>
        <p:spPr>
          <a:xfrm>
            <a:off x="3683966" y="3423218"/>
            <a:ext cx="2930651"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Les 3 réponses </a:t>
            </a:r>
            <a:br>
              <a:rPr lang="fr-FR" sz="2400" b="1" dirty="0">
                <a:solidFill>
                  <a:srgbClr val="00A950"/>
                </a:solidFill>
                <a:latin typeface="Aptos"/>
                <a:ea typeface="Calibri"/>
                <a:cs typeface="Calibri"/>
              </a:rPr>
            </a:br>
            <a:r>
              <a:rPr lang="fr-FR" sz="2400" b="1" dirty="0">
                <a:solidFill>
                  <a:srgbClr val="00A950"/>
                </a:solidFill>
                <a:latin typeface="Aptos"/>
                <a:ea typeface="Calibri"/>
                <a:cs typeface="Calibri"/>
              </a:rPr>
              <a:t>sont exactes</a:t>
            </a:r>
            <a:endParaRPr lang="fr-FR" sz="2400" dirty="0">
              <a:solidFill>
                <a:srgbClr val="00A950"/>
              </a:solidFill>
            </a:endParaRPr>
          </a:p>
          <a:p>
            <a:pPr algn="l"/>
            <a:endParaRPr lang="fr-FR" dirty="0">
              <a:ea typeface="Calibri"/>
              <a:cs typeface="Calibri"/>
            </a:endParaRPr>
          </a:p>
        </p:txBody>
      </p:sp>
    </p:spTree>
    <p:extLst>
      <p:ext uri="{BB962C8B-B14F-4D97-AF65-F5344CB8AC3E}">
        <p14:creationId xmlns:p14="http://schemas.microsoft.com/office/powerpoint/2010/main" val="354070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AF9CA-6DC2-6DF7-A8BB-F391CA70D89B}"/>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9DEF1200-6CB8-3469-A4D2-A3401C22BEA7}"/>
              </a:ext>
            </a:extLst>
          </p:cNvPr>
          <p:cNvSpPr txBox="1"/>
          <p:nvPr/>
        </p:nvSpPr>
        <p:spPr>
          <a:xfrm>
            <a:off x="2269864" y="356775"/>
            <a:ext cx="6407777" cy="584775"/>
          </a:xfrm>
          <a:prstGeom prst="rect">
            <a:avLst/>
          </a:prstGeom>
          <a:noFill/>
        </p:spPr>
        <p:txBody>
          <a:bodyPr wrap="square" lIns="91440" tIns="45720" rIns="91440" bIns="45720" rtlCol="0" anchor="t">
            <a:spAutoFit/>
          </a:bodyPr>
          <a:lstStyle/>
          <a:p>
            <a:r>
              <a:rPr lang="fr-FR" sz="3200" b="1" dirty="0">
                <a:solidFill>
                  <a:schemeClr val="bg1"/>
                </a:solidFill>
                <a:latin typeface="Aptos"/>
              </a:rPr>
              <a:t>Quizz – Question 6</a:t>
            </a:r>
          </a:p>
        </p:txBody>
      </p:sp>
      <p:sp>
        <p:nvSpPr>
          <p:cNvPr id="11" name="ZoneTexte 10">
            <a:extLst>
              <a:ext uri="{FF2B5EF4-FFF2-40B4-BE49-F238E27FC236}">
                <a16:creationId xmlns:a16="http://schemas.microsoft.com/office/drawing/2014/main" id="{5FC76507-90E0-F900-1006-7A9984BCE739}"/>
              </a:ext>
            </a:extLst>
          </p:cNvPr>
          <p:cNvSpPr txBox="1"/>
          <p:nvPr/>
        </p:nvSpPr>
        <p:spPr>
          <a:xfrm flipH="1">
            <a:off x="664186" y="1463665"/>
            <a:ext cx="8281202" cy="4524315"/>
          </a:xfrm>
          <a:prstGeom prst="rect">
            <a:avLst/>
          </a:prstGeom>
          <a:noFill/>
        </p:spPr>
        <p:txBody>
          <a:bodyPr wrap="square" rtlCol="0">
            <a:spAutoFit/>
          </a:bodyPr>
          <a:lstStyle/>
          <a:p>
            <a:pPr fontAlgn="base"/>
            <a:r>
              <a:rPr lang="fr-FR" sz="2400" b="1" dirty="0">
                <a:solidFill>
                  <a:srgbClr val="2E4638"/>
                </a:solidFill>
                <a:latin typeface="Aptos" panose="020B0004020202020204" pitchFamily="34" charset="0"/>
              </a:rPr>
              <a:t>Quel est le bilan</a:t>
            </a:r>
            <a:r>
              <a:rPr lang="fr-FR" sz="2400" dirty="0">
                <a:solidFill>
                  <a:srgbClr val="2E4638"/>
                </a:solidFill>
                <a:latin typeface="Aptos" panose="020B0004020202020204" pitchFamily="34" charset="0"/>
              </a:rPr>
              <a:t>​ </a:t>
            </a:r>
            <a:r>
              <a:rPr lang="fr-FR" sz="2400" b="1" dirty="0">
                <a:solidFill>
                  <a:srgbClr val="2E4638"/>
                </a:solidFill>
                <a:latin typeface="Aptos" panose="020B0004020202020204" pitchFamily="34" charset="0"/>
              </a:rPr>
              <a:t>de la déforestation </a:t>
            </a:r>
            <a:r>
              <a:rPr lang="fr-FR" sz="2400" dirty="0">
                <a:solidFill>
                  <a:srgbClr val="2E4638"/>
                </a:solidFill>
                <a:latin typeface="Aptos" panose="020B0004020202020204" pitchFamily="34" charset="0"/>
              </a:rPr>
              <a:t>​</a:t>
            </a:r>
            <a:r>
              <a:rPr lang="fr-FR" sz="2400" b="1" dirty="0">
                <a:solidFill>
                  <a:srgbClr val="2E4638"/>
                </a:solidFill>
                <a:latin typeface="Aptos" panose="020B0004020202020204" pitchFamily="34" charset="0"/>
              </a:rPr>
              <a:t>en Afrique </a:t>
            </a:r>
            <a:r>
              <a:rPr lang="fr-FR" sz="2400" dirty="0">
                <a:solidFill>
                  <a:srgbClr val="2E4638"/>
                </a:solidFill>
                <a:latin typeface="Aptos" panose="020B0004020202020204" pitchFamily="34" charset="0"/>
              </a:rPr>
              <a:t>​</a:t>
            </a:r>
            <a:br>
              <a:rPr lang="fr-FR" sz="2400" dirty="0">
                <a:solidFill>
                  <a:srgbClr val="2E4638"/>
                </a:solidFill>
                <a:latin typeface="Aptos" panose="020B0004020202020204" pitchFamily="34" charset="0"/>
              </a:rPr>
            </a:br>
            <a:r>
              <a:rPr lang="fr-FR" sz="2400" b="1" dirty="0">
                <a:solidFill>
                  <a:srgbClr val="2E4638"/>
                </a:solidFill>
                <a:latin typeface="Aptos" panose="020B0004020202020204" pitchFamily="34" charset="0"/>
              </a:rPr>
              <a:t>entre 2015 et 2020 ? </a:t>
            </a:r>
          </a:p>
          <a:p>
            <a:pPr algn="ctr" fontAlgn="base"/>
            <a:endParaRPr lang="fr-FR" sz="2400" b="1" dirty="0">
              <a:solidFill>
                <a:srgbClr val="2E4638"/>
              </a:solidFill>
              <a:latin typeface="Aptos" panose="020B0004020202020204" pitchFamily="34" charset="0"/>
            </a:endParaRPr>
          </a:p>
          <a:p>
            <a:pPr algn="ctr" fontAlgn="base"/>
            <a:endParaRPr lang="fr-FR" sz="2400" b="1" dirty="0">
              <a:solidFill>
                <a:srgbClr val="2E4638"/>
              </a:solidFill>
              <a:latin typeface="Aptos" panose="020B0004020202020204" pitchFamily="34" charset="0"/>
            </a:endParaRPr>
          </a:p>
          <a:p>
            <a:pPr algn="ctr" fontAlgn="base"/>
            <a:endParaRPr lang="fr-FR" sz="2400" b="1" dirty="0">
              <a:solidFill>
                <a:srgbClr val="2E4638"/>
              </a:solidFill>
              <a:latin typeface="Aptos" panose="020B0004020202020204" pitchFamily="34" charset="0"/>
            </a:endParaRPr>
          </a:p>
          <a:p>
            <a:pPr algn="ctr" fontAlgn="base"/>
            <a:endParaRPr lang="fr-FR" sz="2400" b="1" dirty="0">
              <a:solidFill>
                <a:srgbClr val="2E4638"/>
              </a:solidFill>
              <a:latin typeface="Aptos" panose="020B0004020202020204" pitchFamily="34" charset="0"/>
            </a:endParaRPr>
          </a:p>
          <a:p>
            <a:pPr algn="ctr" fontAlgn="base"/>
            <a:endParaRPr lang="fr-FR" dirty="0">
              <a:solidFill>
                <a:srgbClr val="2E4638"/>
              </a:solidFill>
              <a:latin typeface="Aptos" panose="020B0004020202020204"/>
            </a:endParaRPr>
          </a:p>
          <a:p>
            <a:pPr fontAlgn="base"/>
            <a:endParaRPr lang="fr-FR" dirty="0">
              <a:solidFill>
                <a:srgbClr val="2E4638"/>
              </a:solidFill>
              <a:latin typeface="Aptos" panose="020B0004020202020204"/>
            </a:endParaRPr>
          </a:p>
          <a:p>
            <a:pPr fontAlgn="base"/>
            <a:endParaRPr lang="fr-FR" dirty="0">
              <a:solidFill>
                <a:srgbClr val="2E4638"/>
              </a:solidFill>
              <a:latin typeface="Aptos" panose="020B0004020202020204"/>
            </a:endParaRPr>
          </a:p>
          <a:p>
            <a:pPr fontAlgn="base"/>
            <a:endParaRPr lang="fr-FR" dirty="0">
              <a:solidFill>
                <a:srgbClr val="2E4638"/>
              </a:solidFill>
              <a:latin typeface="Aptos" panose="020B0004020202020204"/>
            </a:endParaRPr>
          </a:p>
          <a:p>
            <a:pPr fontAlgn="base"/>
            <a:endParaRPr lang="fr-FR" dirty="0">
              <a:solidFill>
                <a:srgbClr val="2E4638"/>
              </a:solidFill>
              <a:latin typeface="Segoe UI" panose="020B0502040204020203" pitchFamily="34" charset="0"/>
            </a:endParaRPr>
          </a:p>
          <a:p>
            <a:endParaRPr lang="fr-FR" dirty="0">
              <a:solidFill>
                <a:srgbClr val="2E4638"/>
              </a:solidFill>
            </a:endParaRPr>
          </a:p>
          <a:p>
            <a:endParaRPr lang="fr-FR" dirty="0">
              <a:solidFill>
                <a:srgbClr val="2E4638"/>
              </a:solidFill>
            </a:endParaRPr>
          </a:p>
          <a:p>
            <a:endParaRPr lang="fr-FR" dirty="0">
              <a:latin typeface="Aptos" panose="020B0004020202020204"/>
            </a:endParaRPr>
          </a:p>
        </p:txBody>
      </p:sp>
      <p:sp>
        <p:nvSpPr>
          <p:cNvPr id="3" name="ZoneTexte 5">
            <a:extLst>
              <a:ext uri="{FF2B5EF4-FFF2-40B4-BE49-F238E27FC236}">
                <a16:creationId xmlns:a16="http://schemas.microsoft.com/office/drawing/2014/main" id="{C45AB3D7-A479-E68A-8BC3-0FB7AEC7902D}"/>
              </a:ext>
            </a:extLst>
          </p:cNvPr>
          <p:cNvSpPr txBox="1"/>
          <p:nvPr/>
        </p:nvSpPr>
        <p:spPr>
          <a:xfrm>
            <a:off x="664186" y="2438267"/>
            <a:ext cx="4809566" cy="2144177"/>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800"/>
              </a:spcAft>
            </a:pPr>
            <a:r>
              <a:rPr lang="fr-FR" sz="2000" b="1" dirty="0">
                <a:latin typeface="Aptos"/>
              </a:rPr>
              <a:t>A. </a:t>
            </a:r>
            <a:r>
              <a:rPr lang="fr-FR" sz="2000" dirty="0">
                <a:solidFill>
                  <a:srgbClr val="2E4638"/>
                </a:solidFill>
                <a:latin typeface="Aptos"/>
              </a:rPr>
              <a:t>L’Afrique a reboisé </a:t>
            </a:r>
            <a:br>
              <a:rPr lang="fr-FR" sz="2000" dirty="0">
                <a:solidFill>
                  <a:srgbClr val="2E4638"/>
                </a:solidFill>
                <a:latin typeface="Aptos"/>
              </a:rPr>
            </a:br>
            <a:r>
              <a:rPr lang="fr-FR" sz="2000" dirty="0">
                <a:solidFill>
                  <a:srgbClr val="2E4638"/>
                </a:solidFill>
                <a:latin typeface="Aptos"/>
              </a:rPr>
              <a:t>3,9 millions d’hectares par an.</a:t>
            </a:r>
            <a:endParaRPr lang="fr-FR" sz="2000" b="1" dirty="0">
              <a:solidFill>
                <a:srgbClr val="2E4638"/>
              </a:solidFill>
              <a:latin typeface="Aptos" panose="020B0004020202020204" pitchFamily="34" charset="0"/>
            </a:endParaRPr>
          </a:p>
          <a:p>
            <a:pPr>
              <a:spcAft>
                <a:spcPts val="800"/>
              </a:spcAft>
            </a:pPr>
            <a:r>
              <a:rPr lang="fr-FR" sz="2000" b="1" dirty="0">
                <a:latin typeface="Aptos"/>
              </a:rPr>
              <a:t>B. </a:t>
            </a:r>
            <a:r>
              <a:rPr lang="fr-FR" sz="2000" dirty="0">
                <a:solidFill>
                  <a:srgbClr val="2E4638"/>
                </a:solidFill>
                <a:latin typeface="Aptos"/>
              </a:rPr>
              <a:t>L’Afrique a perdu </a:t>
            </a:r>
            <a:br>
              <a:rPr lang="fr-FR" sz="2000" dirty="0">
                <a:solidFill>
                  <a:srgbClr val="2E4638"/>
                </a:solidFill>
                <a:latin typeface="Aptos"/>
              </a:rPr>
            </a:br>
            <a:r>
              <a:rPr lang="fr-FR" sz="2000" dirty="0">
                <a:solidFill>
                  <a:srgbClr val="2E4638"/>
                </a:solidFill>
                <a:latin typeface="Aptos"/>
              </a:rPr>
              <a:t>3,9 millions d’hectares de forêts par an.</a:t>
            </a:r>
            <a:endParaRPr lang="fr-FR" sz="2000" b="1" dirty="0">
              <a:solidFill>
                <a:srgbClr val="2E4638"/>
              </a:solidFill>
              <a:latin typeface="Aptos" panose="020B0004020202020204" pitchFamily="34" charset="0"/>
            </a:endParaRPr>
          </a:p>
          <a:p>
            <a:pPr>
              <a:spcAft>
                <a:spcPts val="800"/>
              </a:spcAft>
            </a:pPr>
            <a:r>
              <a:rPr lang="fr-FR" sz="2000" b="1" dirty="0">
                <a:latin typeface="Aptos"/>
              </a:rPr>
              <a:t>C. </a:t>
            </a:r>
            <a:r>
              <a:rPr lang="fr-FR" sz="2000" dirty="0">
                <a:solidFill>
                  <a:srgbClr val="2E4638"/>
                </a:solidFill>
                <a:latin typeface="Aptos"/>
              </a:rPr>
              <a:t>Le taux de déforestation </a:t>
            </a:r>
            <a:br>
              <a:rPr lang="fr-FR" sz="2000" dirty="0">
                <a:solidFill>
                  <a:srgbClr val="2E4638"/>
                </a:solidFill>
                <a:latin typeface="Aptos"/>
              </a:rPr>
            </a:br>
            <a:r>
              <a:rPr lang="fr-FR" sz="2000" dirty="0">
                <a:solidFill>
                  <a:srgbClr val="2E4638"/>
                </a:solidFill>
                <a:latin typeface="Aptos"/>
              </a:rPr>
              <a:t>y est inférieur à celui de l’Europe.</a:t>
            </a:r>
            <a:r>
              <a:rPr lang="fr-FR" sz="2000" dirty="0">
                <a:latin typeface="Aptos"/>
              </a:rPr>
              <a:t>	</a:t>
            </a:r>
            <a:endParaRPr lang="fr-FR" dirty="0"/>
          </a:p>
        </p:txBody>
      </p:sp>
      <p:pic>
        <p:nvPicPr>
          <p:cNvPr id="2050" name="Picture 2" descr="Environnement/COP26. Quels sont les pays qui contribuent le plus à la  déforestation ?">
            <a:extLst>
              <a:ext uri="{FF2B5EF4-FFF2-40B4-BE49-F238E27FC236}">
                <a16:creationId xmlns:a16="http://schemas.microsoft.com/office/drawing/2014/main" id="{0306648E-2A76-ECDB-A09C-BC2C1385E4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80678" y="2245644"/>
            <a:ext cx="3479800" cy="23368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B9E4F19C-8CF5-D5A2-B4CE-1419FFB1927F}"/>
              </a:ext>
            </a:extLst>
          </p:cNvPr>
          <p:cNvSpPr txBox="1"/>
          <p:nvPr/>
        </p:nvSpPr>
        <p:spPr>
          <a:xfrm>
            <a:off x="664186" y="4687796"/>
            <a:ext cx="277974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Bonne réponse : B</a:t>
            </a:r>
            <a:endParaRPr lang="fr-FR" sz="2400" dirty="0">
              <a:solidFill>
                <a:srgbClr val="00A950"/>
              </a:solidFill>
            </a:endParaRPr>
          </a:p>
        </p:txBody>
      </p:sp>
    </p:spTree>
    <p:extLst>
      <p:ext uri="{BB962C8B-B14F-4D97-AF65-F5344CB8AC3E}">
        <p14:creationId xmlns:p14="http://schemas.microsoft.com/office/powerpoint/2010/main" val="58812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6AE42-1F04-4F76-0577-5B5AD55EFFF7}"/>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150A2BD-19BA-28BF-D9A7-9FE69DE9EE68}"/>
              </a:ext>
            </a:extLst>
          </p:cNvPr>
          <p:cNvSpPr txBox="1"/>
          <p:nvPr/>
        </p:nvSpPr>
        <p:spPr>
          <a:xfrm>
            <a:off x="2269864" y="356775"/>
            <a:ext cx="6407777" cy="584775"/>
          </a:xfrm>
          <a:prstGeom prst="rect">
            <a:avLst/>
          </a:prstGeom>
          <a:noFill/>
        </p:spPr>
        <p:txBody>
          <a:bodyPr wrap="square" rtlCol="0">
            <a:spAutoFit/>
          </a:bodyPr>
          <a:lstStyle/>
          <a:p>
            <a:r>
              <a:rPr lang="fr-FR" sz="3200" b="1" dirty="0">
                <a:solidFill>
                  <a:schemeClr val="bg1"/>
                </a:solidFill>
                <a:latin typeface="Aptos" panose="020B0004020202020204" pitchFamily="34" charset="0"/>
              </a:rPr>
              <a:t>Quizz – Question 7</a:t>
            </a:r>
          </a:p>
        </p:txBody>
      </p:sp>
      <p:sp>
        <p:nvSpPr>
          <p:cNvPr id="11" name="ZoneTexte 10">
            <a:extLst>
              <a:ext uri="{FF2B5EF4-FFF2-40B4-BE49-F238E27FC236}">
                <a16:creationId xmlns:a16="http://schemas.microsoft.com/office/drawing/2014/main" id="{9606F1FB-C376-40B7-AC36-9651EFFD2DD7}"/>
              </a:ext>
            </a:extLst>
          </p:cNvPr>
          <p:cNvSpPr txBox="1"/>
          <p:nvPr/>
        </p:nvSpPr>
        <p:spPr>
          <a:xfrm flipH="1">
            <a:off x="862798" y="1703338"/>
            <a:ext cx="8281202" cy="2308324"/>
          </a:xfrm>
          <a:prstGeom prst="rect">
            <a:avLst/>
          </a:prstGeom>
          <a:noFill/>
        </p:spPr>
        <p:txBody>
          <a:bodyPr wrap="square" lIns="91440" tIns="45720" rIns="91440" bIns="45720" rtlCol="0" anchor="t">
            <a:spAutoFit/>
          </a:bodyPr>
          <a:lstStyle/>
          <a:p>
            <a:pPr fontAlgn="base"/>
            <a:r>
              <a:rPr lang="fr-FR" sz="2400" b="1" dirty="0">
                <a:solidFill>
                  <a:srgbClr val="2E4638"/>
                </a:solidFill>
                <a:latin typeface="Aptos" panose="020B0004020202020204" pitchFamily="34" charset="0"/>
              </a:rPr>
              <a:t>Parmi les réfugiés climatiques, combien viennent </a:t>
            </a:r>
          </a:p>
          <a:p>
            <a:pPr fontAlgn="base"/>
            <a:r>
              <a:rPr lang="fr-FR" sz="2400" b="1" dirty="0">
                <a:solidFill>
                  <a:srgbClr val="2E4638"/>
                </a:solidFill>
                <a:latin typeface="Aptos" panose="020B0004020202020204" pitchFamily="34" charset="0"/>
              </a:rPr>
              <a:t>des pays du sud ? </a:t>
            </a:r>
          </a:p>
          <a:p>
            <a:pPr fontAlgn="base"/>
            <a:endParaRPr lang="fr-FR" b="1" dirty="0">
              <a:solidFill>
                <a:srgbClr val="000000"/>
              </a:solidFill>
              <a:latin typeface="Aptos" panose="020B0004020202020204"/>
            </a:endParaRPr>
          </a:p>
          <a:p>
            <a:endParaRPr lang="fr-FR" dirty="0">
              <a:latin typeface="Aptos" panose="020B0004020202020204"/>
            </a:endParaRPr>
          </a:p>
          <a:p>
            <a:r>
              <a:rPr lang="fr-FR" sz="2000" b="1" dirty="0">
                <a:latin typeface="Aptos"/>
              </a:rPr>
              <a:t>A. </a:t>
            </a:r>
            <a:r>
              <a:rPr lang="fr-FR" sz="2000" dirty="0">
                <a:latin typeface="Aptos"/>
              </a:rPr>
              <a:t> </a:t>
            </a:r>
            <a:r>
              <a:rPr lang="fr-FR" sz="2000" dirty="0">
                <a:solidFill>
                  <a:srgbClr val="2E4638"/>
                </a:solidFill>
                <a:latin typeface="Aptos"/>
              </a:rPr>
              <a:t>50% </a:t>
            </a:r>
            <a:br>
              <a:rPr lang="fr-FR" sz="2000" b="1" dirty="0">
                <a:solidFill>
                  <a:srgbClr val="2E4638"/>
                </a:solidFill>
                <a:latin typeface="Aptos" panose="020B0004020202020204" pitchFamily="34" charset="0"/>
              </a:rPr>
            </a:br>
            <a:r>
              <a:rPr lang="fr-FR" sz="2000" b="1" dirty="0">
                <a:latin typeface="Aptos"/>
              </a:rPr>
              <a:t>B. </a:t>
            </a:r>
            <a:r>
              <a:rPr lang="fr-FR" sz="2000" dirty="0">
                <a:latin typeface="Aptos"/>
              </a:rPr>
              <a:t> </a:t>
            </a:r>
            <a:r>
              <a:rPr lang="fr-FR" sz="2000" dirty="0">
                <a:solidFill>
                  <a:srgbClr val="2E4638"/>
                </a:solidFill>
                <a:latin typeface="Aptos"/>
              </a:rPr>
              <a:t>75% </a:t>
            </a:r>
            <a:br>
              <a:rPr lang="fr-FR" sz="2000" b="1" dirty="0">
                <a:solidFill>
                  <a:srgbClr val="2E4638"/>
                </a:solidFill>
                <a:latin typeface="Aptos" panose="020B0004020202020204" pitchFamily="34" charset="0"/>
              </a:rPr>
            </a:br>
            <a:r>
              <a:rPr lang="fr-FR" sz="2000" b="1" dirty="0">
                <a:latin typeface="Aptos"/>
              </a:rPr>
              <a:t>C.  </a:t>
            </a:r>
            <a:r>
              <a:rPr lang="fr-FR" sz="2000" dirty="0">
                <a:solidFill>
                  <a:srgbClr val="2E4638"/>
                </a:solidFill>
                <a:latin typeface="Aptos"/>
              </a:rPr>
              <a:t>+ de 95 %</a:t>
            </a:r>
          </a:p>
        </p:txBody>
      </p:sp>
      <p:pic>
        <p:nvPicPr>
          <p:cNvPr id="4" name="Image 3">
            <a:extLst>
              <a:ext uri="{FF2B5EF4-FFF2-40B4-BE49-F238E27FC236}">
                <a16:creationId xmlns:a16="http://schemas.microsoft.com/office/drawing/2014/main" id="{5C96EB08-794B-46DA-B18E-CCADA544F8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80863" y="2302704"/>
            <a:ext cx="4202252" cy="2247558"/>
          </a:xfrm>
          <a:prstGeom prst="rect">
            <a:avLst/>
          </a:prstGeom>
        </p:spPr>
      </p:pic>
      <p:sp>
        <p:nvSpPr>
          <p:cNvPr id="5" name="ZoneTexte 4">
            <a:extLst>
              <a:ext uri="{FF2B5EF4-FFF2-40B4-BE49-F238E27FC236}">
                <a16:creationId xmlns:a16="http://schemas.microsoft.com/office/drawing/2014/main" id="{E7EB0C5C-51B7-4B1F-3F4A-4582D0219171}"/>
              </a:ext>
            </a:extLst>
          </p:cNvPr>
          <p:cNvSpPr txBox="1"/>
          <p:nvPr/>
        </p:nvSpPr>
        <p:spPr>
          <a:xfrm>
            <a:off x="823530" y="4221884"/>
            <a:ext cx="399289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dirty="0">
                <a:solidFill>
                  <a:srgbClr val="00A950"/>
                </a:solidFill>
                <a:latin typeface="Aptos"/>
                <a:ea typeface="Calibri"/>
                <a:cs typeface="Calibri"/>
              </a:rPr>
              <a:t>Bonne réponse : C</a:t>
            </a:r>
            <a:endParaRPr lang="fr-FR" sz="2400" dirty="0">
              <a:solidFill>
                <a:srgbClr val="00A950"/>
              </a:solidFill>
            </a:endParaRPr>
          </a:p>
        </p:txBody>
      </p:sp>
    </p:spTree>
    <p:extLst>
      <p:ext uri="{BB962C8B-B14F-4D97-AF65-F5344CB8AC3E}">
        <p14:creationId xmlns:p14="http://schemas.microsoft.com/office/powerpoint/2010/main" val="263623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85909-3419-26D7-8856-2009CE4F5CD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1736F3-9308-ABEB-8BC1-AF0201FEC355}"/>
              </a:ext>
            </a:extLst>
          </p:cNvPr>
          <p:cNvSpPr>
            <a:spLocks noGrp="1"/>
          </p:cNvSpPr>
          <p:nvPr>
            <p:ph type="title"/>
          </p:nvPr>
        </p:nvSpPr>
        <p:spPr>
          <a:xfrm>
            <a:off x="1935835" y="153698"/>
            <a:ext cx="7122215" cy="1258230"/>
          </a:xfrm>
          <a:noFill/>
        </p:spPr>
        <p:txBody>
          <a:bodyPr vert="horz" wrap="square" lIns="91440" tIns="45720" rIns="91440" bIns="45720" rtlCol="0" anchor="ctr">
            <a:spAutoFit/>
          </a:bodyPr>
          <a:lstStyle/>
          <a:p>
            <a:pPr defTabSz="457200"/>
            <a:r>
              <a:rPr lang="fr-FR" sz="2800" b="1" dirty="0">
                <a:solidFill>
                  <a:schemeClr val="bg1"/>
                </a:solidFill>
                <a:latin typeface="Aptos"/>
                <a:ea typeface="+mn-ea"/>
                <a:cs typeface="+mn-cs"/>
              </a:rPr>
              <a:t>Inégalités Nord/Sud : </a:t>
            </a:r>
            <a:br>
              <a:rPr lang="fr-FR" sz="2800" b="1" dirty="0">
                <a:solidFill>
                  <a:schemeClr val="bg1"/>
                </a:solidFill>
                <a:latin typeface="Aptos"/>
                <a:ea typeface="+mn-ea"/>
                <a:cs typeface="+mn-cs"/>
              </a:rPr>
            </a:br>
            <a:r>
              <a:rPr lang="fr-FR" sz="2800" b="1" dirty="0">
                <a:solidFill>
                  <a:schemeClr val="bg1"/>
                </a:solidFill>
                <a:latin typeface="Aptos"/>
                <a:ea typeface="+mn-ea"/>
                <a:cs typeface="+mn-cs"/>
              </a:rPr>
              <a:t>quels sont les principaux enjeux ?</a:t>
            </a:r>
            <a:br>
              <a:rPr lang="fr-FR" sz="2800" b="1" dirty="0">
                <a:solidFill>
                  <a:schemeClr val="bg1"/>
                </a:solidFill>
                <a:latin typeface="Aptos"/>
                <a:ea typeface="+mn-ea"/>
                <a:cs typeface="+mn-cs"/>
              </a:rPr>
            </a:br>
            <a:endParaRPr lang="fr-FR" sz="2800" b="1" dirty="0">
              <a:solidFill>
                <a:schemeClr val="bg1"/>
              </a:solidFill>
              <a:latin typeface="Aptos"/>
              <a:ea typeface="+mn-ea"/>
              <a:cs typeface="+mn-cs"/>
            </a:endParaRPr>
          </a:p>
        </p:txBody>
      </p:sp>
      <p:pic>
        <p:nvPicPr>
          <p:cNvPr id="7" name="Image 6">
            <a:extLst>
              <a:ext uri="{FF2B5EF4-FFF2-40B4-BE49-F238E27FC236}">
                <a16:creationId xmlns:a16="http://schemas.microsoft.com/office/drawing/2014/main" id="{081CBCEC-F81C-FC55-7F1E-5FD7AC93E3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2708" y="1080520"/>
            <a:ext cx="5651292" cy="4634479"/>
          </a:xfrm>
          <a:prstGeom prst="rect">
            <a:avLst/>
          </a:prstGeom>
        </p:spPr>
      </p:pic>
      <p:sp>
        <p:nvSpPr>
          <p:cNvPr id="4" name="Espace réservé du contenu 2">
            <a:extLst>
              <a:ext uri="{FF2B5EF4-FFF2-40B4-BE49-F238E27FC236}">
                <a16:creationId xmlns:a16="http://schemas.microsoft.com/office/drawing/2014/main" id="{61663CE7-33C8-9ADC-D9EF-922BEFC92329}"/>
              </a:ext>
            </a:extLst>
          </p:cNvPr>
          <p:cNvSpPr txBox="1">
            <a:spLocks/>
          </p:cNvSpPr>
          <p:nvPr/>
        </p:nvSpPr>
        <p:spPr>
          <a:xfrm>
            <a:off x="246884" y="3290793"/>
            <a:ext cx="3245824" cy="403234"/>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1800"/>
              </a:spcBef>
              <a:buFont typeface="Wingdings" pitchFamily="2" charset="2"/>
              <a:buChar char="ü"/>
            </a:pPr>
            <a:r>
              <a:rPr lang="fr-FR" sz="2000" b="1" dirty="0">
                <a:solidFill>
                  <a:srgbClr val="406350"/>
                </a:solidFill>
                <a:latin typeface="Aptos"/>
              </a:rPr>
              <a:t>Crise climatique</a:t>
            </a:r>
          </a:p>
        </p:txBody>
      </p:sp>
      <p:sp>
        <p:nvSpPr>
          <p:cNvPr id="6" name="Espace réservé du contenu 2">
            <a:extLst>
              <a:ext uri="{FF2B5EF4-FFF2-40B4-BE49-F238E27FC236}">
                <a16:creationId xmlns:a16="http://schemas.microsoft.com/office/drawing/2014/main" id="{F6B7FE09-2F0E-B826-023A-10AA9C7081D6}"/>
              </a:ext>
            </a:extLst>
          </p:cNvPr>
          <p:cNvSpPr txBox="1">
            <a:spLocks/>
          </p:cNvSpPr>
          <p:nvPr/>
        </p:nvSpPr>
        <p:spPr>
          <a:xfrm>
            <a:off x="246884" y="2338750"/>
            <a:ext cx="3245824" cy="660557"/>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1800"/>
              </a:spcBef>
              <a:buFont typeface="Wingdings" pitchFamily="2" charset="2"/>
              <a:buChar char="ü"/>
            </a:pPr>
            <a:r>
              <a:rPr lang="fr-FR" sz="2000" b="1" dirty="0">
                <a:solidFill>
                  <a:srgbClr val="406350"/>
                </a:solidFill>
                <a:latin typeface="Aptos"/>
              </a:rPr>
              <a:t> Accès difficile aux soins, à l’éducation</a:t>
            </a:r>
          </a:p>
          <a:p>
            <a:pPr marL="0" indent="0">
              <a:spcBef>
                <a:spcPts val="1800"/>
              </a:spcBef>
              <a:buNone/>
            </a:pPr>
            <a:endParaRPr lang="fr-FR" sz="2000" b="1" dirty="0">
              <a:solidFill>
                <a:srgbClr val="406350"/>
              </a:solidFill>
              <a:latin typeface="Aptos"/>
            </a:endParaRPr>
          </a:p>
        </p:txBody>
      </p:sp>
      <p:sp>
        <p:nvSpPr>
          <p:cNvPr id="8" name="Espace réservé du contenu 2">
            <a:extLst>
              <a:ext uri="{FF2B5EF4-FFF2-40B4-BE49-F238E27FC236}">
                <a16:creationId xmlns:a16="http://schemas.microsoft.com/office/drawing/2014/main" id="{854BD00F-7128-9E10-E4E3-024CDAF4285E}"/>
              </a:ext>
            </a:extLst>
          </p:cNvPr>
          <p:cNvSpPr txBox="1">
            <a:spLocks/>
          </p:cNvSpPr>
          <p:nvPr/>
        </p:nvSpPr>
        <p:spPr>
          <a:xfrm>
            <a:off x="246884" y="1747657"/>
            <a:ext cx="3245824" cy="403234"/>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1800"/>
              </a:spcBef>
              <a:buFont typeface="Wingdings" pitchFamily="2" charset="2"/>
              <a:buChar char="ü"/>
            </a:pPr>
            <a:r>
              <a:rPr lang="fr-FR" sz="2000" b="1" dirty="0">
                <a:solidFill>
                  <a:srgbClr val="406350"/>
                </a:solidFill>
                <a:latin typeface="Aptos"/>
              </a:rPr>
              <a:t> Insécurité alimentaire</a:t>
            </a:r>
          </a:p>
          <a:p>
            <a:pPr marL="0" indent="0">
              <a:spcBef>
                <a:spcPts val="1800"/>
              </a:spcBef>
              <a:buNone/>
            </a:pPr>
            <a:br>
              <a:rPr lang="fr-FR" sz="2000" b="1" dirty="0">
                <a:solidFill>
                  <a:srgbClr val="406350"/>
                </a:solidFill>
                <a:latin typeface="Aptos"/>
              </a:rPr>
            </a:br>
            <a:endParaRPr lang="fr-FR" sz="2000" b="1" dirty="0">
              <a:solidFill>
                <a:srgbClr val="406350"/>
              </a:solidFill>
              <a:latin typeface="Aptos"/>
            </a:endParaRPr>
          </a:p>
        </p:txBody>
      </p:sp>
      <p:sp>
        <p:nvSpPr>
          <p:cNvPr id="10" name="ZoneTexte 9">
            <a:extLst>
              <a:ext uri="{FF2B5EF4-FFF2-40B4-BE49-F238E27FC236}">
                <a16:creationId xmlns:a16="http://schemas.microsoft.com/office/drawing/2014/main" id="{93A55284-9268-DF7C-B402-049C68E3AF4B}"/>
              </a:ext>
            </a:extLst>
          </p:cNvPr>
          <p:cNvSpPr txBox="1"/>
          <p:nvPr/>
        </p:nvSpPr>
        <p:spPr>
          <a:xfrm>
            <a:off x="246884" y="3926129"/>
            <a:ext cx="4572000" cy="400110"/>
          </a:xfrm>
          <a:prstGeom prst="rect">
            <a:avLst/>
          </a:prstGeom>
          <a:noFill/>
        </p:spPr>
        <p:txBody>
          <a:bodyPr wrap="square">
            <a:spAutoFit/>
          </a:bodyPr>
          <a:lstStyle/>
          <a:p>
            <a:pPr>
              <a:spcBef>
                <a:spcPts val="1800"/>
              </a:spcBef>
              <a:buFont typeface="Wingdings" pitchFamily="2" charset="2"/>
              <a:buChar char="ü"/>
            </a:pPr>
            <a:r>
              <a:rPr lang="fr-FR" sz="2000" b="1" dirty="0">
                <a:solidFill>
                  <a:srgbClr val="406350"/>
                </a:solidFill>
                <a:latin typeface="Aptos"/>
              </a:rPr>
              <a:t> Déplacements forcés</a:t>
            </a:r>
          </a:p>
        </p:txBody>
      </p:sp>
    </p:spTree>
    <p:extLst>
      <p:ext uri="{BB962C8B-B14F-4D97-AF65-F5344CB8AC3E}">
        <p14:creationId xmlns:p14="http://schemas.microsoft.com/office/powerpoint/2010/main" val="330033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ée internationale pasto  -  Lecture seule" id="{0365A6E1-971F-574E-8114-9BE48844BDE8}" vid="{660E6B5E-2F80-3044-B8B7-D24988E3572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3C958277E49B24283A83DEE2D1078CE" ma:contentTypeVersion="13" ma:contentTypeDescription="Crée un document." ma:contentTypeScope="" ma:versionID="9bdfdb1fdca7ab9330cc580b20a55e04">
  <xsd:schema xmlns:xsd="http://www.w3.org/2001/XMLSchema" xmlns:xs="http://www.w3.org/2001/XMLSchema" xmlns:p="http://schemas.microsoft.com/office/2006/metadata/properties" xmlns:ns2="44c21062-24a6-4e43-928f-21decd83161b" xmlns:ns3="5c36c52e-9e16-4b0c-ad2b-b6b4f15be0f8" targetNamespace="http://schemas.microsoft.com/office/2006/metadata/properties" ma:root="true" ma:fieldsID="9d59f904c89ae473dd0442d3be3d745d" ns2:_="" ns3:_="">
    <xsd:import namespace="44c21062-24a6-4e43-928f-21decd83161b"/>
    <xsd:import namespace="5c36c52e-9e16-4b0c-ad2b-b6b4f15be0f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c21062-24a6-4e43-928f-21decd8316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59afb672-b4ba-4b3f-b1ed-697a383fdf6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36c52e-9e16-4b0c-ad2b-b6b4f15be0f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f42cd80-ebd1-435b-acad-e790edd0be47}" ma:internalName="TaxCatchAll" ma:showField="CatchAllData" ma:web="5c36c52e-9e16-4b0c-ad2b-b6b4f15be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4c21062-24a6-4e43-928f-21decd83161b">
      <Terms xmlns="http://schemas.microsoft.com/office/infopath/2007/PartnerControls"/>
    </lcf76f155ced4ddcb4097134ff3c332f>
    <TaxCatchAll xmlns="5c36c52e-9e16-4b0c-ad2b-b6b4f15be0f8" xsi:nil="true"/>
  </documentManagement>
</p:properties>
</file>

<file path=customXml/itemProps1.xml><?xml version="1.0" encoding="utf-8"?>
<ds:datastoreItem xmlns:ds="http://schemas.openxmlformats.org/officeDocument/2006/customXml" ds:itemID="{5CE16A68-F0FD-4FC5-9A85-AA150A36C095}">
  <ds:schemaRefs>
    <ds:schemaRef ds:uri="http://schemas.microsoft.com/sharepoint/v3/contenttype/forms"/>
  </ds:schemaRefs>
</ds:datastoreItem>
</file>

<file path=customXml/itemProps2.xml><?xml version="1.0" encoding="utf-8"?>
<ds:datastoreItem xmlns:ds="http://schemas.openxmlformats.org/officeDocument/2006/customXml" ds:itemID="{D3501C22-4521-4CBB-BAC2-58D178C47D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c21062-24a6-4e43-928f-21decd83161b"/>
    <ds:schemaRef ds:uri="5c36c52e-9e16-4b0c-ad2b-b6b4f15be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50D80F-DAFD-4053-8187-E7C3FD9ED483}">
  <ds:schemaRefs>
    <ds:schemaRef ds:uri="732fb0c1-0a40-4025-a4f0-8ace20c698aa"/>
    <ds:schemaRef ds:uri="e14d5f91-d6d1-4916-80b8-8e7409cef677"/>
    <ds:schemaRef ds:uri="e5ba085c-a3c0-4301-937f-3ad5e223b1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4c21062-24a6-4e43-928f-21decd83161b"/>
    <ds:schemaRef ds:uri="5c36c52e-9e16-4b0c-ad2b-b6b4f15be0f8"/>
  </ds:schemaRefs>
</ds:datastoreItem>
</file>

<file path=docProps/app.xml><?xml version="1.0" encoding="utf-8"?>
<Properties xmlns="http://schemas.openxmlformats.org/officeDocument/2006/extended-properties" xmlns:vt="http://schemas.openxmlformats.org/officeDocument/2006/docPropsVTypes">
  <Template>Thème Office</Template>
  <TotalTime>37</TotalTime>
  <Words>2711</Words>
  <Application>Microsoft Office PowerPoint</Application>
  <PresentationFormat>Affichage à l'écran (16:10)</PresentationFormat>
  <Paragraphs>230</Paragraphs>
  <Slides>15</Slides>
  <Notes>15</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Inégalités Nord/Sud :  quels sont les principaux enjeux ? </vt:lpstr>
      <vt:lpstr>Présentation PowerPoint</vt:lpstr>
      <vt:lpstr>Des exemples d’actions  de solidarité internationale </vt:lpstr>
      <vt:lpstr>AVSF, une ONG  de solidarité internationale  </vt:lpstr>
      <vt:lpstr>Présentation PowerPoint</vt:lpstr>
      <vt:lpstr>Quels défis doivent relever  les acteurs de la SI aujourd’hui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Carline MAINENTI</dc:creator>
  <cp:lastModifiedBy>Véronique Cabon</cp:lastModifiedBy>
  <cp:revision>54</cp:revision>
  <dcterms:created xsi:type="dcterms:W3CDTF">2026-03-11T09:31:12Z</dcterms:created>
  <dcterms:modified xsi:type="dcterms:W3CDTF">2026-09-01T13:32:24Z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0x01010013C958277E49B24283A83DEE2D1078CE</vt:lpwstr>
  </property>
  <property fmtid="{D5CDD505-2E9C-101B-9397-08002B2CF9AE}" pid="3" name="MediaServiceImageTags">
    <vt:lpwstr/>
  </property>
</Properties>
</file>