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8"/>
  </p:notesMasterIdLst>
  <p:sldIdLst>
    <p:sldId id="387" r:id="rId5"/>
    <p:sldId id="388" r:id="rId6"/>
    <p:sldId id="280" r:id="rId7"/>
    <p:sldId id="256" r:id="rId8"/>
    <p:sldId id="267" r:id="rId9"/>
    <p:sldId id="257" r:id="rId10"/>
    <p:sldId id="259" r:id="rId11"/>
    <p:sldId id="258" r:id="rId12"/>
    <p:sldId id="260" r:id="rId13"/>
    <p:sldId id="261" r:id="rId14"/>
    <p:sldId id="263" r:id="rId15"/>
    <p:sldId id="264" r:id="rId16"/>
    <p:sldId id="265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A7C8E00-7F0C-BAFE-832E-750E12616EF9}" name="Véronique Cabon" initials="VC" userId="c5216c7a5d404c44" providerId="Windows Live"/>
  <p188:author id="{5B77CA9B-A92F-B0F0-5E71-32C3B773B77A}" name="ECSI" initials="EC" userId="S::ecsi@avsf.org::ca888137-1c0b-4142-a76d-372128b13b8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5611"/>
    <p:restoredTop sz="94640"/>
  </p:normalViewPr>
  <p:slideViewPr>
    <p:cSldViewPr snapToGrid="0">
      <p:cViewPr varScale="1">
        <p:scale>
          <a:sx n="107" d="100"/>
          <a:sy n="107" d="100"/>
        </p:scale>
        <p:origin x="1784" y="1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20" d="100"/>
          <a:sy n="120" d="100"/>
        </p:scale>
        <p:origin x="3304" y="-18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éronique Cabon" userId="c5216c7a5d404c44" providerId="LiveId" clId="{E19721F3-59F3-4C21-B545-065D2297B3CF}"/>
    <pc:docChg chg="custSel addSld delSld modSld sldOrd">
      <pc:chgData name="Véronique Cabon" userId="c5216c7a5d404c44" providerId="LiveId" clId="{E19721F3-59F3-4C21-B545-065D2297B3CF}" dt="2026-08-30T15:15:08.351" v="324" actId="20577"/>
      <pc:docMkLst>
        <pc:docMk/>
      </pc:docMkLst>
      <pc:sldChg chg="ord modNotes">
        <pc:chgData name="Véronique Cabon" userId="c5216c7a5d404c44" providerId="LiveId" clId="{E19721F3-59F3-4C21-B545-065D2297B3CF}" dt="2026-08-30T15:11:46.515" v="313" actId="14100"/>
        <pc:sldMkLst>
          <pc:docMk/>
          <pc:sldMk cId="0" sldId="256"/>
        </pc:sldMkLst>
      </pc:sldChg>
      <pc:sldChg chg="modSp mod modAnim modNotes">
        <pc:chgData name="Véronique Cabon" userId="c5216c7a5d404c44" providerId="LiveId" clId="{E19721F3-59F3-4C21-B545-065D2297B3CF}" dt="2026-08-30T15:14:49.337" v="321"/>
        <pc:sldMkLst>
          <pc:docMk/>
          <pc:sldMk cId="0" sldId="257"/>
        </pc:sldMkLst>
        <pc:spChg chg="mod">
          <ac:chgData name="Véronique Cabon" userId="c5216c7a5d404c44" providerId="LiveId" clId="{E19721F3-59F3-4C21-B545-065D2297B3CF}" dt="2026-08-30T15:05:41.802" v="86" actId="1076"/>
          <ac:spMkLst>
            <pc:docMk/>
            <pc:sldMk cId="0" sldId="257"/>
            <ac:spMk id="2" creationId="{00000000-0000-0000-0000-000000000000}"/>
          </ac:spMkLst>
        </pc:spChg>
        <pc:spChg chg="mod">
          <ac:chgData name="Véronique Cabon" userId="c5216c7a5d404c44" providerId="LiveId" clId="{E19721F3-59F3-4C21-B545-065D2297B3CF}" dt="2026-08-30T15:14:24.623" v="318" actId="14100"/>
          <ac:spMkLst>
            <pc:docMk/>
            <pc:sldMk cId="0" sldId="257"/>
            <ac:spMk id="4" creationId="{8E36F814-1174-60CA-6AE5-1F9BF41247C8}"/>
          </ac:spMkLst>
        </pc:spChg>
      </pc:sldChg>
      <pc:sldChg chg="modSp">
        <pc:chgData name="Véronique Cabon" userId="c5216c7a5d404c44" providerId="LiveId" clId="{E19721F3-59F3-4C21-B545-065D2297B3CF}" dt="2026-08-30T15:15:08.351" v="324" actId="20577"/>
        <pc:sldMkLst>
          <pc:docMk/>
          <pc:sldMk cId="0" sldId="263"/>
        </pc:sldMkLst>
        <pc:spChg chg="mod">
          <ac:chgData name="Véronique Cabon" userId="c5216c7a5d404c44" providerId="LiveId" clId="{E19721F3-59F3-4C21-B545-065D2297B3CF}" dt="2026-08-30T15:15:08.351" v="324" actId="20577"/>
          <ac:spMkLst>
            <pc:docMk/>
            <pc:sldMk cId="0" sldId="263"/>
            <ac:spMk id="6" creationId="{00000000-0000-0000-0000-000000000000}"/>
          </ac:spMkLst>
        </pc:spChg>
      </pc:sldChg>
      <pc:sldChg chg="delSp mod">
        <pc:chgData name="Véronique Cabon" userId="c5216c7a5d404c44" providerId="LiveId" clId="{E19721F3-59F3-4C21-B545-065D2297B3CF}" dt="2026-08-30T15:06:30.713" v="87" actId="478"/>
        <pc:sldMkLst>
          <pc:docMk/>
          <pc:sldMk cId="0" sldId="264"/>
        </pc:sldMkLst>
      </pc:sldChg>
      <pc:sldChg chg="modSp mod modNotes modNotesTx">
        <pc:chgData name="Véronique Cabon" userId="c5216c7a5d404c44" providerId="LiveId" clId="{E19721F3-59F3-4C21-B545-065D2297B3CF}" dt="2026-08-30T15:11:24.399" v="282" actId="14100"/>
        <pc:sldMkLst>
          <pc:docMk/>
          <pc:sldMk cId="2431021149" sldId="267"/>
        </pc:sldMkLst>
        <pc:spChg chg="mod">
          <ac:chgData name="Véronique Cabon" userId="c5216c7a5d404c44" providerId="LiveId" clId="{E19721F3-59F3-4C21-B545-065D2297B3CF}" dt="2026-08-30T15:05:26.321" v="85" actId="1076"/>
          <ac:spMkLst>
            <pc:docMk/>
            <pc:sldMk cId="2431021149" sldId="267"/>
            <ac:spMk id="3" creationId="{631F118A-9690-61F5-8CA8-15045C5C0522}"/>
          </ac:spMkLst>
        </pc:spChg>
      </pc:sldChg>
      <pc:sldChg chg="modSp add mod">
        <pc:chgData name="Véronique Cabon" userId="c5216c7a5d404c44" providerId="LiveId" clId="{E19721F3-59F3-4C21-B545-065D2297B3CF}" dt="2026-08-30T15:04:36.601" v="14" actId="1076"/>
        <pc:sldMkLst>
          <pc:docMk/>
          <pc:sldMk cId="2288804610" sldId="280"/>
        </pc:sldMkLst>
        <pc:spChg chg="mod">
          <ac:chgData name="Véronique Cabon" userId="c5216c7a5d404c44" providerId="LiveId" clId="{E19721F3-59F3-4C21-B545-065D2297B3CF}" dt="2026-08-30T15:04:17.321" v="10" actId="1076"/>
          <ac:spMkLst>
            <pc:docMk/>
            <pc:sldMk cId="2288804610" sldId="280"/>
            <ac:spMk id="5" creationId="{EDC30DA3-48CD-0A43-91A8-44B6290192AF}"/>
          </ac:spMkLst>
        </pc:spChg>
        <pc:spChg chg="mod">
          <ac:chgData name="Véronique Cabon" userId="c5216c7a5d404c44" providerId="LiveId" clId="{E19721F3-59F3-4C21-B545-065D2297B3CF}" dt="2026-08-30T15:04:36.601" v="14" actId="1076"/>
          <ac:spMkLst>
            <pc:docMk/>
            <pc:sldMk cId="2288804610" sldId="280"/>
            <ac:spMk id="6" creationId="{A675D4E5-4E6E-E495-45A6-75AA3C7CCB36}"/>
          </ac:spMkLst>
        </pc:spChg>
        <pc:spChg chg="mod">
          <ac:chgData name="Véronique Cabon" userId="c5216c7a5d404c44" providerId="LiveId" clId="{E19721F3-59F3-4C21-B545-065D2297B3CF}" dt="2026-08-30T15:04:26.385" v="12" actId="1076"/>
          <ac:spMkLst>
            <pc:docMk/>
            <pc:sldMk cId="2288804610" sldId="280"/>
            <ac:spMk id="8" creationId="{2E9593AE-44EF-9724-34AA-41D7E85043EA}"/>
          </ac:spMkLst>
        </pc:spChg>
        <pc:spChg chg="mod">
          <ac:chgData name="Véronique Cabon" userId="c5216c7a5d404c44" providerId="LiveId" clId="{E19721F3-59F3-4C21-B545-065D2297B3CF}" dt="2026-08-30T15:04:21.161" v="11" actId="1076"/>
          <ac:spMkLst>
            <pc:docMk/>
            <pc:sldMk cId="2288804610" sldId="280"/>
            <ac:spMk id="10" creationId="{D4426DF5-C364-E38F-703D-0FCFB99720DF}"/>
          </ac:spMkLst>
        </pc:spChg>
      </pc:sldChg>
      <pc:sldChg chg="add">
        <pc:chgData name="Véronique Cabon" userId="c5216c7a5d404c44" providerId="LiveId" clId="{E19721F3-59F3-4C21-B545-065D2297B3CF}" dt="2026-08-30T15:03:43.334" v="4"/>
        <pc:sldMkLst>
          <pc:docMk/>
          <pc:sldMk cId="928974250" sldId="387"/>
        </pc:sldMkLst>
      </pc:sldChg>
      <pc:sldChg chg="modSp add mod">
        <pc:chgData name="Véronique Cabon" userId="c5216c7a5d404c44" providerId="LiveId" clId="{E19721F3-59F3-4C21-B545-065D2297B3CF}" dt="2026-08-30T15:07:02.409" v="88" actId="1076"/>
        <pc:sldMkLst>
          <pc:docMk/>
          <pc:sldMk cId="4153933804" sldId="388"/>
        </pc:sldMkLst>
        <pc:spChg chg="mod">
          <ac:chgData name="Véronique Cabon" userId="c5216c7a5d404c44" providerId="LiveId" clId="{E19721F3-59F3-4C21-B545-065D2297B3CF}" dt="2026-08-30T15:07:02.409" v="88" actId="1076"/>
          <ac:spMkLst>
            <pc:docMk/>
            <pc:sldMk cId="4153933804" sldId="388"/>
            <ac:spMk id="3" creationId="{301E6E01-0674-DEC1-B2E0-B21122B973E6}"/>
          </ac:spMkLst>
        </pc:spChg>
      </pc:sldChg>
    </pc:docChg>
  </pc:docChgLst>
  <pc:docChgLst>
    <pc:chgData name="Alex KOUADIO" userId="S::ecsi@avsf.org::ca888137-1c0b-4142-a76d-372128b13b86" providerId="AD" clId="Web-{E5CABD68-3D0A-CE4F-FAEE-5FCC1D371B3B}"/>
    <pc:docChg chg="modSld">
      <pc:chgData name="Alex KOUADIO" userId="S::ecsi@avsf.org::ca888137-1c0b-4142-a76d-372128b13b86" providerId="AD" clId="Web-{E5CABD68-3D0A-CE4F-FAEE-5FCC1D371B3B}" dt="2026-09-07T13:09:11.445" v="2"/>
      <pc:docMkLst>
        <pc:docMk/>
      </pc:docMkLst>
      <pc:sldChg chg="modNotes">
        <pc:chgData name="Alex KOUADIO" userId="S::ecsi@avsf.org::ca888137-1c0b-4142-a76d-372128b13b86" providerId="AD" clId="Web-{E5CABD68-3D0A-CE4F-FAEE-5FCC1D371B3B}" dt="2026-09-07T13:09:11.445" v="2"/>
        <pc:sldMkLst>
          <pc:docMk/>
          <pc:sldMk cId="2431021149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9C03A0-0419-4AD9-BD14-91E5E4964130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9DC57-A3E0-41D7-AD52-E0DFF9A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8869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7DqJ-f_2CU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3702050"/>
          </a:xfrm>
        </p:spPr>
        <p:txBody>
          <a:bodyPr/>
          <a:lstStyle/>
          <a:p>
            <a:r>
              <a:rPr lang="fr-FR" dirty="0">
                <a:cs typeface="Calibri"/>
              </a:rPr>
              <a:t>Se présenter comme membres  d’une association qui s’appelle « Agronomes et Vétérinaires Sans Frontières » (écrire le développé du sigle sur le tableau) </a:t>
            </a:r>
          </a:p>
          <a:p>
            <a:endParaRPr lang="fr-FR" dirty="0">
              <a:cs typeface="Calibri"/>
            </a:endParaRPr>
          </a:p>
          <a:p>
            <a:r>
              <a:rPr lang="fr-FR" dirty="0">
                <a:cs typeface="Calibri"/>
              </a:rPr>
              <a:t>Faire définir les métiers d'AVSF : </a:t>
            </a:r>
          </a:p>
          <a:p>
            <a:endParaRPr lang="fr-FR" dirty="0">
              <a:cs typeface="Calibri"/>
            </a:endParaRPr>
          </a:p>
          <a:p>
            <a:r>
              <a:rPr lang="fr-FR" dirty="0">
                <a:cs typeface="Calibri"/>
              </a:rPr>
              <a:t>&gt; agronome : spécialiste de la terre et des plantes (</a:t>
            </a:r>
            <a:r>
              <a:rPr lang="fr-FR" dirty="0"/>
              <a:t>il connaît les relations entre les plantes cultivées, les sols, les techniques de production agricole et peut apporter des conseils sur ces sujets)</a:t>
            </a:r>
          </a:p>
          <a:p>
            <a:r>
              <a:rPr lang="fr-FR" dirty="0">
                <a:cs typeface="Calibri"/>
              </a:rPr>
              <a:t>Faire distinguer l’agronome de l’agriculteur qui </a:t>
            </a:r>
            <a:r>
              <a:rPr lang="fr-FR" dirty="0"/>
              <a:t>cultive la terre ou élève des animaux</a:t>
            </a:r>
          </a:p>
          <a:p>
            <a:endParaRPr lang="fr-FR" dirty="0">
              <a:cs typeface="Calibri"/>
            </a:endParaRPr>
          </a:p>
          <a:p>
            <a:r>
              <a:rPr lang="fr-FR" dirty="0">
                <a:cs typeface="Calibri"/>
              </a:rPr>
              <a:t>&gt; vétérinaire : spécialiste de la santé des animaux (il soigne et vaccine les animaux, notamment ceux de la campagne)</a:t>
            </a:r>
          </a:p>
          <a:p>
            <a:endParaRPr lang="fr-FR" dirty="0">
              <a:cs typeface="Calibri"/>
            </a:endParaRPr>
          </a:p>
          <a:p>
            <a:r>
              <a:rPr lang="fr-FR" dirty="0">
                <a:cs typeface="Calibri"/>
              </a:rPr>
              <a:t>Faire expliquer l’expression « sans frontières » : les agronomes et vétérinaires d’AVSF interviennent au-delà des frontières de la France, partout dans le monde (lien avec la dia suivante)</a:t>
            </a:r>
          </a:p>
          <a:p>
            <a:endParaRPr lang="fr-FR" dirty="0">
              <a:cs typeface="Calibri"/>
            </a:endParaRPr>
          </a:p>
          <a:p>
            <a:r>
              <a:rPr lang="fr-FR" dirty="0">
                <a:cs typeface="Calibri"/>
              </a:rPr>
              <a:t>Une association (groupe de personnes) de solidarité internationale.</a:t>
            </a:r>
          </a:p>
          <a:p>
            <a:r>
              <a:rPr lang="fr-FR" dirty="0">
                <a:cs typeface="Calibri"/>
              </a:rPr>
              <a:t>C’est quoi la solidarité ? On est solidaire quand … ? Faire citer des mots synonymes : on aide, on soutient qqn, on coopère, on se soucie </a:t>
            </a:r>
            <a:r>
              <a:rPr lang="fr-FR">
                <a:cs typeface="Calibri"/>
              </a:rPr>
              <a:t>de l’autre, </a:t>
            </a:r>
            <a:r>
              <a:rPr lang="fr-FR" dirty="0">
                <a:cs typeface="Calibri"/>
              </a:rPr>
              <a:t>etc.</a:t>
            </a:r>
          </a:p>
          <a:p>
            <a:endParaRPr lang="fr-FR" dirty="0">
              <a:cs typeface="Calibri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2B6B89-1406-443C-B11F-074FFBF54FD6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5758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952500"/>
          </a:xfrm>
        </p:spPr>
        <p:txBody>
          <a:bodyPr/>
          <a:lstStyle/>
          <a:p>
            <a:r>
              <a:rPr lang="fr-FR" dirty="0"/>
              <a:t>Montrer ou faire montrer où se trouve la France sur ce planisphère.</a:t>
            </a:r>
          </a:p>
          <a:p>
            <a:r>
              <a:rPr lang="fr-FR" dirty="0"/>
              <a:t>Demander aux élèves si certains sont déjà allés dans les pays cités.</a:t>
            </a:r>
          </a:p>
          <a:p>
            <a:r>
              <a:rPr lang="fr-FR" dirty="0"/>
              <a:t>Les conditions de vie dans ces pays sont-elles les mêmes qu’en France ? (essayer de faire parler les élèves concernés et insister sur la différence de niveau de vie)</a:t>
            </a:r>
          </a:p>
        </p:txBody>
      </p:sp>
    </p:spTree>
    <p:extLst>
      <p:ext uri="{BB962C8B-B14F-4D97-AF65-F5344CB8AC3E}">
        <p14:creationId xmlns:p14="http://schemas.microsoft.com/office/powerpoint/2010/main" val="1637744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4360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628650"/>
          </a:xfrm>
        </p:spPr>
        <p:txBody>
          <a:bodyPr/>
          <a:lstStyle/>
          <a:p>
            <a:r>
              <a:rPr lang="fr-FR" dirty="0"/>
              <a:t>Annoncer qu’on va s’intéresser à une petite fille qui vit en Côte d’Ivoire.</a:t>
            </a:r>
          </a:p>
          <a:p>
            <a:r>
              <a:rPr lang="fr-FR" dirty="0"/>
              <a:t>Si des élèves ont déjà participé à l’animation « Aminata au pays du chocolat », les faire raconter ce qu’ils savent sur elle.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9DC57-A3E0-41D7-AD52-E0DFF9ABB2A8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4868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2297962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Pour </a:t>
            </a:r>
            <a:r>
              <a:rPr lang="en-US" dirty="0" err="1">
                <a:solidFill>
                  <a:srgbClr val="000000"/>
                </a:solidFill>
              </a:rPr>
              <a:t>accéder</a:t>
            </a:r>
            <a:r>
              <a:rPr lang="en-US" dirty="0">
                <a:solidFill>
                  <a:srgbClr val="000000"/>
                </a:solidFill>
              </a:rPr>
              <a:t> à la </a:t>
            </a:r>
            <a:r>
              <a:rPr lang="en-US" dirty="0" err="1">
                <a:solidFill>
                  <a:srgbClr val="000000"/>
                </a:solidFill>
              </a:rPr>
              <a:t>vidéo</a:t>
            </a:r>
            <a:r>
              <a:rPr lang="en-US" dirty="0">
                <a:solidFill>
                  <a:srgbClr val="000000"/>
                </a:solidFill>
              </a:rPr>
              <a:t> du kit </a:t>
            </a:r>
            <a:r>
              <a:rPr lang="en-US" dirty="0" err="1">
                <a:solidFill>
                  <a:srgbClr val="000000"/>
                </a:solidFill>
              </a:rPr>
              <a:t>pédagogique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cliquez</a:t>
            </a:r>
            <a:r>
              <a:rPr lang="en-US" dirty="0">
                <a:solidFill>
                  <a:srgbClr val="000000"/>
                </a:solidFill>
              </a:rPr>
              <a:t> sur le lien de la </a:t>
            </a:r>
            <a:r>
              <a:rPr lang="en-US" dirty="0" err="1">
                <a:solidFill>
                  <a:srgbClr val="000000"/>
                </a:solidFill>
              </a:rPr>
              <a:t>diapo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ou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copiez</a:t>
            </a:r>
            <a:r>
              <a:rPr lang="en-US" dirty="0">
                <a:solidFill>
                  <a:srgbClr val="000000"/>
                </a:solidFill>
              </a:rPr>
              <a:t> le lien ci-dessous et </a:t>
            </a:r>
            <a:r>
              <a:rPr lang="en-US" dirty="0" err="1">
                <a:solidFill>
                  <a:srgbClr val="000000"/>
                </a:solidFill>
              </a:rPr>
              <a:t>insérez</a:t>
            </a:r>
            <a:r>
              <a:rPr lang="en-US" dirty="0">
                <a:solidFill>
                  <a:srgbClr val="000000"/>
                </a:solidFill>
              </a:rPr>
              <a:t>-le dans </a:t>
            </a:r>
            <a:r>
              <a:rPr lang="en-US" dirty="0" err="1">
                <a:solidFill>
                  <a:srgbClr val="000000"/>
                </a:solidFill>
              </a:rPr>
              <a:t>votre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navigateur</a:t>
            </a:r>
            <a:r>
              <a:rPr lang="en-US" dirty="0">
                <a:solidFill>
                  <a:srgbClr val="000000"/>
                </a:solidFill>
              </a:rPr>
              <a:t> : </a:t>
            </a:r>
            <a:r>
              <a:rPr lang="en-US" dirty="0">
                <a:solidFill>
                  <a:srgbClr val="000000"/>
                </a:solidFill>
                <a:hlinkClick r:id="rId3"/>
              </a:rPr>
              <a:t>https://www.youtube.com/watch?v=U7DqJ-f_2CU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9DC57-A3E0-41D7-AD52-E0DFF9ABB2A8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9082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673100"/>
          </a:xfrm>
        </p:spPr>
        <p:txBody>
          <a:bodyPr/>
          <a:lstStyle/>
          <a:p>
            <a:r>
              <a:rPr lang="fr-FR" altLang="fr-FR" dirty="0"/>
              <a:t>A compter de cette dia, on revient sur les différents contenus de la vidéo, sous une forme interactive.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9DC57-A3E0-41D7-AD52-E0DFF9ABB2A8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27413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9DC57-A3E0-41D7-AD52-E0DFF9ABB2A8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48456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9DC57-A3E0-41D7-AD52-E0DFF9ABB2A8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47359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9DC57-A3E0-41D7-AD52-E0DFF9ABB2A8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6735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9DC57-A3E0-41D7-AD52-E0DFF9ABB2A8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6708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9DC57-A3E0-41D7-AD52-E0DFF9ABB2A8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84492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9DC57-A3E0-41D7-AD52-E0DFF9ABB2A8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85919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Cette animation </a:t>
            </a:r>
            <a:r>
              <a:rPr lang="en-US" err="1">
                <a:latin typeface="Calibri"/>
                <a:ea typeface="Calibri"/>
                <a:cs typeface="Calibri"/>
              </a:rPr>
              <a:t>consiste</a:t>
            </a:r>
            <a:r>
              <a:rPr lang="en-US">
                <a:latin typeface="Calibri"/>
                <a:ea typeface="Calibri"/>
                <a:cs typeface="Calibri"/>
              </a:rPr>
              <a:t> à </a:t>
            </a:r>
            <a:r>
              <a:rPr lang="en-US" err="1">
                <a:latin typeface="Calibri"/>
                <a:ea typeface="Calibri"/>
                <a:cs typeface="Calibri"/>
              </a:rPr>
              <a:t>dessiner</a:t>
            </a:r>
            <a:r>
              <a:rPr lang="en-US">
                <a:latin typeface="Calibri"/>
                <a:ea typeface="Calibri"/>
                <a:cs typeface="Calibri"/>
              </a:rPr>
              <a:t> un animal </a:t>
            </a:r>
            <a:r>
              <a:rPr lang="en-US" err="1">
                <a:latin typeface="Calibri"/>
                <a:ea typeface="Calibri"/>
                <a:cs typeface="Calibri"/>
              </a:rPr>
              <a:t>parmi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ceux</a:t>
            </a:r>
            <a:r>
              <a:rPr lang="en-US">
                <a:latin typeface="Calibri"/>
                <a:ea typeface="Calibri"/>
                <a:cs typeface="Calibri"/>
              </a:rPr>
              <a:t> de la </a:t>
            </a:r>
            <a:r>
              <a:rPr lang="en-US" err="1">
                <a:latin typeface="Calibri"/>
                <a:ea typeface="Calibri"/>
                <a:cs typeface="Calibri"/>
              </a:rPr>
              <a:t>ferme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d'Aminata</a:t>
            </a:r>
            <a:r>
              <a:rPr lang="en-US">
                <a:latin typeface="Calibri"/>
                <a:ea typeface="Calibri"/>
                <a:cs typeface="Calibri"/>
              </a:rPr>
              <a:t> et à </a:t>
            </a:r>
            <a:r>
              <a:rPr lang="en-US" err="1">
                <a:latin typeface="Calibri"/>
                <a:ea typeface="Calibri"/>
                <a:cs typeface="Calibri"/>
              </a:rPr>
              <a:t>écrire</a:t>
            </a:r>
            <a:r>
              <a:rPr lang="en-US">
                <a:latin typeface="Calibri"/>
                <a:ea typeface="Calibri"/>
                <a:cs typeface="Calibri"/>
              </a:rPr>
              <a:t> les services </a:t>
            </a:r>
            <a:r>
              <a:rPr lang="en-US" err="1">
                <a:latin typeface="Calibri"/>
                <a:ea typeface="Calibri"/>
                <a:cs typeface="Calibri"/>
              </a:rPr>
              <a:t>qu'il</a:t>
            </a:r>
            <a:r>
              <a:rPr lang="en-US">
                <a:latin typeface="Calibri"/>
                <a:ea typeface="Calibri"/>
                <a:cs typeface="Calibri"/>
              </a:rPr>
              <a:t> rend.</a:t>
            </a:r>
            <a:endParaRPr lang="en-US"/>
          </a:p>
          <a:p>
            <a:endParaRPr lang="en-US">
              <a:latin typeface="Calibri"/>
              <a:ea typeface="Calibri"/>
              <a:cs typeface="Calibri"/>
            </a:endParaRPr>
          </a:p>
          <a:p>
            <a:r>
              <a:rPr lang="en-US">
                <a:latin typeface="Calibri"/>
                <a:ea typeface="Calibri"/>
                <a:cs typeface="Calibri"/>
              </a:rPr>
              <a:t>Les </a:t>
            </a:r>
            <a:r>
              <a:rPr lang="en-US" err="1">
                <a:latin typeface="Calibri"/>
                <a:ea typeface="Calibri"/>
                <a:cs typeface="Calibri"/>
              </a:rPr>
              <a:t>animaux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présents</a:t>
            </a:r>
            <a:r>
              <a:rPr lang="en-US">
                <a:latin typeface="Calibri"/>
                <a:ea typeface="Calibri"/>
                <a:cs typeface="Calibri"/>
              </a:rPr>
              <a:t> dans la </a:t>
            </a:r>
            <a:r>
              <a:rPr lang="en-US" err="1">
                <a:latin typeface="Calibri"/>
                <a:ea typeface="Calibri"/>
                <a:cs typeface="Calibri"/>
              </a:rPr>
              <a:t>ferme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d'Aminata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sont</a:t>
            </a:r>
            <a:r>
              <a:rPr lang="en-US">
                <a:latin typeface="Calibri"/>
                <a:ea typeface="Calibri"/>
                <a:cs typeface="Calibri"/>
              </a:rPr>
              <a:t> les </a:t>
            </a:r>
            <a:r>
              <a:rPr lang="en-US" err="1">
                <a:latin typeface="Calibri"/>
                <a:ea typeface="Calibri"/>
                <a:cs typeface="Calibri"/>
              </a:rPr>
              <a:t>suivants</a:t>
            </a:r>
            <a:r>
              <a:rPr lang="en-US">
                <a:latin typeface="Calibri"/>
                <a:ea typeface="Calibri"/>
                <a:cs typeface="Calibri"/>
              </a:rPr>
              <a:t> : Vache, poule, coq, cheval, canard, </a:t>
            </a:r>
            <a:r>
              <a:rPr lang="en-US" err="1">
                <a:latin typeface="Calibri"/>
                <a:ea typeface="Calibri"/>
                <a:cs typeface="Calibri"/>
              </a:rPr>
              <a:t>oie</a:t>
            </a:r>
            <a:r>
              <a:rPr lang="en-US">
                <a:latin typeface="Calibri"/>
                <a:ea typeface="Calibri"/>
                <a:cs typeface="Calibri"/>
              </a:rPr>
              <a:t>, chèvre, mouton, </a:t>
            </a:r>
            <a:r>
              <a:rPr lang="en-US" err="1">
                <a:latin typeface="Calibri"/>
                <a:ea typeface="Calibri"/>
                <a:cs typeface="Calibri"/>
              </a:rPr>
              <a:t>cochon</a:t>
            </a:r>
            <a:r>
              <a:rPr lang="en-US">
                <a:latin typeface="Calibri"/>
                <a:ea typeface="Calibri"/>
                <a:cs typeface="Calibri"/>
              </a:rPr>
              <a:t>. Vous </a:t>
            </a:r>
            <a:r>
              <a:rPr lang="en-US" err="1">
                <a:latin typeface="Calibri"/>
                <a:ea typeface="Calibri"/>
                <a:cs typeface="Calibri"/>
              </a:rPr>
              <a:t>pouvez</a:t>
            </a:r>
            <a:r>
              <a:rPr lang="en-US">
                <a:latin typeface="Calibri"/>
                <a:ea typeface="Calibri"/>
                <a:cs typeface="Calibri"/>
              </a:rPr>
              <a:t>  demander aux </a:t>
            </a:r>
            <a:r>
              <a:rPr lang="en-US" err="1">
                <a:latin typeface="Calibri"/>
                <a:ea typeface="Calibri"/>
                <a:cs typeface="Calibri"/>
              </a:rPr>
              <a:t>enseignants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s'ils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possèdent</a:t>
            </a:r>
            <a:r>
              <a:rPr lang="en-US">
                <a:latin typeface="Calibri"/>
                <a:ea typeface="Calibri"/>
                <a:cs typeface="Calibri"/>
              </a:rPr>
              <a:t> des </a:t>
            </a:r>
            <a:r>
              <a:rPr lang="en-US" err="1">
                <a:latin typeface="Calibri"/>
                <a:ea typeface="Calibri"/>
                <a:cs typeface="Calibri"/>
              </a:rPr>
              <a:t>réprésentations</a:t>
            </a:r>
            <a:r>
              <a:rPr lang="en-US">
                <a:latin typeface="Calibri"/>
                <a:ea typeface="Calibri"/>
                <a:cs typeface="Calibri"/>
              </a:rPr>
              <a:t> de </a:t>
            </a:r>
            <a:r>
              <a:rPr lang="en-US" err="1">
                <a:latin typeface="Calibri"/>
                <a:ea typeface="Calibri"/>
                <a:cs typeface="Calibri"/>
              </a:rPr>
              <a:t>quelques-uns</a:t>
            </a:r>
            <a:r>
              <a:rPr lang="en-US">
                <a:latin typeface="Calibri"/>
                <a:ea typeface="Calibri"/>
                <a:cs typeface="Calibri"/>
              </a:rPr>
              <a:t> de </a:t>
            </a:r>
            <a:r>
              <a:rPr lang="en-US" err="1">
                <a:latin typeface="Calibri"/>
                <a:ea typeface="Calibri"/>
                <a:cs typeface="Calibri"/>
              </a:rPr>
              <a:t>ces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animaux</a:t>
            </a:r>
            <a:r>
              <a:rPr lang="en-US">
                <a:latin typeface="Calibri"/>
                <a:ea typeface="Calibri"/>
                <a:cs typeface="Calibri"/>
              </a:rPr>
              <a:t>, </a:t>
            </a:r>
            <a:r>
              <a:rPr lang="en-US" err="1">
                <a:latin typeface="Calibri"/>
                <a:ea typeface="Calibri"/>
                <a:cs typeface="Calibri"/>
              </a:rPr>
              <a:t>afin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que</a:t>
            </a:r>
            <a:r>
              <a:rPr lang="en-US">
                <a:latin typeface="Calibri"/>
                <a:ea typeface="Calibri"/>
                <a:cs typeface="Calibri"/>
              </a:rPr>
              <a:t> les </a:t>
            </a:r>
            <a:r>
              <a:rPr lang="en-US" err="1">
                <a:latin typeface="Calibri"/>
                <a:ea typeface="Calibri"/>
                <a:cs typeface="Calibri"/>
              </a:rPr>
              <a:t>élèves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s'en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inspirent</a:t>
            </a:r>
            <a:r>
              <a:rPr lang="en-US">
                <a:latin typeface="Calibri"/>
                <a:ea typeface="Calibri"/>
                <a:cs typeface="Calibri"/>
              </a:rPr>
              <a:t> pour </a:t>
            </a:r>
            <a:r>
              <a:rPr lang="en-US" err="1">
                <a:latin typeface="Calibri"/>
                <a:ea typeface="Calibri"/>
                <a:cs typeface="Calibri"/>
              </a:rPr>
              <a:t>leurs</a:t>
            </a:r>
            <a:r>
              <a:rPr lang="en-US">
                <a:latin typeface="Calibri"/>
                <a:ea typeface="Calibri"/>
                <a:cs typeface="Calibri"/>
              </a:rPr>
              <a:t> dessins.</a:t>
            </a:r>
            <a:endParaRPr lang="en-US">
              <a:latin typeface="Aptos" panose="02110004020202020204"/>
              <a:ea typeface="Calibri"/>
              <a:cs typeface="Calibri"/>
            </a:endParaRPr>
          </a:p>
          <a:p>
            <a:endParaRPr lang="en-US">
              <a:latin typeface="Calibri"/>
              <a:ea typeface="Calibri"/>
              <a:cs typeface="Calibri"/>
            </a:endParaRPr>
          </a:p>
          <a:p>
            <a:r>
              <a:rPr lang="en-US">
                <a:latin typeface="Calibri"/>
                <a:ea typeface="Calibri"/>
                <a:cs typeface="Calibri"/>
              </a:rPr>
              <a:t>Nb : Vous </a:t>
            </a:r>
            <a:r>
              <a:rPr lang="en-US" err="1">
                <a:latin typeface="Calibri"/>
                <a:ea typeface="Calibri"/>
                <a:cs typeface="Calibri"/>
              </a:rPr>
              <a:t>pouvez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également</a:t>
            </a:r>
            <a:r>
              <a:rPr lang="en-US">
                <a:latin typeface="Calibri"/>
                <a:ea typeface="Calibri"/>
                <a:cs typeface="Calibri"/>
              </a:rPr>
              <a:t> demander des </a:t>
            </a:r>
            <a:r>
              <a:rPr lang="en-US" err="1">
                <a:latin typeface="Calibri"/>
                <a:ea typeface="Calibri"/>
                <a:cs typeface="Calibri"/>
              </a:rPr>
              <a:t>feui</a:t>
            </a:r>
            <a:r>
              <a:rPr lang="en-US">
                <a:latin typeface="Calibri"/>
                <a:ea typeface="Calibri"/>
                <a:cs typeface="Calibri"/>
              </a:rPr>
              <a:t>lles aux </a:t>
            </a:r>
            <a:r>
              <a:rPr lang="en-US" err="1">
                <a:latin typeface="Calibri"/>
                <a:ea typeface="Calibri"/>
                <a:cs typeface="Calibri"/>
              </a:rPr>
              <a:t>enseignants</a:t>
            </a:r>
            <a:r>
              <a:rPr lang="en-US">
                <a:latin typeface="Calibri"/>
                <a:ea typeface="Calibri"/>
                <a:cs typeface="Calibri"/>
              </a:rPr>
              <a:t> pour les dessins.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19DC57-A3E0-41D7-AD52-E0DFF9ABB2A8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4526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7170D19-62EA-E841-16F8-D95CEE8AE5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6582" y="2801427"/>
            <a:ext cx="4543425" cy="1413171"/>
          </a:xfrm>
          <a:prstGeom prst="rect">
            <a:avLst/>
          </a:prstGeom>
          <a:solidFill>
            <a:schemeClr val="bg1"/>
          </a:solidFill>
        </p:spPr>
        <p:txBody>
          <a:bodyPr tIns="144000" bIns="144000" anchor="ctr" anchorCtr="0">
            <a:spAutoFit/>
          </a:bodyPr>
          <a:lstStyle>
            <a:lvl1pPr>
              <a:defRPr sz="4000" baseline="0">
                <a:solidFill>
                  <a:srgbClr val="005848"/>
                </a:solidFill>
                <a:latin typeface="Geomanist-BlackItalic" panose="02000503000000020004" pitchFamily="2" charset="77"/>
              </a:defRPr>
            </a:lvl1pPr>
          </a:lstStyle>
          <a:p>
            <a:pPr lvl="0"/>
            <a:r>
              <a:rPr lang="fr-FR"/>
              <a:t>Titre principal</a:t>
            </a:r>
            <a:br>
              <a:rPr lang="fr-FR"/>
            </a:br>
            <a:r>
              <a:rPr lang="fr-FR"/>
              <a:t>de la présentation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0F12F6A-8472-05EE-C77D-97F1F498EA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6582" y="4340930"/>
            <a:ext cx="4543425" cy="573335"/>
          </a:xfrm>
          <a:prstGeom prst="rect">
            <a:avLst/>
          </a:prstGeom>
          <a:solidFill>
            <a:schemeClr val="bg1"/>
          </a:solidFill>
        </p:spPr>
        <p:txBody>
          <a:bodyPr lIns="108000" tIns="108000" rIns="108000" bIns="108000" anchor="ctr" anchorCtr="0">
            <a:spAutoFit/>
          </a:bodyPr>
          <a:lstStyle>
            <a:lvl1pPr>
              <a:defRPr baseline="0">
                <a:latin typeface="Geomanist-BlackItalic" panose="02000503000000020004" pitchFamily="2" charset="77"/>
              </a:defRPr>
            </a:lvl1pPr>
          </a:lstStyle>
          <a:p>
            <a:pPr lvl="0"/>
            <a:r>
              <a:rPr lang="fr-FR"/>
              <a:t>Sous-titre ou titre secondaire</a:t>
            </a:r>
          </a:p>
        </p:txBody>
      </p:sp>
    </p:spTree>
    <p:extLst>
      <p:ext uri="{BB962C8B-B14F-4D97-AF65-F5344CB8AC3E}">
        <p14:creationId xmlns:p14="http://schemas.microsoft.com/office/powerpoint/2010/main" val="816930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g object 16">
            <a:extLst>
              <a:ext uri="{FF2B5EF4-FFF2-40B4-BE49-F238E27FC236}">
                <a16:creationId xmlns:a16="http://schemas.microsoft.com/office/drawing/2014/main" id="{05FB77AF-7753-B798-3281-F4F23257587E}"/>
              </a:ext>
            </a:extLst>
          </p:cNvPr>
          <p:cNvSpPr/>
          <p:nvPr userDrawn="1"/>
        </p:nvSpPr>
        <p:spPr>
          <a:xfrm>
            <a:off x="0" y="1458097"/>
            <a:ext cx="9144000" cy="4886103"/>
          </a:xfrm>
          <a:custGeom>
            <a:avLst/>
            <a:gdLst/>
            <a:ahLst/>
            <a:cxnLst/>
            <a:rect l="l" t="t" r="r" b="b"/>
            <a:pathLst>
              <a:path w="10692130" h="5483225">
                <a:moveTo>
                  <a:pt x="10692003" y="0"/>
                </a:moveTo>
                <a:lnTo>
                  <a:pt x="0" y="0"/>
                </a:lnTo>
                <a:lnTo>
                  <a:pt x="0" y="5482793"/>
                </a:lnTo>
                <a:lnTo>
                  <a:pt x="10692003" y="5482793"/>
                </a:lnTo>
                <a:lnTo>
                  <a:pt x="10692003" y="0"/>
                </a:lnTo>
                <a:close/>
              </a:path>
            </a:pathLst>
          </a:custGeom>
          <a:solidFill>
            <a:srgbClr val="E2F4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-1" y="6474941"/>
            <a:ext cx="9143999" cy="383058"/>
          </a:xfrm>
          <a:prstGeom prst="rect">
            <a:avLst/>
          </a:prstGeom>
        </p:spPr>
        <p:txBody>
          <a:bodyPr anchor="t" anchorCtr="1"/>
          <a:lstStyle>
            <a:lvl1pPr>
              <a:defRPr sz="1200" baseline="0">
                <a:solidFill>
                  <a:srgbClr val="009F4D"/>
                </a:solidFill>
                <a:latin typeface="Geomanist-BlackItalic" panose="02000503000000020004" pitchFamily="2" charset="77"/>
              </a:defRPr>
            </a:lvl1pPr>
          </a:lstStyle>
          <a:p>
            <a:r>
              <a:rPr lang="fr-FR"/>
              <a:t>Mai </a:t>
            </a:r>
            <a:r>
              <a:rPr lang="fr-FR" spc="-20"/>
              <a:t>2022</a:t>
            </a:r>
          </a:p>
          <a:p>
            <a:endParaRPr lang="fr-FR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0AD6452E-74D1-E765-5843-8021579A6D13}"/>
              </a:ext>
            </a:extLst>
          </p:cNvPr>
          <p:cNvSpPr/>
          <p:nvPr userDrawn="1"/>
        </p:nvSpPr>
        <p:spPr>
          <a:xfrm>
            <a:off x="0" y="0"/>
            <a:ext cx="9144000" cy="1458097"/>
          </a:xfrm>
          <a:custGeom>
            <a:avLst/>
            <a:gdLst/>
            <a:ahLst/>
            <a:cxnLst/>
            <a:rect l="l" t="t" r="r" b="b"/>
            <a:pathLst>
              <a:path w="10692130" h="1620520">
                <a:moveTo>
                  <a:pt x="10692003" y="0"/>
                </a:moveTo>
                <a:lnTo>
                  <a:pt x="0" y="0"/>
                </a:lnTo>
                <a:lnTo>
                  <a:pt x="0" y="1619999"/>
                </a:lnTo>
                <a:lnTo>
                  <a:pt x="10692003" y="1619999"/>
                </a:lnTo>
                <a:lnTo>
                  <a:pt x="10692003" y="0"/>
                </a:lnTo>
                <a:close/>
              </a:path>
            </a:pathLst>
          </a:custGeom>
          <a:solidFill>
            <a:srgbClr val="006352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CE48C4E-CBEB-A627-3A3C-9BC4F3AC65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098" y="293383"/>
            <a:ext cx="1739803" cy="940740"/>
          </a:xfrm>
          <a:prstGeom prst="rect">
            <a:avLst/>
          </a:prstGeom>
        </p:spPr>
      </p:pic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7127A5DC-335B-E1C0-790A-7644E4AD57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45025" y="293383"/>
            <a:ext cx="6341786" cy="940740"/>
          </a:xfrm>
          <a:prstGeom prst="rect">
            <a:avLst/>
          </a:prstGeom>
        </p:spPr>
        <p:txBody>
          <a:bodyPr anchor="ctr" anchorCtr="0"/>
          <a:lstStyle>
            <a:lvl1pPr>
              <a:spcBef>
                <a:spcPts val="0"/>
              </a:spcBef>
              <a:defRPr sz="1800">
                <a:solidFill>
                  <a:schemeClr val="bg1"/>
                </a:solidFill>
                <a:latin typeface="Geomanist Bold" panose="02000503000000020004" pitchFamily="2" charset="77"/>
              </a:defRPr>
            </a:lvl1pPr>
            <a:lvl2pPr>
              <a:defRPr sz="1800">
                <a:solidFill>
                  <a:schemeClr val="bg1"/>
                </a:solidFill>
                <a:latin typeface="Geomanist Bold" panose="02000503000000020004" pitchFamily="2" charset="77"/>
              </a:defRPr>
            </a:lvl2pPr>
            <a:lvl3pPr>
              <a:defRPr sz="1800">
                <a:solidFill>
                  <a:schemeClr val="bg1"/>
                </a:solidFill>
                <a:latin typeface="Geomanist Bold" panose="02000503000000020004" pitchFamily="2" charset="77"/>
              </a:defRPr>
            </a:lvl3pPr>
            <a:lvl4pPr>
              <a:defRPr sz="1800">
                <a:solidFill>
                  <a:schemeClr val="bg1"/>
                </a:solidFill>
                <a:latin typeface="Geomanist Bold" panose="02000503000000020004" pitchFamily="2" charset="77"/>
              </a:defRPr>
            </a:lvl4pPr>
            <a:lvl5pPr>
              <a:defRPr sz="1800">
                <a:solidFill>
                  <a:schemeClr val="bg1"/>
                </a:solidFill>
                <a:latin typeface="Geomanist Bold" panose="02000503000000020004" pitchFamily="2" charset="77"/>
              </a:defRPr>
            </a:lvl5pPr>
          </a:lstStyle>
          <a:p>
            <a:pPr lvl="0"/>
            <a:r>
              <a:rPr lang="fr-FR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1088279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28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8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03D739F-800E-6CDD-70F4-985E9358529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371" y="467930"/>
            <a:ext cx="2057400" cy="111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899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dt="0"/>
  <p:txStyles>
    <p:titleStyle>
      <a:lvl1pPr marL="0" algn="l" defTabSz="914400" rtl="0" eaLnBrk="1" latinLnBrk="0" hangingPunct="1">
        <a:lnSpc>
          <a:spcPts val="3950"/>
        </a:lnSpc>
        <a:spcBef>
          <a:spcPts val="0"/>
        </a:spcBef>
        <a:buNone/>
        <a:defRPr sz="4400" kern="1200">
          <a:solidFill>
            <a:srgbClr val="005848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500" kern="1200" baseline="0">
          <a:solidFill>
            <a:srgbClr val="005848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youtube.com/watch?v=U7DqJ-f_2CU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D5639F6-403B-C2FA-B649-5048A208D036}"/>
              </a:ext>
            </a:extLst>
          </p:cNvPr>
          <p:cNvSpPr txBox="1"/>
          <p:nvPr/>
        </p:nvSpPr>
        <p:spPr>
          <a:xfrm>
            <a:off x="379450" y="2860375"/>
            <a:ext cx="4072320" cy="18282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fr-FR" sz="6600" baseline="30000" dirty="0">
                <a:solidFill>
                  <a:schemeClr val="bg1"/>
                </a:solidFill>
                <a:latin typeface="Calibri"/>
                <a:cs typeface="Geomanist-BlackItalic"/>
              </a:rPr>
              <a:t>Une</a:t>
            </a:r>
            <a:r>
              <a:rPr lang="fr-FR" sz="6600" b="1" baseline="30000" dirty="0">
                <a:solidFill>
                  <a:schemeClr val="bg1"/>
                </a:solidFill>
                <a:latin typeface="Calibri"/>
                <a:cs typeface="Geomanist-BlackItalic"/>
              </a:rPr>
              <a:t> association </a:t>
            </a:r>
            <a:r>
              <a:rPr lang="fr-FR" sz="6600" baseline="30000" dirty="0">
                <a:solidFill>
                  <a:srgbClr val="FFFF00"/>
                </a:solidFill>
                <a:latin typeface="Calibri"/>
                <a:cs typeface="Geomanist-BlackItalic"/>
              </a:rPr>
              <a:t>de</a:t>
            </a:r>
            <a:r>
              <a:rPr lang="fr-FR" sz="6600" b="1" baseline="30000" dirty="0">
                <a:solidFill>
                  <a:srgbClr val="FFFF00"/>
                </a:solidFill>
                <a:latin typeface="Calibri"/>
                <a:cs typeface="Geomanist-BlackItalic"/>
              </a:rPr>
              <a:t> solidarité internationale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58CA03-2983-11C3-AB24-985BE318F18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9932" y="0"/>
            <a:ext cx="4579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974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03C3B16-FE63-5EE0-E10B-ADDF01E422E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28800"/>
            <a:ext cx="9144000" cy="52292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01E6E01-0674-DEC1-B2E0-B21122B973E6}"/>
              </a:ext>
            </a:extLst>
          </p:cNvPr>
          <p:cNvSpPr txBox="1"/>
          <p:nvPr/>
        </p:nvSpPr>
        <p:spPr>
          <a:xfrm>
            <a:off x="2983230" y="595640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FFFFFE"/>
                </a:solidFill>
                <a:latin typeface="Calibri"/>
                <a:cs typeface="Calibri"/>
              </a:rPr>
              <a:t>Où travaillons-nous ?</a:t>
            </a:r>
          </a:p>
        </p:txBody>
      </p:sp>
    </p:spTree>
    <p:extLst>
      <p:ext uri="{BB962C8B-B14F-4D97-AF65-F5344CB8AC3E}">
        <p14:creationId xmlns:p14="http://schemas.microsoft.com/office/powerpoint/2010/main" val="4153933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ésultat de recherche d'images pour &quot;avsf&quot;">
            <a:extLst>
              <a:ext uri="{FF2B5EF4-FFF2-40B4-BE49-F238E27FC236}">
                <a16:creationId xmlns:a16="http://schemas.microsoft.com/office/drawing/2014/main" id="{6A827EFD-BA49-B475-CB27-F0E5DAF6619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38937" y="317144"/>
            <a:ext cx="3314700" cy="20002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9ABBA4-8B34-A64E-464F-2DFEFC5EADC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49188" y="2541637"/>
            <a:ext cx="3304407" cy="2000250"/>
          </a:xfrm>
          <a:prstGeom prst="rect">
            <a:avLst/>
          </a:prstGeom>
        </p:spPr>
      </p:pic>
      <p:pic>
        <p:nvPicPr>
          <p:cNvPr id="4" name="Picture 3" descr="Résultat de recherche d'images pour &quot;avsf&quot;">
            <a:extLst>
              <a:ext uri="{FF2B5EF4-FFF2-40B4-BE49-F238E27FC236}">
                <a16:creationId xmlns:a16="http://schemas.microsoft.com/office/drawing/2014/main" id="{574F4C6E-D0A7-0127-9234-97B3FCF2187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43700" y="4719318"/>
            <a:ext cx="3305175" cy="18375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C30DA3-48CD-0A43-91A8-44B6290192AF}"/>
              </a:ext>
            </a:extLst>
          </p:cNvPr>
          <p:cNvSpPr txBox="1"/>
          <p:nvPr/>
        </p:nvSpPr>
        <p:spPr>
          <a:xfrm>
            <a:off x="357790" y="5389681"/>
            <a:ext cx="45720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lvl="0" indent="-342900">
              <a:buFont typeface="Arial,Sans-Serif"/>
              <a:buChar char="•"/>
            </a:pPr>
            <a:r>
              <a:rPr lang="fr-FR" sz="2400" b="1" dirty="0">
                <a:solidFill>
                  <a:srgbClr val="F2F2F2"/>
                </a:solidFill>
                <a:latin typeface="Calibri"/>
                <a:ea typeface="Arial"/>
                <a:cs typeface="Arial"/>
              </a:rPr>
              <a:t>à </a:t>
            </a:r>
            <a:r>
              <a:rPr lang="fr-FR" sz="2400" b="1" dirty="0">
                <a:solidFill>
                  <a:srgbClr val="FFFF00"/>
                </a:solidFill>
                <a:latin typeface="Calibri"/>
                <a:ea typeface="Arial"/>
                <a:cs typeface="Arial"/>
              </a:rPr>
              <a:t>mieux vendre </a:t>
            </a:r>
            <a:r>
              <a:rPr lang="fr-FR" sz="2400" b="1" dirty="0">
                <a:solidFill>
                  <a:srgbClr val="F2F2F2"/>
                </a:solidFill>
                <a:latin typeface="Calibri"/>
                <a:ea typeface="Arial"/>
                <a:cs typeface="Arial"/>
              </a:rPr>
              <a:t>leur production</a:t>
            </a:r>
            <a:endParaRPr lang="fr-FR" sz="2400" dirty="0">
              <a:latin typeface="Calibri"/>
              <a:ea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75D4E5-4E6E-E495-45A6-75AA3C7CCB36}"/>
              </a:ext>
            </a:extLst>
          </p:cNvPr>
          <p:cNvSpPr txBox="1"/>
          <p:nvPr/>
        </p:nvSpPr>
        <p:spPr>
          <a:xfrm>
            <a:off x="317785" y="1815537"/>
            <a:ext cx="491028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 b="1" baseline="0" dirty="0">
                <a:solidFill>
                  <a:srgbClr val="FFFFFE"/>
                </a:solidFill>
                <a:latin typeface="Calibri"/>
                <a:ea typeface="Calibri"/>
                <a:cs typeface="Calibri"/>
              </a:rPr>
              <a:t>AVSF aide les paysans de ces pays…</a:t>
            </a:r>
            <a:endParaRPr lang="en-US" sz="2400" dirty="0">
              <a:latin typeface="Calibri"/>
              <a:ea typeface="Calibri"/>
              <a:cs typeface="Calibri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E9593AE-44EF-9724-34AA-41D7E85043EA}"/>
              </a:ext>
            </a:extLst>
          </p:cNvPr>
          <p:cNvSpPr txBox="1"/>
          <p:nvPr/>
        </p:nvSpPr>
        <p:spPr>
          <a:xfrm>
            <a:off x="317785" y="2317394"/>
            <a:ext cx="46520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rtl="0">
              <a:buFont typeface="Arial,Sans-Serif"/>
              <a:buChar char="•"/>
            </a:pPr>
            <a:r>
              <a:rPr lang="fr-FR" sz="2400" b="1" i="0" u="none" strike="noStrike" baseline="0" dirty="0">
                <a:solidFill>
                  <a:srgbClr val="F2F2F2"/>
                </a:solidFill>
                <a:latin typeface="Calibri"/>
                <a:ea typeface="Arial"/>
                <a:cs typeface="Arial"/>
              </a:rPr>
              <a:t>à </a:t>
            </a:r>
            <a:r>
              <a:rPr lang="fr-FR" sz="2400" b="1" i="0" u="none" strike="noStrike" baseline="0" dirty="0">
                <a:solidFill>
                  <a:srgbClr val="FFFF00"/>
                </a:solidFill>
                <a:latin typeface="Calibri"/>
                <a:ea typeface="Arial"/>
                <a:cs typeface="Arial"/>
              </a:rPr>
              <a:t>avoir de meilleures </a:t>
            </a:r>
            <a:r>
              <a:rPr lang="en-US" sz="2400" b="0" i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​</a:t>
            </a:r>
            <a:br>
              <a:rPr lang="en-US" sz="2400" b="0" i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</a:br>
            <a:r>
              <a:rPr lang="fr-FR" sz="2400" b="1" i="0" u="none" strike="noStrike" baseline="0" dirty="0">
                <a:solidFill>
                  <a:srgbClr val="FFFF00"/>
                </a:solidFill>
                <a:latin typeface="Calibri"/>
                <a:ea typeface="Arial"/>
                <a:cs typeface="Arial"/>
              </a:rPr>
              <a:t>conditions de vie </a:t>
            </a:r>
            <a:r>
              <a:rPr lang="en-US" sz="2400" b="0" i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​</a:t>
            </a:r>
            <a:br>
              <a:rPr lang="en-US" sz="2400" b="0" i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</a:br>
            <a:r>
              <a:rPr lang="fr-FR" sz="2400" b="1" i="0" u="none" strike="noStrike" baseline="0" dirty="0">
                <a:solidFill>
                  <a:srgbClr val="F2F2F2"/>
                </a:solidFill>
                <a:latin typeface="Calibri"/>
                <a:ea typeface="Arial"/>
                <a:cs typeface="Arial"/>
              </a:rPr>
              <a:t>(alimentation, santé, éducation)</a:t>
            </a:r>
            <a:r>
              <a:rPr lang="en-US" sz="2400" b="0" i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​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4426DF5-C364-E38F-703D-0FCFB99720DF}"/>
              </a:ext>
            </a:extLst>
          </p:cNvPr>
          <p:cNvSpPr txBox="1"/>
          <p:nvPr/>
        </p:nvSpPr>
        <p:spPr>
          <a:xfrm>
            <a:off x="317785" y="3788747"/>
            <a:ext cx="46520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 rtl="0">
              <a:buFont typeface="Arial,Sans-Serif"/>
              <a:buChar char="•"/>
            </a:pPr>
            <a:r>
              <a:rPr lang="fr-FR" sz="2400" b="1" i="0" u="none" strike="noStrike" baseline="0" dirty="0">
                <a:solidFill>
                  <a:srgbClr val="F2F2F2"/>
                </a:solidFill>
                <a:latin typeface="Calibri"/>
                <a:ea typeface="Arial"/>
                <a:cs typeface="Arial"/>
              </a:rPr>
              <a:t>à </a:t>
            </a:r>
            <a:r>
              <a:rPr lang="fr-FR" sz="2400" b="1" i="0" u="none" strike="noStrike" baseline="0" dirty="0">
                <a:solidFill>
                  <a:srgbClr val="FFFFFF"/>
                </a:solidFill>
                <a:latin typeface="Calibri"/>
                <a:ea typeface="Arial"/>
                <a:cs typeface="Arial"/>
              </a:rPr>
              <a:t>améliorer leurs </a:t>
            </a:r>
            <a:r>
              <a:rPr lang="fr-FR" sz="2400" b="1" i="0" u="none" strike="noStrike" baseline="0" dirty="0">
                <a:solidFill>
                  <a:srgbClr val="FFFF00"/>
                </a:solidFill>
                <a:latin typeface="Calibri"/>
                <a:ea typeface="Arial"/>
                <a:cs typeface="Arial"/>
              </a:rPr>
              <a:t>cultures</a:t>
            </a:r>
            <a:r>
              <a:rPr lang="fr-FR" sz="2400" b="0" i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​</a:t>
            </a:r>
            <a:br>
              <a:rPr lang="fr-FR" sz="2400" b="0" i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</a:br>
            <a:r>
              <a:rPr lang="fr-FR" sz="2400" b="1" i="0" u="none" strike="noStrike" baseline="0" dirty="0">
                <a:solidFill>
                  <a:srgbClr val="FFFFFF"/>
                </a:solidFill>
                <a:latin typeface="Calibri"/>
                <a:ea typeface="Arial"/>
                <a:cs typeface="Arial"/>
              </a:rPr>
              <a:t>à soigner les </a:t>
            </a:r>
            <a:r>
              <a:rPr lang="fr-FR" sz="2400" b="1" i="0" u="none" strike="noStrike" baseline="0" dirty="0">
                <a:solidFill>
                  <a:srgbClr val="FFFF00"/>
                </a:solidFill>
                <a:latin typeface="Calibri"/>
                <a:ea typeface="Arial"/>
                <a:cs typeface="Arial"/>
              </a:rPr>
              <a:t>animaux </a:t>
            </a:r>
            <a:r>
              <a:rPr lang="fr-FR" sz="2400" b="0" i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​</a:t>
            </a:r>
            <a:br>
              <a:rPr lang="fr-FR" sz="2400" b="0" i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</a:br>
            <a:r>
              <a:rPr lang="fr-FR" sz="2400" b="1" i="0" u="none" strike="noStrike" baseline="0" dirty="0">
                <a:solidFill>
                  <a:srgbClr val="FFFF00"/>
                </a:solidFill>
                <a:latin typeface="Calibri"/>
                <a:ea typeface="Arial"/>
                <a:cs typeface="Arial"/>
              </a:rPr>
              <a:t>qu’ils élèvent</a:t>
            </a:r>
            <a:r>
              <a:rPr lang="fr-FR" sz="2400" b="0" i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228880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3144713" y="665596"/>
            <a:ext cx="5998384" cy="548100"/>
          </a:xfrm>
          <a:prstGeom prst="rect">
            <a:avLst/>
          </a:prstGeom>
          <a:ln w="12700">
            <a:noFill/>
          </a:ln>
        </p:spPr>
        <p:txBody>
          <a:bodyPr lIns="91440" tIns="45720" rIns="91440" bIns="45720" anchor="t">
            <a:noAutofit/>
          </a:bodyPr>
          <a:lstStyle/>
          <a:p>
            <a:r>
              <a:rPr lang="fr-FR" sz="4000" b="1">
                <a:solidFill>
                  <a:schemeClr val="bg1"/>
                </a:solidFill>
                <a:latin typeface="Calibri"/>
                <a:ea typeface="Calibri"/>
                <a:cs typeface="Aharoni"/>
              </a:rPr>
              <a:t>Aminata et sa vache</a:t>
            </a:r>
            <a:endParaRPr lang="fr-FR" sz="400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0A7EB6-6564-E4B5-70F2-5EA51D52850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642" y="1812997"/>
            <a:ext cx="3794756" cy="46759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22C4B1-0361-7A33-0402-A0263E5C6C2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3914" y="1795828"/>
            <a:ext cx="3766470" cy="46701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0386E6-90E9-99CB-18C6-1BA3340860C9}"/>
              </a:ext>
            </a:extLst>
          </p:cNvPr>
          <p:cNvSpPr txBox="1"/>
          <p:nvPr/>
        </p:nvSpPr>
        <p:spPr>
          <a:xfrm>
            <a:off x="7845544" y="6465936"/>
            <a:ext cx="869323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>
                <a:solidFill>
                  <a:schemeClr val="bg1"/>
                </a:solidFill>
                <a:ea typeface="Calibri"/>
                <a:cs typeface="Calibri"/>
              </a:rPr>
              <a:t>@AVSF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632A0E-A935-4EA3-79F9-F9C6BBCD6792}"/>
              </a:ext>
            </a:extLst>
          </p:cNvPr>
          <p:cNvSpPr txBox="1"/>
          <p:nvPr/>
        </p:nvSpPr>
        <p:spPr>
          <a:xfrm>
            <a:off x="3698567" y="6465936"/>
            <a:ext cx="869323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>
                <a:solidFill>
                  <a:schemeClr val="bg1"/>
                </a:solidFill>
                <a:ea typeface="Calibri"/>
                <a:cs typeface="Calibri"/>
              </a:rPr>
              <a:t>@AVSF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1F118A-9690-61F5-8CA8-15045C5C0522}"/>
              </a:ext>
            </a:extLst>
          </p:cNvPr>
          <p:cNvSpPr txBox="1"/>
          <p:nvPr/>
        </p:nvSpPr>
        <p:spPr>
          <a:xfrm>
            <a:off x="3133088" y="483268"/>
            <a:ext cx="5545856" cy="13542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baseline="0" dirty="0">
                <a:solidFill>
                  <a:srgbClr val="FFFFFF"/>
                </a:solidFill>
                <a:latin typeface="Calibri"/>
              </a:rPr>
              <a:t>Une petite </a:t>
            </a:r>
            <a:r>
              <a:rPr lang="en-US" sz="3200" b="1" baseline="0" dirty="0" err="1">
                <a:solidFill>
                  <a:srgbClr val="FFFFFF"/>
                </a:solidFill>
                <a:latin typeface="Calibri"/>
              </a:rPr>
              <a:t>vidéo</a:t>
            </a:r>
            <a:r>
              <a:rPr lang="en-US" sz="3200" b="1" baseline="0" dirty="0">
                <a:solidFill>
                  <a:srgbClr val="FFFFFF"/>
                </a:solidFill>
                <a:latin typeface="Calibri"/>
              </a:rPr>
              <a:t> </a:t>
            </a:r>
            <a:br>
              <a:rPr lang="en-US" sz="3200" b="1" baseline="0" dirty="0">
                <a:solidFill>
                  <a:srgbClr val="FFFFFF"/>
                </a:solidFill>
                <a:latin typeface="Calibri"/>
              </a:rPr>
            </a:br>
            <a:r>
              <a:rPr lang="en-US" sz="3200" b="1" baseline="0" dirty="0">
                <a:solidFill>
                  <a:srgbClr val="FFFFFF"/>
                </a:solidFill>
                <a:latin typeface="Calibri"/>
              </a:rPr>
              <a:t>pour </a:t>
            </a:r>
            <a:r>
              <a:rPr lang="en-US" sz="3200" b="1" baseline="0" dirty="0" err="1">
                <a:solidFill>
                  <a:srgbClr val="FFFFFF"/>
                </a:solidFill>
                <a:latin typeface="Calibri"/>
              </a:rPr>
              <a:t>mieux</a:t>
            </a:r>
            <a:r>
              <a:rPr lang="en-US" sz="3200" b="1" baseline="0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1" baseline="0" dirty="0" err="1">
                <a:solidFill>
                  <a:srgbClr val="FFFFFF"/>
                </a:solidFill>
                <a:latin typeface="Calibri"/>
              </a:rPr>
              <a:t>comprendre</a:t>
            </a:r>
            <a:endParaRPr lang="en-US" sz="3200" b="1" dirty="0">
              <a:solidFill>
                <a:srgbClr val="FFFFFF"/>
              </a:solidFill>
              <a:ea typeface="Calibri"/>
              <a:cs typeface="Calibri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140E09-D8DD-266D-0E1F-7A4FF9B0F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5" y="1670281"/>
            <a:ext cx="7799470" cy="440756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0FCE5EF-EC20-0B89-5D25-20910BE65232}"/>
              </a:ext>
            </a:extLst>
          </p:cNvPr>
          <p:cNvSpPr txBox="1"/>
          <p:nvPr/>
        </p:nvSpPr>
        <p:spPr>
          <a:xfrm>
            <a:off x="2476586" y="6143899"/>
            <a:ext cx="4190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  <a:latin typeface="Gill Sans MT" panose="020B0502020104020203" pitchFamily="34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ici pour lire la vidéo</a:t>
            </a:r>
            <a:endParaRPr lang="fr-FR" sz="2400" b="1" dirty="0">
              <a:solidFill>
                <a:schemeClr val="bg1"/>
              </a:solidFill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31021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3001477" y="574821"/>
            <a:ext cx="5832648" cy="585553"/>
          </a:xfrm>
          <a:prstGeom prst="rect">
            <a:avLst/>
          </a:prstGeom>
          <a:ln w="12700"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fr-FR" sz="3200" b="1" dirty="0">
                <a:solidFill>
                  <a:schemeClr val="bg1"/>
                </a:solidFill>
                <a:latin typeface="Calibri"/>
                <a:ea typeface="Calibri"/>
                <a:cs typeface="Aharoni"/>
              </a:rPr>
              <a:t>Deux types de vaches </a:t>
            </a:r>
            <a:endParaRPr lang="fr-FR" b="1" dirty="0">
              <a:solidFill>
                <a:schemeClr val="bg1"/>
              </a:solidFill>
              <a:latin typeface="Calibri"/>
              <a:ea typeface="Calibri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2317" y="1612523"/>
            <a:ext cx="4591455" cy="192315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</p:pic>
      <p:sp>
        <p:nvSpPr>
          <p:cNvPr id="6" name="ZoneTexte 5"/>
          <p:cNvSpPr txBox="1"/>
          <p:nvPr/>
        </p:nvSpPr>
        <p:spPr>
          <a:xfrm>
            <a:off x="350151" y="4253003"/>
            <a:ext cx="3055178" cy="17373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000">
                <a:solidFill>
                  <a:schemeClr val="bg1"/>
                </a:solidFill>
                <a:latin typeface="Calibri"/>
                <a:ea typeface="Calibri"/>
                <a:cs typeface="Gautami"/>
              </a:rPr>
              <a:t>Les vaches africaines :</a:t>
            </a:r>
          </a:p>
          <a:p>
            <a:pPr>
              <a:lnSpc>
                <a:spcPct val="150000"/>
              </a:lnSpc>
            </a:pPr>
            <a:r>
              <a:rPr lang="fr-FR" sz="2000">
                <a:solidFill>
                  <a:schemeClr val="bg1"/>
                </a:solidFill>
                <a:latin typeface="Calibri"/>
                <a:ea typeface="Calibri"/>
                <a:cs typeface="Gautami"/>
              </a:rPr>
              <a:t>&gt; sont plus petites</a:t>
            </a:r>
          </a:p>
          <a:p>
            <a:pPr>
              <a:lnSpc>
                <a:spcPct val="150000"/>
              </a:lnSpc>
            </a:pPr>
            <a:r>
              <a:rPr lang="fr-FR" sz="2000">
                <a:solidFill>
                  <a:schemeClr val="bg1"/>
                </a:solidFill>
                <a:latin typeface="Calibri"/>
                <a:ea typeface="Calibri"/>
                <a:cs typeface="Gautami"/>
              </a:rPr>
              <a:t>&gt; ont de longues cornes</a:t>
            </a:r>
          </a:p>
          <a:p>
            <a:pPr>
              <a:lnSpc>
                <a:spcPct val="150000"/>
              </a:lnSpc>
            </a:pPr>
            <a:r>
              <a:rPr lang="fr-FR" sz="2000">
                <a:solidFill>
                  <a:schemeClr val="bg1"/>
                </a:solidFill>
                <a:latin typeface="Calibri"/>
                <a:ea typeface="Calibri"/>
                <a:cs typeface="Gautami"/>
              </a:rPr>
              <a:t>&gt; sont plus légères 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E36F814-1174-60CA-6AE5-1F9BF41247C8}"/>
              </a:ext>
            </a:extLst>
          </p:cNvPr>
          <p:cNvSpPr txBox="1">
            <a:spLocks/>
          </p:cNvSpPr>
          <p:nvPr/>
        </p:nvSpPr>
        <p:spPr>
          <a:xfrm>
            <a:off x="352562" y="1925361"/>
            <a:ext cx="2415254" cy="1503639"/>
          </a:xfrm>
          <a:prstGeom prst="rect">
            <a:avLst/>
          </a:prstGeom>
          <a:ln w="12700">
            <a:noFill/>
          </a:ln>
        </p:spPr>
        <p:txBody>
          <a:bodyPr lIns="91440" tIns="45720" rIns="91440" bIns="45720" anchor="t">
            <a:noAutofit/>
          </a:bodyPr>
          <a:lstStyle>
            <a:lvl1pPr marL="0" algn="l" defTabSz="914400" rtl="0" eaLnBrk="1" latinLnBrk="0" hangingPunct="1">
              <a:lnSpc>
                <a:spcPts val="3950"/>
              </a:lnSpc>
              <a:spcBef>
                <a:spcPts val="0"/>
              </a:spcBef>
              <a:buNone/>
              <a:defRPr sz="4400" kern="1200">
                <a:solidFill>
                  <a:srgbClr val="005848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000" b="1" dirty="0">
                <a:solidFill>
                  <a:srgbClr val="FFFF00"/>
                </a:solidFill>
                <a:latin typeface="Calibri"/>
                <a:ea typeface="Calibri"/>
                <a:cs typeface="Aharoni"/>
              </a:rPr>
              <a:t>Te rappelles-tu </a:t>
            </a:r>
            <a:br>
              <a:rPr lang="fr-FR" sz="2000" b="1" dirty="0">
                <a:solidFill>
                  <a:srgbClr val="FFFF00"/>
                </a:solidFill>
                <a:latin typeface="Calibri"/>
                <a:ea typeface="Calibri"/>
                <a:cs typeface="Aharoni"/>
              </a:rPr>
            </a:br>
            <a:r>
              <a:rPr lang="fr-FR" sz="2000" b="1" dirty="0">
                <a:solidFill>
                  <a:srgbClr val="FFFF00"/>
                </a:solidFill>
                <a:latin typeface="Calibri"/>
                <a:ea typeface="Calibri"/>
                <a:cs typeface="Aharoni"/>
              </a:rPr>
              <a:t>les différences entre </a:t>
            </a:r>
            <a:br>
              <a:rPr lang="fr-FR" sz="2000" b="1" dirty="0">
                <a:solidFill>
                  <a:srgbClr val="FFFF00"/>
                </a:solidFill>
                <a:latin typeface="Calibri"/>
                <a:ea typeface="Calibri"/>
                <a:cs typeface="Aharoni"/>
              </a:rPr>
            </a:br>
            <a:r>
              <a:rPr lang="fr-FR" sz="2000" b="1" dirty="0">
                <a:solidFill>
                  <a:srgbClr val="FFFF00"/>
                </a:solidFill>
                <a:latin typeface="Calibri"/>
                <a:ea typeface="Calibri"/>
                <a:cs typeface="Aharoni"/>
              </a:rPr>
              <a:t>les vaches africaines et les européennes 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2DB1D3-1953-7323-C4A1-E71D4DC3DF6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02317" y="3818647"/>
            <a:ext cx="4583444" cy="26062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71C0E6C-6196-7056-BDEC-1114D9FBFD54}"/>
              </a:ext>
            </a:extLst>
          </p:cNvPr>
          <p:cNvSpPr txBox="1"/>
          <p:nvPr/>
        </p:nvSpPr>
        <p:spPr>
          <a:xfrm>
            <a:off x="7320349" y="6163266"/>
            <a:ext cx="869323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>
                <a:solidFill>
                  <a:schemeClr val="bg1"/>
                </a:solidFill>
                <a:ea typeface="Calibri"/>
                <a:cs typeface="Calibri"/>
              </a:rPr>
              <a:t>@AVSF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2784099" y="896706"/>
            <a:ext cx="5757634" cy="606071"/>
          </a:xfrm>
          <a:prstGeom prst="rect">
            <a:avLst/>
          </a:prstGeom>
          <a:ln>
            <a:noFill/>
          </a:ln>
        </p:spPr>
        <p:txBody>
          <a:bodyPr lIns="91440" tIns="45720" rIns="91440" bIns="45720" anchor="t">
            <a:noAutofit/>
          </a:bodyPr>
          <a:lstStyle/>
          <a:p>
            <a:r>
              <a:rPr lang="fr-FR" sz="2400" b="1">
                <a:solidFill>
                  <a:srgbClr val="FFFF00"/>
                </a:solidFill>
                <a:latin typeface="Calibri"/>
                <a:ea typeface="Calibri"/>
                <a:cs typeface="Calibri"/>
              </a:rPr>
              <a:t>À</a:t>
            </a:r>
            <a:r>
              <a:rPr lang="fr-FR" sz="24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fr-FR" sz="2400" b="1">
                <a:solidFill>
                  <a:srgbClr val="FFFF00"/>
                </a:solidFill>
                <a:latin typeface="Calibri"/>
                <a:ea typeface="Calibri"/>
                <a:cs typeface="Calibri"/>
              </a:rPr>
              <a:t>quoi servent les vaches dans les champs ?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834160" y="2102647"/>
            <a:ext cx="320724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0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Elles tirent les charrues </a:t>
            </a:r>
            <a:br>
              <a:rPr lang="fr-FR" sz="2000">
                <a:solidFill>
                  <a:schemeClr val="bg1"/>
                </a:solidFill>
                <a:latin typeface="Calibri"/>
                <a:ea typeface="Calibri"/>
                <a:cs typeface="Calibri"/>
              </a:rPr>
            </a:br>
            <a:r>
              <a:rPr lang="fr-FR" sz="20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qui labourent la terre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" y="4841366"/>
            <a:ext cx="3259070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fr-FR" sz="20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Elles permettent </a:t>
            </a:r>
            <a:br>
              <a:rPr lang="fr-FR" sz="2000">
                <a:solidFill>
                  <a:schemeClr val="bg1"/>
                </a:solidFill>
                <a:latin typeface="Calibri"/>
                <a:ea typeface="Calibri"/>
                <a:cs typeface="Calibri"/>
              </a:rPr>
            </a:br>
            <a:r>
              <a:rPr lang="fr-FR" sz="20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de transporter </a:t>
            </a:r>
          </a:p>
          <a:p>
            <a:pPr algn="r"/>
            <a:r>
              <a:rPr lang="fr-FR" sz="20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les produits récoltés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2300CF4C-FA90-E4F2-4969-772DE81A8702}"/>
              </a:ext>
            </a:extLst>
          </p:cNvPr>
          <p:cNvSpPr txBox="1">
            <a:spLocks/>
          </p:cNvSpPr>
          <p:nvPr/>
        </p:nvSpPr>
        <p:spPr>
          <a:xfrm>
            <a:off x="2780861" y="296398"/>
            <a:ext cx="5760640" cy="685890"/>
          </a:xfrm>
          <a:prstGeom prst="rect">
            <a:avLst/>
          </a:prstGeom>
          <a:ln w="12700">
            <a:noFill/>
          </a:ln>
        </p:spPr>
        <p:txBody>
          <a:bodyPr lIns="91440" tIns="45720" rIns="91440" bIns="45720" anchor="ctr">
            <a:noAutofit/>
          </a:bodyPr>
          <a:lstStyle>
            <a:lvl1pPr marL="0" algn="l" defTabSz="914400" rtl="0" eaLnBrk="1" latinLnBrk="0" hangingPunct="1">
              <a:lnSpc>
                <a:spcPts val="3950"/>
              </a:lnSpc>
              <a:spcBef>
                <a:spcPts val="0"/>
              </a:spcBef>
              <a:buNone/>
              <a:defRPr sz="4400" kern="1200">
                <a:solidFill>
                  <a:srgbClr val="005848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>
                <a:solidFill>
                  <a:schemeClr val="bg1"/>
                </a:solidFill>
                <a:latin typeface="Calibri"/>
                <a:ea typeface="Calibri"/>
                <a:cs typeface="Aharoni"/>
              </a:rPr>
              <a:t>Les services rendus par la vache</a:t>
            </a:r>
            <a:endParaRPr lang="fr-FR" sz="320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B983ED0D-3FD1-568B-A97F-4AD175FD8500}"/>
              </a:ext>
            </a:extLst>
          </p:cNvPr>
          <p:cNvSpPr/>
          <p:nvPr/>
        </p:nvSpPr>
        <p:spPr>
          <a:xfrm>
            <a:off x="4573144" y="2260246"/>
            <a:ext cx="1123707" cy="406159"/>
          </a:xfrm>
          <a:prstGeom prst="lef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7D5E3208-E800-781F-A6B5-FC6AB7C7E122}"/>
              </a:ext>
            </a:extLst>
          </p:cNvPr>
          <p:cNvSpPr/>
          <p:nvPr/>
        </p:nvSpPr>
        <p:spPr>
          <a:xfrm>
            <a:off x="3327861" y="5135036"/>
            <a:ext cx="1245555" cy="433236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87FBF7-0D54-A681-748F-D1B5202DC96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446083" y="1882925"/>
            <a:ext cx="3969701" cy="24050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494136-2C61-272D-6485-A824D649912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08167" y="3400588"/>
            <a:ext cx="3839677" cy="297513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D4C8666-E151-AC13-ED66-24683A3D603C}"/>
              </a:ext>
            </a:extLst>
          </p:cNvPr>
          <p:cNvSpPr txBox="1"/>
          <p:nvPr/>
        </p:nvSpPr>
        <p:spPr>
          <a:xfrm>
            <a:off x="7900166" y="5961294"/>
            <a:ext cx="869323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>
                <a:solidFill>
                  <a:schemeClr val="bg1"/>
                </a:solidFill>
                <a:ea typeface="Calibri"/>
                <a:cs typeface="Calibri"/>
              </a:rPr>
              <a:t>@AVSF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A11F34-4F1B-C854-2EBA-DD285262568D}"/>
              </a:ext>
            </a:extLst>
          </p:cNvPr>
          <p:cNvSpPr txBox="1"/>
          <p:nvPr/>
        </p:nvSpPr>
        <p:spPr>
          <a:xfrm>
            <a:off x="3701263" y="3976040"/>
            <a:ext cx="869323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>
                <a:solidFill>
                  <a:schemeClr val="bg1"/>
                </a:solidFill>
                <a:ea typeface="Calibri"/>
                <a:cs typeface="Calibri"/>
              </a:rPr>
              <a:t>@AVSF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2806143" y="376341"/>
            <a:ext cx="5760640" cy="685890"/>
          </a:xfrm>
          <a:prstGeom prst="rect">
            <a:avLst/>
          </a:prstGeom>
          <a:ln w="12700">
            <a:noFill/>
          </a:ln>
        </p:spPr>
        <p:txBody>
          <a:bodyPr lIns="91440" tIns="45720" rIns="91440" bIns="45720" anchor="ctr">
            <a:noAutofit/>
          </a:bodyPr>
          <a:lstStyle/>
          <a:p>
            <a:pPr algn="ctr"/>
            <a:r>
              <a:rPr lang="fr-FR" sz="3200" b="1">
                <a:solidFill>
                  <a:schemeClr val="bg1"/>
                </a:solidFill>
                <a:latin typeface="Calibri"/>
                <a:ea typeface="Calibri"/>
                <a:cs typeface="Aharoni"/>
              </a:rPr>
              <a:t>Les services rendus par la vache</a:t>
            </a:r>
            <a:endParaRPr lang="fr-FR" sz="320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422078" y="2036984"/>
            <a:ext cx="5055613" cy="4609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sz="2000">
                <a:solidFill>
                  <a:schemeClr val="bg1"/>
                </a:solidFill>
                <a:latin typeface="Calibri"/>
                <a:ea typeface="Calibri"/>
                <a:cs typeface="Aharoni"/>
              </a:rPr>
              <a:t>Il est transformé en fromage (ce qui permet </a:t>
            </a:r>
            <a:br>
              <a:rPr lang="fr-FR" sz="2000">
                <a:solidFill>
                  <a:schemeClr val="bg1"/>
                </a:solidFill>
                <a:latin typeface="Calibri"/>
                <a:ea typeface="Calibri"/>
                <a:cs typeface="Aharoni"/>
              </a:rPr>
            </a:br>
            <a:r>
              <a:rPr lang="fr-FR" sz="2000">
                <a:solidFill>
                  <a:schemeClr val="bg1"/>
                </a:solidFill>
                <a:latin typeface="Calibri"/>
                <a:ea typeface="Calibri"/>
                <a:cs typeface="Aharoni"/>
              </a:rPr>
              <a:t>de conserver le lait plus longtemps !)</a:t>
            </a:r>
            <a:endParaRPr lang="fr-FR" sz="2000">
              <a:solidFill>
                <a:schemeClr val="bg1"/>
              </a:solidFill>
              <a:latin typeface="Calibri"/>
              <a:ea typeface="Calibri"/>
            </a:endParaRPr>
          </a:p>
        </p:txBody>
      </p:sp>
      <p:pic>
        <p:nvPicPr>
          <p:cNvPr id="4" name="Picture 2" descr="Bénin: La recherche au service de la valorisation du fromage wagashi -  Afrique Sub-Saharienne">
            <a:extLst>
              <a:ext uri="{FF2B5EF4-FFF2-40B4-BE49-F238E27FC236}">
                <a16:creationId xmlns:a16="http://schemas.microsoft.com/office/drawing/2014/main" id="{D22E0D8C-7BE6-B5E5-EF25-251F5D43A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1039" y="3126930"/>
            <a:ext cx="4814703" cy="2923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E425E747-825E-D770-D89D-A3DCBE743B5F}"/>
              </a:ext>
            </a:extLst>
          </p:cNvPr>
          <p:cNvSpPr txBox="1">
            <a:spLocks/>
          </p:cNvSpPr>
          <p:nvPr/>
        </p:nvSpPr>
        <p:spPr>
          <a:xfrm>
            <a:off x="2908391" y="1005326"/>
            <a:ext cx="5832648" cy="585553"/>
          </a:xfrm>
          <a:prstGeom prst="rect">
            <a:avLst/>
          </a:prstGeom>
          <a:ln w="12700">
            <a:noFill/>
          </a:ln>
        </p:spPr>
        <p:txBody>
          <a:bodyPr lIns="91440" tIns="45720" rIns="91440" bIns="45720" anchor="ctr">
            <a:noAutofit/>
          </a:bodyPr>
          <a:lstStyle>
            <a:lvl1pPr marL="0" algn="l" defTabSz="914400" rtl="0" eaLnBrk="1" latinLnBrk="0" hangingPunct="1">
              <a:lnSpc>
                <a:spcPts val="3950"/>
              </a:lnSpc>
              <a:spcBef>
                <a:spcPts val="0"/>
              </a:spcBef>
              <a:buNone/>
              <a:defRPr sz="4400" kern="1200">
                <a:solidFill>
                  <a:srgbClr val="005848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>
                <a:solidFill>
                  <a:srgbClr val="FFFF00"/>
                </a:solidFill>
                <a:latin typeface="Calibri"/>
                <a:ea typeface="+mj-lt"/>
                <a:cs typeface="+mj-lt"/>
              </a:rPr>
              <a:t>Que devient le lait produit par les vaches ?</a:t>
            </a:r>
            <a:endParaRPr lang="fr-FR" sz="2400">
              <a:solidFill>
                <a:srgbClr val="FFFF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812D4C-5A64-6142-4D8A-B347A85AC5C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8369" y="1865686"/>
            <a:ext cx="2818414" cy="42484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91A87A-81E6-1CF6-89F5-340ECCA4FB95}"/>
              </a:ext>
            </a:extLst>
          </p:cNvPr>
          <p:cNvSpPr txBox="1"/>
          <p:nvPr/>
        </p:nvSpPr>
        <p:spPr>
          <a:xfrm>
            <a:off x="7912808" y="5789232"/>
            <a:ext cx="869323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>
                <a:solidFill>
                  <a:schemeClr val="bg1"/>
                </a:solidFill>
                <a:ea typeface="Calibri"/>
                <a:cs typeface="Calibri"/>
              </a:rPr>
              <a:t>@AVSF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2849674" y="1005400"/>
            <a:ext cx="4709366" cy="559741"/>
          </a:xfrm>
          <a:prstGeom prst="rect">
            <a:avLst/>
          </a:prstGeom>
          <a:ln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fr-FR" sz="2400" b="1">
                <a:solidFill>
                  <a:srgbClr val="FFFF00"/>
                </a:solidFill>
                <a:latin typeface="Calibri"/>
                <a:ea typeface="Calibri"/>
                <a:cs typeface="Aharoni"/>
              </a:rPr>
              <a:t>De quoi se nourrissent les vaches ?</a:t>
            </a:r>
            <a:endParaRPr lang="fr-FR" sz="2400">
              <a:solidFill>
                <a:srgbClr val="FFFF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098804" y="2077756"/>
            <a:ext cx="1090060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000">
                <a:solidFill>
                  <a:schemeClr val="bg1"/>
                </a:solidFill>
                <a:latin typeface="Calibri"/>
                <a:ea typeface="Calibri"/>
                <a:cs typeface="Aharoni"/>
              </a:rPr>
              <a:t>d'herbe</a:t>
            </a:r>
            <a:endParaRPr lang="fr-FR" sz="2000">
              <a:solidFill>
                <a:schemeClr val="bg1"/>
              </a:solidFill>
              <a:latin typeface="Calibri"/>
              <a:ea typeface="Calibri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85007" y="5253621"/>
            <a:ext cx="1699267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000">
                <a:solidFill>
                  <a:schemeClr val="bg1"/>
                </a:solidFill>
                <a:latin typeface="Calibri"/>
                <a:ea typeface="Calibri"/>
                <a:cs typeface="Aharoni"/>
              </a:rPr>
              <a:t>de céréales </a:t>
            </a:r>
            <a:br>
              <a:rPr lang="fr-FR" sz="2000">
                <a:solidFill>
                  <a:schemeClr val="bg1"/>
                </a:solidFill>
                <a:latin typeface="Calibri"/>
                <a:ea typeface="Calibri"/>
                <a:cs typeface="Aharoni"/>
              </a:rPr>
            </a:br>
            <a:r>
              <a:rPr lang="fr-FR" sz="2000">
                <a:solidFill>
                  <a:schemeClr val="bg1"/>
                </a:solidFill>
                <a:latin typeface="Calibri"/>
                <a:ea typeface="Calibri"/>
                <a:cs typeface="Aharoni"/>
              </a:rPr>
              <a:t>et de restes </a:t>
            </a:r>
            <a:br>
              <a:rPr lang="fr-FR" sz="2000">
                <a:solidFill>
                  <a:schemeClr val="bg1"/>
                </a:solidFill>
                <a:latin typeface="Calibri"/>
                <a:ea typeface="Calibri"/>
                <a:cs typeface="Aharoni"/>
              </a:rPr>
            </a:br>
            <a:r>
              <a:rPr lang="fr-FR" sz="2000">
                <a:solidFill>
                  <a:schemeClr val="bg1"/>
                </a:solidFill>
                <a:latin typeface="Calibri"/>
                <a:ea typeface="Calibri"/>
                <a:cs typeface="Aharoni"/>
              </a:rPr>
              <a:t>de végétaux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F5FB987-B40A-A75F-F52B-8F9FEF7ABF06}"/>
              </a:ext>
            </a:extLst>
          </p:cNvPr>
          <p:cNvSpPr txBox="1">
            <a:spLocks/>
          </p:cNvSpPr>
          <p:nvPr/>
        </p:nvSpPr>
        <p:spPr>
          <a:xfrm>
            <a:off x="2720949" y="327106"/>
            <a:ext cx="5760640" cy="685890"/>
          </a:xfrm>
          <a:prstGeom prst="rect">
            <a:avLst/>
          </a:prstGeom>
          <a:ln w="12700">
            <a:noFill/>
          </a:ln>
        </p:spPr>
        <p:txBody>
          <a:bodyPr lIns="91440" tIns="45720" rIns="91440" bIns="45720" anchor="ctr">
            <a:noAutofit/>
          </a:bodyPr>
          <a:lstStyle>
            <a:lvl1pPr marL="0" algn="l" defTabSz="914400" rtl="0" eaLnBrk="1" latinLnBrk="0" hangingPunct="1">
              <a:lnSpc>
                <a:spcPts val="3950"/>
              </a:lnSpc>
              <a:spcBef>
                <a:spcPts val="0"/>
              </a:spcBef>
              <a:buNone/>
              <a:defRPr sz="4400" kern="1200">
                <a:solidFill>
                  <a:srgbClr val="005848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>
                <a:solidFill>
                  <a:schemeClr val="bg1"/>
                </a:solidFill>
                <a:latin typeface="Calibri"/>
                <a:ea typeface="Calibri"/>
                <a:cs typeface="Aharoni"/>
              </a:rPr>
              <a:t>Les services rendus par la vache</a:t>
            </a:r>
            <a:endParaRPr lang="fr-FR" sz="320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6CF8AEF1-1156-08F5-49C7-F19DC24164B7}"/>
              </a:ext>
            </a:extLst>
          </p:cNvPr>
          <p:cNvSpPr/>
          <p:nvPr/>
        </p:nvSpPr>
        <p:spPr>
          <a:xfrm>
            <a:off x="3252092" y="2077756"/>
            <a:ext cx="1169852" cy="388134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850D611B-11AA-F26F-6D51-188B91B25685}"/>
              </a:ext>
            </a:extLst>
          </p:cNvPr>
          <p:cNvSpPr/>
          <p:nvPr/>
        </p:nvSpPr>
        <p:spPr>
          <a:xfrm>
            <a:off x="4024189" y="5583894"/>
            <a:ext cx="1109018" cy="355116"/>
          </a:xfrm>
          <a:prstGeom prst="lef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FD41AA-0CC0-694B-079A-2FC5DDE6798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496" b="-642"/>
          <a:stretch/>
        </p:blipFill>
        <p:spPr>
          <a:xfrm rot="5400000">
            <a:off x="490765" y="3162669"/>
            <a:ext cx="3648358" cy="30880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885007-1B33-DAF8-F1D0-4E4DC23394C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7141" y="1900270"/>
            <a:ext cx="3854448" cy="259780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C7A7217-9F83-AE82-A9ED-8681A06C891B}"/>
              </a:ext>
            </a:extLst>
          </p:cNvPr>
          <p:cNvSpPr txBox="1"/>
          <p:nvPr/>
        </p:nvSpPr>
        <p:spPr>
          <a:xfrm>
            <a:off x="7612266" y="4133159"/>
            <a:ext cx="869323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>
                <a:solidFill>
                  <a:schemeClr val="bg1"/>
                </a:solidFill>
                <a:ea typeface="Calibri"/>
                <a:cs typeface="Calibri"/>
              </a:rPr>
              <a:t>@AVSF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10442A-6BD9-8C1E-21F6-C9FB50AAD2FD}"/>
              </a:ext>
            </a:extLst>
          </p:cNvPr>
          <p:cNvSpPr txBox="1"/>
          <p:nvPr/>
        </p:nvSpPr>
        <p:spPr>
          <a:xfrm>
            <a:off x="2714898" y="6269284"/>
            <a:ext cx="869323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>
                <a:solidFill>
                  <a:schemeClr val="bg1"/>
                </a:solidFill>
                <a:ea typeface="Calibri"/>
                <a:cs typeface="Calibri"/>
              </a:rPr>
              <a:t>@AVSF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2846611" y="1001995"/>
            <a:ext cx="6012160" cy="569149"/>
          </a:xfrm>
          <a:prstGeom prst="rect">
            <a:avLst/>
          </a:prstGeom>
          <a:ln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fr-FR" sz="2400" b="1">
                <a:solidFill>
                  <a:srgbClr val="FFFF00"/>
                </a:solidFill>
                <a:latin typeface="Calibri"/>
                <a:ea typeface="Calibri"/>
                <a:cs typeface="Aharoni"/>
              </a:rPr>
              <a:t>Et les bouses : qu’est-ce qu’on en fait ?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174378" y="2143599"/>
            <a:ext cx="2826836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000" b="1">
                <a:solidFill>
                  <a:srgbClr val="FFFF00"/>
                </a:solidFill>
                <a:ea typeface="Calibri"/>
                <a:cs typeface="Aharoni"/>
              </a:rPr>
              <a:t>de l’engrais naturel </a:t>
            </a:r>
            <a:br>
              <a:rPr lang="fr-FR" sz="2000">
                <a:solidFill>
                  <a:schemeClr val="bg1"/>
                </a:solidFill>
                <a:ea typeface="Calibri"/>
                <a:cs typeface="Aharoni"/>
              </a:rPr>
            </a:br>
            <a:r>
              <a:rPr lang="fr-FR" sz="2000">
                <a:solidFill>
                  <a:schemeClr val="bg1"/>
                </a:solidFill>
                <a:ea typeface="Calibri"/>
                <a:cs typeface="Aharoni"/>
              </a:rPr>
              <a:t>Les bouses enrichissent </a:t>
            </a:r>
            <a:br>
              <a:rPr lang="fr-FR" sz="2000">
                <a:solidFill>
                  <a:schemeClr val="bg1"/>
                </a:solidFill>
                <a:ea typeface="Calibri"/>
                <a:cs typeface="Aharoni"/>
              </a:rPr>
            </a:br>
            <a:r>
              <a:rPr lang="fr-FR" sz="2000">
                <a:solidFill>
                  <a:schemeClr val="bg1"/>
                </a:solidFill>
                <a:ea typeface="Calibri"/>
                <a:cs typeface="Aharoni"/>
              </a:rPr>
              <a:t>la terre, cela aide </a:t>
            </a:r>
            <a:br>
              <a:rPr lang="fr-FR" sz="2000">
                <a:solidFill>
                  <a:schemeClr val="bg1"/>
                </a:solidFill>
                <a:ea typeface="Calibri"/>
                <a:cs typeface="Aharoni"/>
              </a:rPr>
            </a:br>
            <a:r>
              <a:rPr lang="fr-FR" sz="2000">
                <a:solidFill>
                  <a:schemeClr val="bg1"/>
                </a:solidFill>
                <a:ea typeface="Calibri"/>
                <a:cs typeface="Aharoni"/>
              </a:rPr>
              <a:t>les plantes à pousser !</a:t>
            </a:r>
            <a:endParaRPr lang="en-US" sz="2000"/>
          </a:p>
        </p:txBody>
      </p:sp>
      <p:sp>
        <p:nvSpPr>
          <p:cNvPr id="6" name="ZoneTexte 5"/>
          <p:cNvSpPr txBox="1"/>
          <p:nvPr/>
        </p:nvSpPr>
        <p:spPr>
          <a:xfrm>
            <a:off x="6206410" y="4692399"/>
            <a:ext cx="2762771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000" b="1">
                <a:solidFill>
                  <a:srgbClr val="FFFF00"/>
                </a:solidFill>
                <a:ea typeface="Calibri" panose="020F0502020204030204"/>
                <a:cs typeface="Aharoni"/>
              </a:rPr>
              <a:t>du feu </a:t>
            </a:r>
            <a:r>
              <a:rPr lang="fr-FR" sz="2000">
                <a:solidFill>
                  <a:schemeClr val="bg1"/>
                </a:solidFill>
                <a:ea typeface="Calibri" panose="020F0502020204030204"/>
                <a:cs typeface="Aharoni"/>
              </a:rPr>
              <a:t> </a:t>
            </a:r>
          </a:p>
          <a:p>
            <a:r>
              <a:rPr lang="fr-FR" sz="2000">
                <a:solidFill>
                  <a:schemeClr val="bg1"/>
                </a:solidFill>
                <a:ea typeface="Calibri" panose="020F0502020204030204"/>
                <a:cs typeface="Aharoni"/>
              </a:rPr>
              <a:t>Les bouses séchées sont un combustible naturel.</a:t>
            </a:r>
            <a:endParaRPr lang="en-US" sz="2000"/>
          </a:p>
        </p:txBody>
      </p:sp>
      <p:pic>
        <p:nvPicPr>
          <p:cNvPr id="4098" name="Picture 2" descr="Climat | Développer la fertilisation organique pour une agriculture plus  durable et résiliente | Cirad">
            <a:extLst>
              <a:ext uri="{FF2B5EF4-FFF2-40B4-BE49-F238E27FC236}">
                <a16:creationId xmlns:a16="http://schemas.microsoft.com/office/drawing/2014/main" id="{73D469E8-8D78-4C8B-458F-C834895D8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332" y="2143599"/>
            <a:ext cx="5484914" cy="356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0AA15351-D420-1462-9D92-04A83AB67761}"/>
              </a:ext>
            </a:extLst>
          </p:cNvPr>
          <p:cNvSpPr txBox="1">
            <a:spLocks/>
          </p:cNvSpPr>
          <p:nvPr/>
        </p:nvSpPr>
        <p:spPr>
          <a:xfrm>
            <a:off x="2731995" y="345485"/>
            <a:ext cx="5760640" cy="685890"/>
          </a:xfrm>
          <a:prstGeom prst="rect">
            <a:avLst/>
          </a:prstGeom>
          <a:ln w="12700">
            <a:noFill/>
          </a:ln>
        </p:spPr>
        <p:txBody>
          <a:bodyPr lIns="91440" tIns="45720" rIns="91440" bIns="45720" anchor="ctr">
            <a:noAutofit/>
          </a:bodyPr>
          <a:lstStyle>
            <a:lvl1pPr marL="0" algn="l" defTabSz="914400" rtl="0" eaLnBrk="1" latinLnBrk="0" hangingPunct="1">
              <a:lnSpc>
                <a:spcPts val="3950"/>
              </a:lnSpc>
              <a:spcBef>
                <a:spcPts val="0"/>
              </a:spcBef>
              <a:buNone/>
              <a:defRPr sz="4400" kern="1200">
                <a:solidFill>
                  <a:srgbClr val="005848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>
                <a:solidFill>
                  <a:schemeClr val="bg1"/>
                </a:solidFill>
                <a:latin typeface="Calibri"/>
                <a:ea typeface="Calibri"/>
                <a:cs typeface="Aharoni"/>
              </a:rPr>
              <a:t>Les services rendus par la vache</a:t>
            </a:r>
            <a:endParaRPr lang="fr-FR" sz="320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2743650" y="969374"/>
            <a:ext cx="6625860" cy="588565"/>
          </a:xfrm>
          <a:prstGeom prst="rect">
            <a:avLst/>
          </a:prstGeom>
          <a:ln>
            <a:noFill/>
          </a:ln>
        </p:spPr>
        <p:txBody>
          <a:bodyPr lIns="91440" tIns="45720" rIns="91440" bIns="45720" anchor="t">
            <a:noAutofit/>
          </a:bodyPr>
          <a:lstStyle/>
          <a:p>
            <a:r>
              <a:rPr lang="fr-FR" sz="2400" b="1">
                <a:solidFill>
                  <a:srgbClr val="FFFF00"/>
                </a:solidFill>
                <a:latin typeface="Calibri"/>
                <a:ea typeface="Calibri"/>
                <a:cs typeface="Aharoni"/>
              </a:rPr>
              <a:t>Il y a encore une dernière façon d’utiliser </a:t>
            </a:r>
            <a:br>
              <a:rPr lang="fr-FR" sz="2400" b="1">
                <a:solidFill>
                  <a:srgbClr val="FFFF00"/>
                </a:solidFill>
                <a:latin typeface="Calibri"/>
                <a:ea typeface="Calibri"/>
                <a:cs typeface="Aharoni"/>
              </a:rPr>
            </a:br>
            <a:r>
              <a:rPr lang="fr-FR" sz="2400" b="1">
                <a:solidFill>
                  <a:srgbClr val="FFFF00"/>
                </a:solidFill>
                <a:latin typeface="Calibri"/>
                <a:ea typeface="Calibri"/>
                <a:cs typeface="Aharoni"/>
              </a:rPr>
              <a:t>les vaches : te rappelles-tu laquelle ?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52719" y="2516777"/>
            <a:ext cx="2843235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0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On utilise la viande </a:t>
            </a:r>
            <a:br>
              <a:rPr lang="fr-FR" sz="2000">
                <a:solidFill>
                  <a:schemeClr val="bg1"/>
                </a:solidFill>
                <a:latin typeface="Calibri"/>
                <a:ea typeface="Calibri"/>
                <a:cs typeface="Calibri"/>
              </a:rPr>
            </a:br>
            <a:r>
              <a:rPr lang="fr-FR" sz="20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de la vache pour nourrir plusieurs familles pendant plusieurs jours. </a:t>
            </a:r>
          </a:p>
          <a:p>
            <a:endParaRPr lang="fr-FR" sz="20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r>
              <a:rPr lang="fr-FR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Mais cela arrive rarement car les vaches sont utiles </a:t>
            </a:r>
            <a:br>
              <a:rPr lang="fr-FR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</a:br>
            <a:r>
              <a:rPr lang="fr-FR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pour tellement </a:t>
            </a:r>
            <a:br>
              <a:rPr lang="fr-FR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</a:br>
            <a:r>
              <a:rPr lang="fr-FR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d’autres choses !</a:t>
            </a:r>
          </a:p>
        </p:txBody>
      </p:sp>
      <p:pic>
        <p:nvPicPr>
          <p:cNvPr id="5122" name="Picture 2" descr="Dibi maison au four - Aistou Cuisine">
            <a:extLst>
              <a:ext uri="{FF2B5EF4-FFF2-40B4-BE49-F238E27FC236}">
                <a16:creationId xmlns:a16="http://schemas.microsoft.com/office/drawing/2014/main" id="{41633D68-968F-5D39-2500-28D9782CE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935" y="2516777"/>
            <a:ext cx="5569645" cy="371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F6965F8C-7A88-EADA-1296-AA6493DA6B63}"/>
              </a:ext>
            </a:extLst>
          </p:cNvPr>
          <p:cNvSpPr txBox="1">
            <a:spLocks/>
          </p:cNvSpPr>
          <p:nvPr/>
        </p:nvSpPr>
        <p:spPr>
          <a:xfrm>
            <a:off x="2604272" y="283484"/>
            <a:ext cx="5760640" cy="685890"/>
          </a:xfrm>
          <a:prstGeom prst="rect">
            <a:avLst/>
          </a:prstGeom>
          <a:ln w="12700">
            <a:noFill/>
          </a:ln>
        </p:spPr>
        <p:txBody>
          <a:bodyPr lIns="91440" tIns="45720" rIns="91440" bIns="45720" anchor="ctr">
            <a:noAutofit/>
          </a:bodyPr>
          <a:lstStyle>
            <a:lvl1pPr marL="0" algn="l" defTabSz="914400" rtl="0" eaLnBrk="1" latinLnBrk="0" hangingPunct="1">
              <a:lnSpc>
                <a:spcPts val="3950"/>
              </a:lnSpc>
              <a:spcBef>
                <a:spcPts val="0"/>
              </a:spcBef>
              <a:buNone/>
              <a:defRPr sz="4400" kern="1200">
                <a:solidFill>
                  <a:srgbClr val="005848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>
                <a:solidFill>
                  <a:schemeClr val="bg1"/>
                </a:solidFill>
                <a:latin typeface="Calibri"/>
                <a:ea typeface="Calibri"/>
                <a:cs typeface="Aharoni"/>
              </a:rPr>
              <a:t>Les services rendus par la vache</a:t>
            </a:r>
            <a:endParaRPr lang="fr-FR" sz="320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2951312" y="368360"/>
            <a:ext cx="3371111" cy="675652"/>
          </a:xfrm>
          <a:prstGeom prst="rect">
            <a:avLst/>
          </a:prstGeom>
          <a:ln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fr-FR" sz="3200" b="1">
                <a:solidFill>
                  <a:schemeClr val="bg1"/>
                </a:solidFill>
                <a:latin typeface="Calibri"/>
                <a:ea typeface="Calibri"/>
                <a:cs typeface="Aharoni"/>
              </a:rPr>
              <a:t>Les actions d'AVSF </a:t>
            </a:r>
            <a:endParaRPr lang="fr-FR" sz="3200">
              <a:solidFill>
                <a:schemeClr val="bg1"/>
              </a:solidFill>
              <a:latin typeface="Calibri"/>
              <a:ea typeface="Calibri"/>
              <a:cs typeface="Calibri Light" panose="020F0302020204030204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59748" y="2386570"/>
            <a:ext cx="5655761" cy="4339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000">
                <a:solidFill>
                  <a:schemeClr val="bg1"/>
                </a:solidFill>
                <a:latin typeface="Calibri"/>
                <a:ea typeface="Calibri"/>
                <a:cs typeface="Aharoni"/>
              </a:rPr>
              <a:t>&gt; Elle les aide à </a:t>
            </a:r>
            <a:r>
              <a:rPr lang="fr-FR" sz="2000" b="1">
                <a:solidFill>
                  <a:srgbClr val="FFFF00"/>
                </a:solidFill>
                <a:latin typeface="Calibri"/>
                <a:ea typeface="Calibri"/>
                <a:cs typeface="Aharoni"/>
              </a:rPr>
              <a:t>soigner les vaches </a:t>
            </a:r>
            <a:br>
              <a:rPr lang="fr-FR" sz="2000" b="1">
                <a:solidFill>
                  <a:schemeClr val="bg1"/>
                </a:solidFill>
                <a:latin typeface="Calibri"/>
                <a:ea typeface="Calibri"/>
                <a:cs typeface="Aharoni"/>
              </a:rPr>
            </a:br>
            <a:r>
              <a:rPr lang="fr-FR" sz="2000">
                <a:solidFill>
                  <a:schemeClr val="bg1"/>
                </a:solidFill>
                <a:latin typeface="Calibri"/>
                <a:ea typeface="Calibri"/>
                <a:cs typeface="Aharoni"/>
              </a:rPr>
              <a:t>et les autres animaux de la ferme </a:t>
            </a:r>
            <a:br>
              <a:rPr lang="fr-FR" sz="2000">
                <a:solidFill>
                  <a:schemeClr val="bg1"/>
                </a:solidFill>
                <a:latin typeface="Calibri"/>
                <a:ea typeface="Calibri"/>
                <a:cs typeface="Aharoni"/>
              </a:rPr>
            </a:br>
            <a:r>
              <a:rPr lang="fr-FR" sz="2000">
                <a:solidFill>
                  <a:schemeClr val="bg1"/>
                </a:solidFill>
                <a:latin typeface="Calibri"/>
                <a:ea typeface="Calibri"/>
                <a:cs typeface="Aharoni"/>
              </a:rPr>
              <a:t>pour qu’ils restent en bonne santé</a:t>
            </a:r>
          </a:p>
          <a:p>
            <a:endParaRPr lang="fr-FR">
              <a:solidFill>
                <a:schemeClr val="bg1"/>
              </a:solidFill>
              <a:latin typeface="Calibri"/>
              <a:ea typeface="Calibri"/>
              <a:cs typeface="Aharoni"/>
            </a:endParaRPr>
          </a:p>
          <a:p>
            <a:r>
              <a:rPr lang="fr-FR" sz="2000">
                <a:solidFill>
                  <a:schemeClr val="bg1"/>
                </a:solidFill>
                <a:latin typeface="Calibri"/>
                <a:ea typeface="Calibri"/>
                <a:cs typeface="Aharoni"/>
              </a:rPr>
              <a:t>&gt; Elle facilite la </a:t>
            </a:r>
            <a:r>
              <a:rPr lang="fr-FR" sz="2000" b="1">
                <a:solidFill>
                  <a:srgbClr val="FFFF00"/>
                </a:solidFill>
                <a:latin typeface="Calibri"/>
                <a:ea typeface="Calibri"/>
                <a:cs typeface="Aharoni"/>
              </a:rPr>
              <a:t>vente du lait</a:t>
            </a:r>
            <a:r>
              <a:rPr lang="fr-FR" sz="2000">
                <a:solidFill>
                  <a:schemeClr val="bg1"/>
                </a:solidFill>
                <a:latin typeface="Calibri"/>
                <a:ea typeface="Calibri"/>
                <a:cs typeface="Aharoni"/>
              </a:rPr>
              <a:t>, </a:t>
            </a:r>
            <a:br>
              <a:rPr lang="fr-FR" sz="2000">
                <a:solidFill>
                  <a:schemeClr val="bg1"/>
                </a:solidFill>
                <a:latin typeface="Calibri"/>
                <a:ea typeface="Calibri"/>
                <a:cs typeface="Aharoni"/>
              </a:rPr>
            </a:br>
            <a:r>
              <a:rPr lang="fr-FR" sz="2000">
                <a:solidFill>
                  <a:schemeClr val="bg1"/>
                </a:solidFill>
                <a:latin typeface="Calibri"/>
                <a:ea typeface="Calibri"/>
                <a:cs typeface="Aharoni"/>
              </a:rPr>
              <a:t>sa transformation </a:t>
            </a:r>
            <a:br>
              <a:rPr lang="fr-FR" sz="2000">
                <a:solidFill>
                  <a:schemeClr val="bg1"/>
                </a:solidFill>
                <a:latin typeface="Calibri"/>
                <a:ea typeface="Calibri"/>
                <a:cs typeface="Aharoni"/>
              </a:rPr>
            </a:br>
            <a:r>
              <a:rPr lang="fr-FR" sz="2000">
                <a:solidFill>
                  <a:schemeClr val="bg1"/>
                </a:solidFill>
                <a:latin typeface="Calibri"/>
                <a:ea typeface="Calibri"/>
                <a:cs typeface="Aharoni"/>
              </a:rPr>
              <a:t>en produits laitiers</a:t>
            </a:r>
          </a:p>
          <a:p>
            <a:endParaRPr lang="fr-FR" sz="2000">
              <a:solidFill>
                <a:schemeClr val="bg1"/>
              </a:solidFill>
              <a:latin typeface="Calibri"/>
              <a:ea typeface="Calibri"/>
              <a:cs typeface="Aharoni"/>
            </a:endParaRPr>
          </a:p>
          <a:p>
            <a:r>
              <a:rPr lang="fr-FR" sz="2000">
                <a:solidFill>
                  <a:schemeClr val="bg1"/>
                </a:solidFill>
                <a:ea typeface="Calibri"/>
                <a:cs typeface="Aharoni"/>
              </a:rPr>
              <a:t>&gt; Alors que le climat se réchauffe,</a:t>
            </a:r>
          </a:p>
          <a:p>
            <a:r>
              <a:rPr lang="fr-FR" sz="2000">
                <a:solidFill>
                  <a:schemeClr val="bg1"/>
                </a:solidFill>
                <a:ea typeface="Calibri"/>
                <a:cs typeface="Aharoni"/>
              </a:rPr>
              <a:t>elle les aide à </a:t>
            </a:r>
            <a:br>
              <a:rPr lang="fr-FR" sz="2000">
                <a:solidFill>
                  <a:schemeClr val="bg1"/>
                </a:solidFill>
                <a:ea typeface="Calibri"/>
                <a:cs typeface="Aharoni"/>
              </a:rPr>
            </a:br>
            <a:r>
              <a:rPr lang="fr-FR" sz="2000" b="1">
                <a:solidFill>
                  <a:srgbClr val="FFFF00"/>
                </a:solidFill>
                <a:ea typeface="Calibri"/>
                <a:cs typeface="Aharoni"/>
              </a:rPr>
              <a:t>augmenter leurs récoltes</a:t>
            </a:r>
            <a:r>
              <a:rPr lang="fr-FR" sz="2000">
                <a:solidFill>
                  <a:schemeClr val="bg1"/>
                </a:solidFill>
                <a:ea typeface="Calibri"/>
                <a:cs typeface="Aharoni"/>
              </a:rPr>
              <a:t>, </a:t>
            </a:r>
            <a:br>
              <a:rPr lang="fr-FR" sz="2000">
                <a:solidFill>
                  <a:schemeClr val="bg1"/>
                </a:solidFill>
                <a:ea typeface="Calibri"/>
                <a:cs typeface="Aharoni"/>
              </a:rPr>
            </a:br>
            <a:r>
              <a:rPr lang="fr-FR" sz="2000">
                <a:solidFill>
                  <a:schemeClr val="bg1"/>
                </a:solidFill>
                <a:ea typeface="Calibri"/>
                <a:cs typeface="Aharoni"/>
              </a:rPr>
              <a:t>sans détruire la nature</a:t>
            </a:r>
          </a:p>
          <a:p>
            <a:endParaRPr lang="fr-FR" sz="2000">
              <a:solidFill>
                <a:schemeClr val="bg1"/>
              </a:solidFill>
              <a:latin typeface="Calibri"/>
              <a:ea typeface="Calibri"/>
              <a:cs typeface="Aharoni"/>
            </a:endParaRPr>
          </a:p>
          <a:p>
            <a:pPr>
              <a:buFontTx/>
              <a:buChar char="-"/>
            </a:pPr>
            <a:endParaRPr lang="fr-FR">
              <a:solidFill>
                <a:schemeClr val="bg1"/>
              </a:solidFill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026EFA7B-96A4-9AAB-60A9-5DF3C0C7230B}"/>
              </a:ext>
            </a:extLst>
          </p:cNvPr>
          <p:cNvSpPr txBox="1">
            <a:spLocks/>
          </p:cNvSpPr>
          <p:nvPr/>
        </p:nvSpPr>
        <p:spPr>
          <a:xfrm>
            <a:off x="2951312" y="1019221"/>
            <a:ext cx="5543577" cy="628615"/>
          </a:xfrm>
          <a:prstGeom prst="rect">
            <a:avLst/>
          </a:prstGeom>
          <a:ln>
            <a:noFill/>
          </a:ln>
        </p:spPr>
        <p:txBody>
          <a:bodyPr lIns="91440" tIns="45720" rIns="91440" bIns="45720" anchor="t">
            <a:noAutofit/>
          </a:bodyPr>
          <a:lstStyle>
            <a:lvl1pPr marL="0" algn="l" defTabSz="914400" rtl="0" eaLnBrk="1" latinLnBrk="0" hangingPunct="1">
              <a:lnSpc>
                <a:spcPts val="3950"/>
              </a:lnSpc>
              <a:spcBef>
                <a:spcPts val="0"/>
              </a:spcBef>
              <a:buNone/>
              <a:defRPr sz="4400" kern="1200">
                <a:solidFill>
                  <a:srgbClr val="005848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>
                <a:solidFill>
                  <a:srgbClr val="FFFF00"/>
                </a:solidFill>
                <a:latin typeface="Calibri"/>
                <a:ea typeface="Calibri"/>
                <a:cs typeface="Aharoni"/>
              </a:rPr>
              <a:t>Que fait AVSF pour aider les familles</a:t>
            </a:r>
            <a:br>
              <a:rPr lang="fr-FR" sz="2400" b="1">
                <a:solidFill>
                  <a:srgbClr val="FFFF00"/>
                </a:solidFill>
                <a:latin typeface="Calibri"/>
                <a:ea typeface="Calibri"/>
                <a:cs typeface="Aharoni"/>
              </a:rPr>
            </a:br>
            <a:r>
              <a:rPr lang="fr-FR" sz="2400" b="1">
                <a:solidFill>
                  <a:srgbClr val="FFFF00"/>
                </a:solidFill>
                <a:latin typeface="Calibri"/>
                <a:ea typeface="Calibri"/>
                <a:cs typeface="Aharoni"/>
              </a:rPr>
              <a:t> comme celle d’Aminata ? </a:t>
            </a:r>
            <a:endParaRPr lang="fr-FR" sz="2400">
              <a:solidFill>
                <a:srgbClr val="FFFF00"/>
              </a:solidFill>
              <a:latin typeface="Calibri"/>
              <a:ea typeface="Calibri"/>
            </a:endParaRPr>
          </a:p>
        </p:txBody>
      </p:sp>
      <p:pic>
        <p:nvPicPr>
          <p:cNvPr id="4" name="Image 3" descr="Une image contenant plein air, ciel, herbe, plante&#10;&#10;Le contenu généré par l’IA peut être incorrect.">
            <a:extLst>
              <a:ext uri="{FF2B5EF4-FFF2-40B4-BE49-F238E27FC236}">
                <a16:creationId xmlns:a16="http://schemas.microsoft.com/office/drawing/2014/main" id="{F1E5DFF3-FF08-2274-F77D-C5CAA414D67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7642" y="2551612"/>
            <a:ext cx="4296610" cy="3533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2363043" y="377243"/>
            <a:ext cx="5688632" cy="657324"/>
          </a:xfrm>
          <a:prstGeom prst="rect">
            <a:avLst/>
          </a:prstGeom>
          <a:ln>
            <a:noFill/>
          </a:ln>
        </p:spPr>
        <p:txBody>
          <a:bodyPr lIns="91440" tIns="45720" rIns="91440" bIns="45720" anchor="ctr"/>
          <a:lstStyle/>
          <a:p>
            <a:pPr algn="ctr"/>
            <a:r>
              <a:rPr lang="fr-FR" sz="32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A toi de jouer maintenant !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2837851" y="1342141"/>
            <a:ext cx="6060776" cy="8949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endParaRPr lang="fr-FR" b="1" i="1">
              <a:solidFill>
                <a:schemeClr val="bg1"/>
              </a:solidFill>
              <a:cs typeface="Calibri"/>
            </a:endParaRPr>
          </a:p>
          <a:p>
            <a:r>
              <a:rPr lang="fr-FR" sz="2400" b="1">
                <a:solidFill>
                  <a:srgbClr val="FFFF00"/>
                </a:solidFill>
                <a:latin typeface="Calibri"/>
                <a:ea typeface="Calibri"/>
                <a:cs typeface="Calibri"/>
              </a:rPr>
              <a:t>Choisis un animal de la ferme d'Aminata </a:t>
            </a:r>
            <a:br>
              <a:rPr lang="fr-FR" sz="2400" b="1">
                <a:solidFill>
                  <a:srgbClr val="FFFF00"/>
                </a:solidFill>
                <a:latin typeface="Calibri"/>
                <a:ea typeface="Calibri"/>
                <a:cs typeface="Calibri"/>
              </a:rPr>
            </a:br>
            <a:r>
              <a:rPr lang="fr-FR" sz="2400" b="1">
                <a:solidFill>
                  <a:srgbClr val="FFFF00"/>
                </a:solidFill>
                <a:latin typeface="Calibri"/>
                <a:ea typeface="Calibri"/>
                <a:cs typeface="Calibri"/>
              </a:rPr>
              <a:t>et représente les services qu’il rend.</a:t>
            </a:r>
            <a:endParaRPr lang="fr-FR" sz="2400">
              <a:solidFill>
                <a:srgbClr val="FFFF00"/>
              </a:solidFill>
              <a:latin typeface="Calibri"/>
              <a:ea typeface="Calibri"/>
              <a:cs typeface="Calibri"/>
            </a:endParaRPr>
          </a:p>
          <a:p>
            <a:pPr algn="ctr">
              <a:buNone/>
            </a:pPr>
            <a:endParaRPr lang="fr-FR" b="1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algn="ctr">
              <a:buNone/>
            </a:pPr>
            <a:r>
              <a:rPr lang="fr-FR" sz="18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   </a:t>
            </a:r>
          </a:p>
          <a:p>
            <a:pPr algn="ctr"/>
            <a:endParaRPr lang="fr-FR" sz="2400" b="1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8" name="Image 7" descr="Une image contenant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51EC1850-563F-077F-43BC-12E49B2426A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4080" y="2781878"/>
            <a:ext cx="1244664" cy="1205061"/>
          </a:xfrm>
          <a:prstGeom prst="rect">
            <a:avLst/>
          </a:prstGeom>
        </p:spPr>
      </p:pic>
      <p:pic>
        <p:nvPicPr>
          <p:cNvPr id="10" name="Image 9" descr="Une image contenant bouteille&#10;&#10;Le contenu généré par l’IA peut être incorrect.">
            <a:extLst>
              <a:ext uri="{FF2B5EF4-FFF2-40B4-BE49-F238E27FC236}">
                <a16:creationId xmlns:a16="http://schemas.microsoft.com/office/drawing/2014/main" id="{4462E181-5ECF-264A-B04C-E2EFBB778B7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907" y="2043581"/>
            <a:ext cx="1282766" cy="1219263"/>
          </a:xfrm>
          <a:prstGeom prst="rect">
            <a:avLst/>
          </a:prstGeom>
        </p:spPr>
      </p:pic>
      <p:pic>
        <p:nvPicPr>
          <p:cNvPr id="12" name="Image 11" descr="Une image contenant nourriture, vaisselle&#10;&#10;Le contenu généré par l’IA peut être incorrect.">
            <a:extLst>
              <a:ext uri="{FF2B5EF4-FFF2-40B4-BE49-F238E27FC236}">
                <a16:creationId xmlns:a16="http://schemas.microsoft.com/office/drawing/2014/main" id="{02052419-CD25-D9E1-A32B-59F78708C2B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4351" y="1873039"/>
            <a:ext cx="1219801" cy="1167524"/>
          </a:xfrm>
          <a:prstGeom prst="rect">
            <a:avLst/>
          </a:prstGeom>
        </p:spPr>
      </p:pic>
      <p:pic>
        <p:nvPicPr>
          <p:cNvPr id="14" name="Image 13" descr="Une image contenant Carmin&#10;&#10;Le contenu généré par l’IA peut être incorrect.">
            <a:extLst>
              <a:ext uri="{FF2B5EF4-FFF2-40B4-BE49-F238E27FC236}">
                <a16:creationId xmlns:a16="http://schemas.microsoft.com/office/drawing/2014/main" id="{CB56C79A-0FE0-7964-6A5F-8C6AD4976EA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113" y="3787688"/>
            <a:ext cx="1244664" cy="1168460"/>
          </a:xfrm>
          <a:prstGeom prst="rect">
            <a:avLst/>
          </a:prstGeom>
        </p:spPr>
      </p:pic>
      <p:pic>
        <p:nvPicPr>
          <p:cNvPr id="16" name="Image 15" descr="Une image contenant clipart, Graphique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62077DF4-DFD2-B814-3E49-EF2E9F0A7CE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4099" y="4866143"/>
            <a:ext cx="1339919" cy="1168460"/>
          </a:xfrm>
          <a:prstGeom prst="rect">
            <a:avLst/>
          </a:prstGeom>
        </p:spPr>
      </p:pic>
      <p:pic>
        <p:nvPicPr>
          <p:cNvPr id="18" name="Image 17" descr="Une image contenant croquis&#10;&#10;Le contenu généré par l’IA peut être incorrect.">
            <a:extLst>
              <a:ext uri="{FF2B5EF4-FFF2-40B4-BE49-F238E27FC236}">
                <a16:creationId xmlns:a16="http://schemas.microsoft.com/office/drawing/2014/main" id="{A43A9413-7330-3C20-BC3B-840C763D5A8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0536" y="2597181"/>
            <a:ext cx="1200212" cy="1073205"/>
          </a:xfrm>
          <a:prstGeom prst="rect">
            <a:avLst/>
          </a:prstGeom>
        </p:spPr>
      </p:pic>
      <p:pic>
        <p:nvPicPr>
          <p:cNvPr id="20" name="Image 19" descr="Une image contenant croquis, cercle, dessin, blanc&#10;&#10;Le contenu généré par l’IA peut être incorrect.">
            <a:extLst>
              <a:ext uri="{FF2B5EF4-FFF2-40B4-BE49-F238E27FC236}">
                <a16:creationId xmlns:a16="http://schemas.microsoft.com/office/drawing/2014/main" id="{E8B0267F-55F9-EB62-A778-5AB9EBD2583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7736" y="4158087"/>
            <a:ext cx="1276416" cy="1276416"/>
          </a:xfrm>
          <a:prstGeom prst="rect">
            <a:avLst/>
          </a:prstGeom>
        </p:spPr>
      </p:pic>
      <p:pic>
        <p:nvPicPr>
          <p:cNvPr id="22" name="Image 21" descr="Une image contenant bouchons d’oreilles&#10;&#10;Le contenu généré par l’IA peut être incorrect.">
            <a:extLst>
              <a:ext uri="{FF2B5EF4-FFF2-40B4-BE49-F238E27FC236}">
                <a16:creationId xmlns:a16="http://schemas.microsoft.com/office/drawing/2014/main" id="{5095AD91-34EF-3EFE-1564-D883354FF1C9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9187" y="4962498"/>
            <a:ext cx="1244664" cy="1177182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0871CD8A-F048-E431-ED6F-5B8C1199E088}"/>
              </a:ext>
            </a:extLst>
          </p:cNvPr>
          <p:cNvSpPr txBox="1"/>
          <p:nvPr/>
        </p:nvSpPr>
        <p:spPr>
          <a:xfrm>
            <a:off x="928822" y="3284319"/>
            <a:ext cx="164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produits laitiers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BF39A00-C0E8-BA58-3C33-F55F28D4F210}"/>
              </a:ext>
            </a:extLst>
          </p:cNvPr>
          <p:cNvSpPr txBox="1"/>
          <p:nvPr/>
        </p:nvSpPr>
        <p:spPr>
          <a:xfrm>
            <a:off x="713099" y="4961861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viande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3FEBB90-E907-2234-A86B-9F6B16928BD7}"/>
              </a:ext>
            </a:extLst>
          </p:cNvPr>
          <p:cNvSpPr txBox="1"/>
          <p:nvPr/>
        </p:nvSpPr>
        <p:spPr>
          <a:xfrm>
            <a:off x="2452991" y="6201096"/>
            <a:ext cx="7010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err="1">
                <a:solidFill>
                  <a:schemeClr val="bg1"/>
                </a:solidFill>
              </a:rPr>
              <a:t>oeufs</a:t>
            </a:r>
            <a:endParaRPr lang="fr-FR">
              <a:solidFill>
                <a:schemeClr val="bg1"/>
              </a:solidFill>
            </a:endParaRPr>
          </a:p>
          <a:p>
            <a:endParaRPr lang="fr-FR">
              <a:solidFill>
                <a:schemeClr val="bg1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A385B73-6A02-8F02-E74C-4D9ABB01541E}"/>
              </a:ext>
            </a:extLst>
          </p:cNvPr>
          <p:cNvSpPr txBox="1"/>
          <p:nvPr/>
        </p:nvSpPr>
        <p:spPr>
          <a:xfrm>
            <a:off x="3371277" y="3986939"/>
            <a:ext cx="63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laine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2DB69B3-7797-EBE3-EBBD-8DE283BAAF4B}"/>
              </a:ext>
            </a:extLst>
          </p:cNvPr>
          <p:cNvSpPr txBox="1"/>
          <p:nvPr/>
        </p:nvSpPr>
        <p:spPr>
          <a:xfrm>
            <a:off x="5089524" y="3716539"/>
            <a:ext cx="1514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plumes, duvet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10F05EA-48E7-7F35-9B13-AB350813667C}"/>
              </a:ext>
            </a:extLst>
          </p:cNvPr>
          <p:cNvSpPr txBox="1"/>
          <p:nvPr/>
        </p:nvSpPr>
        <p:spPr>
          <a:xfrm>
            <a:off x="5329162" y="6095700"/>
            <a:ext cx="1109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peau, cuir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A026970-3663-1096-AC86-8BDCED33990E}"/>
              </a:ext>
            </a:extLst>
          </p:cNvPr>
          <p:cNvSpPr txBox="1"/>
          <p:nvPr/>
        </p:nvSpPr>
        <p:spPr>
          <a:xfrm>
            <a:off x="7217659" y="5434503"/>
            <a:ext cx="93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traction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D59EFBF-4A6C-0472-534A-EB3DEEAD466A}"/>
              </a:ext>
            </a:extLst>
          </p:cNvPr>
          <p:cNvSpPr txBox="1"/>
          <p:nvPr/>
        </p:nvSpPr>
        <p:spPr>
          <a:xfrm>
            <a:off x="6971020" y="3099653"/>
            <a:ext cx="1583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engrais naturel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VSF-presentation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CB5AC465-81A4-4B4D-8FE6-78A10F251720}" vid="{B4F9E4F2-F615-394B-A6D3-B32E273EC25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4c21062-24a6-4e43-928f-21decd83161b">
      <Terms xmlns="http://schemas.microsoft.com/office/infopath/2007/PartnerControls"/>
    </lcf76f155ced4ddcb4097134ff3c332f>
    <TaxCatchAll xmlns="5c36c52e-9e16-4b0c-ad2b-b6b4f15be0f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C958277E49B24283A83DEE2D1078CE" ma:contentTypeVersion="13" ma:contentTypeDescription="Crée un document." ma:contentTypeScope="" ma:versionID="9bdfdb1fdca7ab9330cc580b20a55e04">
  <xsd:schema xmlns:xsd="http://www.w3.org/2001/XMLSchema" xmlns:xs="http://www.w3.org/2001/XMLSchema" xmlns:p="http://schemas.microsoft.com/office/2006/metadata/properties" xmlns:ns2="44c21062-24a6-4e43-928f-21decd83161b" xmlns:ns3="5c36c52e-9e16-4b0c-ad2b-b6b4f15be0f8" targetNamespace="http://schemas.microsoft.com/office/2006/metadata/properties" ma:root="true" ma:fieldsID="9d59f904c89ae473dd0442d3be3d745d" ns2:_="" ns3:_="">
    <xsd:import namespace="44c21062-24a6-4e43-928f-21decd83161b"/>
    <xsd:import namespace="5c36c52e-9e16-4b0c-ad2b-b6b4f15be0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c21062-24a6-4e43-928f-21decd8316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59afb672-b4ba-4b3f-b1ed-697a383fdf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36c52e-9e16-4b0c-ad2b-b6b4f15be0f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f42cd80-ebd1-435b-acad-e790edd0be47}" ma:internalName="TaxCatchAll" ma:showField="CatchAllData" ma:web="5c36c52e-9e16-4b0c-ad2b-b6b4f15be0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0B96604-AC35-40C1-B49F-B23E3958A659}">
  <ds:schemaRefs>
    <ds:schemaRef ds:uri="5dfbad55-35f1-4915-9cb1-2a4ae9819e19"/>
    <ds:schemaRef ds:uri="db850c84-abac-47ab-a71d-c7a0225cb758"/>
    <ds:schemaRef ds:uri="e14d5f91-d6d1-4916-80b8-8e7409cef677"/>
    <ds:schemaRef ds:uri="e5ba085c-a3c0-4301-937f-3ad5e223b18b"/>
    <ds:schemaRef ds:uri="http://schemas.microsoft.com/office/2006/metadata/properties"/>
    <ds:schemaRef ds:uri="http://schemas.microsoft.com/office/infopath/2007/PartnerControls"/>
    <ds:schemaRef ds:uri="44c21062-24a6-4e43-928f-21decd83161b"/>
    <ds:schemaRef ds:uri="5c36c52e-9e16-4b0c-ad2b-b6b4f15be0f8"/>
  </ds:schemaRefs>
</ds:datastoreItem>
</file>

<file path=customXml/itemProps2.xml><?xml version="1.0" encoding="utf-8"?>
<ds:datastoreItem xmlns:ds="http://schemas.openxmlformats.org/officeDocument/2006/customXml" ds:itemID="{B2C80CEB-8487-4CE6-8000-B47BDB53E14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D9B8F1C-1BA8-473E-ABEE-3982EECE69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c21062-24a6-4e43-928f-21decd83161b"/>
    <ds:schemaRef ds:uri="5c36c52e-9e16-4b0c-ad2b-b6b4f15be0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854</Words>
  <Application>Microsoft Macintosh PowerPoint</Application>
  <PresentationFormat>Affichage à l'écran (4:3)</PresentationFormat>
  <Paragraphs>102</Paragraphs>
  <Slides>13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1" baseType="lpstr">
      <vt:lpstr>Aptos</vt:lpstr>
      <vt:lpstr>Arial</vt:lpstr>
      <vt:lpstr>Arial,Sans-Serif</vt:lpstr>
      <vt:lpstr>Calibri</vt:lpstr>
      <vt:lpstr>Geomanist Bold</vt:lpstr>
      <vt:lpstr>Geomanist-BlackItalic</vt:lpstr>
      <vt:lpstr>Gill Sans MT</vt:lpstr>
      <vt:lpstr>AVSF-presentation</vt:lpstr>
      <vt:lpstr>Présentation PowerPoint</vt:lpstr>
      <vt:lpstr>Présentation PowerPoint</vt:lpstr>
      <vt:lpstr>Présentation PowerPoint</vt:lpstr>
      <vt:lpstr>Aminata et sa vache</vt:lpstr>
      <vt:lpstr>Présentation PowerPoint</vt:lpstr>
      <vt:lpstr>Deux types de vaches </vt:lpstr>
      <vt:lpstr>À quoi servent les vaches dans les champs ?</vt:lpstr>
      <vt:lpstr>Les services rendus par la vache</vt:lpstr>
      <vt:lpstr>De quoi se nourrissent les vaches ?</vt:lpstr>
      <vt:lpstr>Et les bouses : qu’est-ce qu’on en fait ?</vt:lpstr>
      <vt:lpstr>Il y a encore une dernière façon d’utiliser  les vaches : te rappelles-tu laquelle ?</vt:lpstr>
      <vt:lpstr>Les actions d'AVSF </vt:lpstr>
      <vt:lpstr>A toi de jouer maintenant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Claire Jarriges</dc:creator>
  <cp:lastModifiedBy>Carline MAINENTI</cp:lastModifiedBy>
  <cp:revision>6</cp:revision>
  <dcterms:created xsi:type="dcterms:W3CDTF">2022-05-30T15:09:13Z</dcterms:created>
  <dcterms:modified xsi:type="dcterms:W3CDTF">2026-10-07T15:48:42Z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0x01010013C958277E49B24283A83DEE2D1078CE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xd_Signature">
    <vt:bool>false</vt:bool>
  </property>
</Properties>
</file>