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387" r:id="rId5"/>
    <p:sldId id="388" r:id="rId6"/>
    <p:sldId id="280" r:id="rId7"/>
    <p:sldId id="256" r:id="rId8"/>
    <p:sldId id="275" r:id="rId9"/>
    <p:sldId id="262" r:id="rId10"/>
    <p:sldId id="263" r:id="rId11"/>
    <p:sldId id="258" r:id="rId12"/>
    <p:sldId id="260" r:id="rId13"/>
    <p:sldId id="267" r:id="rId14"/>
    <p:sldId id="271" r:id="rId15"/>
    <p:sldId id="266" r:id="rId16"/>
    <p:sldId id="272" r:id="rId17"/>
    <p:sldId id="389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D9C5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77948"/>
  </p:normalViewPr>
  <p:slideViewPr>
    <p:cSldViewPr snapToGrid="0">
      <p:cViewPr varScale="1">
        <p:scale>
          <a:sx n="86" d="100"/>
          <a:sy n="86" d="100"/>
        </p:scale>
        <p:origin x="2504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720" y="-6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07A0B-B900-4D01-9A43-23A5EE72888C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290E7-C914-4A43-8621-6004D3BA350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nXkT76tVVA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3702050"/>
          </a:xfrm>
        </p:spPr>
        <p:txBody>
          <a:bodyPr>
            <a:normAutofit lnSpcReduction="10000"/>
          </a:bodyPr>
          <a:lstStyle/>
          <a:p>
            <a:r>
              <a:rPr lang="fr-FR" dirty="0">
                <a:cs typeface="Calibri"/>
              </a:rPr>
              <a:t>Se présenter comme membres  d’une association qui s’appelle « Agronomes et Vétérinaires Sans Frontières » (écrire le développé du sigle sur le tableau) 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Faire définir les métiers d'AVSF : 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&gt; agronome : spécialiste de la terre et des plantes (</a:t>
            </a:r>
            <a:r>
              <a:rPr lang="fr-FR" dirty="0"/>
              <a:t>il connaît les relations entre les plantes cultivées, les sols, les techniques de production agricole et peut apporter des conseils sur ces sujets)</a:t>
            </a:r>
          </a:p>
          <a:p>
            <a:r>
              <a:rPr lang="fr-FR" dirty="0">
                <a:cs typeface="Calibri"/>
              </a:rPr>
              <a:t>Faire distinguer l’agronome de l’agriculteur qui </a:t>
            </a:r>
            <a:r>
              <a:rPr lang="fr-FR" dirty="0"/>
              <a:t>cultive la terre ou élève des animaux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&gt; vétérinaire : spécialiste de la santé des animaux (il soigne et vaccine les animaux, notamment ceux de la campagne)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Faire expliquer l’expression « sans frontières » : les agronomes et vétérinaires d’AVSF interviennent au-delà des frontières de la France, partout dans le monde (lien avec la dia suivante)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Une association (groupe de personnes) de solidarité internationale.</a:t>
            </a:r>
          </a:p>
          <a:p>
            <a:r>
              <a:rPr lang="fr-FR" dirty="0">
                <a:cs typeface="Calibri"/>
              </a:rPr>
              <a:t>C’est quoi la solidarité ? On est solidaire quand … ? Faire citer des mots synonymes : on aide, on soutient qqn, on coopère, on se soucie </a:t>
            </a:r>
            <a:r>
              <a:rPr lang="fr-FR">
                <a:cs typeface="Calibri"/>
              </a:rPr>
              <a:t>de l’autre, </a:t>
            </a:r>
            <a:r>
              <a:rPr lang="fr-FR" dirty="0">
                <a:cs typeface="Calibri"/>
              </a:rPr>
              <a:t>etc.</a:t>
            </a:r>
          </a:p>
          <a:p>
            <a:endParaRPr lang="fr-FR" dirty="0">
              <a:cs typeface="Calibri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B6B89-1406-443C-B11F-074FFBF54FD6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62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952500"/>
          </a:xfrm>
        </p:spPr>
        <p:txBody>
          <a:bodyPr/>
          <a:lstStyle/>
          <a:p>
            <a:r>
              <a:rPr lang="fr-FR" dirty="0"/>
              <a:t>Montrer ou faire montrer où se trouve la France sur ce planisphère.</a:t>
            </a:r>
          </a:p>
          <a:p>
            <a:r>
              <a:rPr lang="fr-FR" dirty="0"/>
              <a:t>Demander aux élèves si certains sont déjà allés dans les pays cités.</a:t>
            </a:r>
          </a:p>
          <a:p>
            <a:r>
              <a:rPr lang="fr-FR" dirty="0"/>
              <a:t>Les conditions de vie dans ces pays sont-elles les mêmes qu’en France ? (essayer de faire parler les élèves concernés et insister sur la différence de niveau de vie)</a:t>
            </a:r>
          </a:p>
        </p:txBody>
      </p:sp>
    </p:spTree>
    <p:extLst>
      <p:ext uri="{BB962C8B-B14F-4D97-AF65-F5344CB8AC3E}">
        <p14:creationId xmlns:p14="http://schemas.microsoft.com/office/powerpoint/2010/main" val="764724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526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Annoncer qu’on va s’intéresser à une petite fille qui vit en Côte d’Ivoire.</a:t>
            </a:r>
          </a:p>
          <a:p>
            <a:endParaRPr lang="fr-FR" dirty="0"/>
          </a:p>
          <a:p>
            <a:r>
              <a:rPr lang="fr-FR" dirty="0"/>
              <a:t>Si des élèves ont déjà participé à l’animation « Aminata au pays du chocolat », les faire raconter ce qu’ils savent sur elle.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291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Pour </a:t>
            </a:r>
            <a:r>
              <a:rPr lang="en-US" dirty="0" err="1"/>
              <a:t>accéder</a:t>
            </a:r>
            <a:r>
              <a:rPr lang="en-US" dirty="0"/>
              <a:t> à la </a:t>
            </a:r>
            <a:r>
              <a:rPr lang="en-US" dirty="0" err="1"/>
              <a:t>vidéo</a:t>
            </a:r>
            <a:r>
              <a:rPr lang="en-US" dirty="0"/>
              <a:t> du kit </a:t>
            </a:r>
            <a:r>
              <a:rPr lang="en-US" dirty="0" err="1"/>
              <a:t>pédagogique</a:t>
            </a:r>
            <a:r>
              <a:rPr lang="en-US" dirty="0"/>
              <a:t>, </a:t>
            </a:r>
            <a:r>
              <a:rPr lang="en-US" dirty="0" err="1"/>
              <a:t>cliquez</a:t>
            </a:r>
            <a:r>
              <a:rPr lang="en-US" dirty="0"/>
              <a:t> sur le lien du </a:t>
            </a:r>
            <a:r>
              <a:rPr lang="en-US" dirty="0" err="1"/>
              <a:t>diaporama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insérez</a:t>
            </a:r>
            <a:r>
              <a:rPr lang="en-US" dirty="0"/>
              <a:t>-le dans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navigateur</a:t>
            </a:r>
            <a:r>
              <a:rPr lang="en-US" dirty="0"/>
              <a:t> : </a:t>
            </a:r>
            <a:r>
              <a:rPr lang="en-US" dirty="0">
                <a:hlinkClick r:id="rId3"/>
              </a:rPr>
              <a:t>https://www.youtube.com/watch?v=DnXkT76tVVA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582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1543050"/>
          </a:xfrm>
        </p:spPr>
        <p:txBody>
          <a:bodyPr>
            <a:normAutofit/>
          </a:bodyPr>
          <a:lstStyle/>
          <a:p>
            <a:r>
              <a:rPr lang="fr-FR" altLang="fr-FR" dirty="0"/>
              <a:t>A compter de cette dia, on revient sur les différents contenus de la vidéo, sous une forme interactive. Attention à bien passer en affichage « diaporama » pour avoir l’affichage progressif (question, puis réponse).</a:t>
            </a:r>
          </a:p>
          <a:p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faut comprendre que le village d’Aminata est organisé comme une ferme. C'est toute la communauté villageoise qui cultive le riz, l'igname, le mais... et élève les animaux ensemble.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L'agriculture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industrielle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Afrique est pratiquée par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grandes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entreprises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étrangères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qui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cultivent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l'huile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palme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du cacao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d'autres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mono-cultures.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952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823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354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fr-FR"/>
              <a:t>On prépare la terre </a:t>
            </a:r>
            <a:r>
              <a:rPr lang="fr-FR" baseline="0"/>
              <a:t>en utilisant un âne pour faire des lignes de semis dans un sens puis dans un autre. </a:t>
            </a:r>
            <a:br>
              <a:rPr lang="fr-FR" baseline="0"/>
            </a:br>
            <a:r>
              <a:rPr lang="fr-FR" baseline="0"/>
              <a:t>Au croisement des lignes, on creuse des trous dans lesquels on mettra le compost, les graines et l’eau.</a:t>
            </a:r>
          </a:p>
          <a:p>
            <a:pPr marL="228600" indent="-228600">
              <a:buAutoNum type="arabicPeriod"/>
            </a:pPr>
            <a:r>
              <a:rPr lang="fr-FR"/>
              <a:t>D</a:t>
            </a:r>
            <a:r>
              <a:rPr lang="fr-FR" baseline="0"/>
              <a:t>es femmes disposent de la terre sur la paille (faite d’un mélange de compost/fumier).</a:t>
            </a:r>
          </a:p>
          <a:p>
            <a:pPr marL="228600" indent="-228600">
              <a:buAutoNum type="arabicPeriod"/>
            </a:pPr>
            <a:r>
              <a:rPr lang="fr-FR" baseline="0"/>
              <a:t>Elles arrosent le mélange. </a:t>
            </a:r>
          </a:p>
          <a:p>
            <a:pPr marL="228600" indent="-228600">
              <a:buAutoNum type="arabicPeriod"/>
            </a:pPr>
            <a:r>
              <a:rPr lang="fr-FR" baseline="0"/>
              <a:t>Puis elles ajoutent des cendres qui apportent des minéraux à la terre et l’enrichit. La cendre peut permettre de faire fuir les limaces également !</a:t>
            </a:r>
          </a:p>
          <a:p>
            <a:pPr marL="228600" indent="-228600">
              <a:buAutoNum type="arabicPeriod"/>
            </a:pPr>
            <a:r>
              <a:rPr lang="fr-FR" baseline="0"/>
              <a:t>On recouvre toute cette préparation.</a:t>
            </a:r>
          </a:p>
          <a:p>
            <a:pPr marL="228600" indent="-228600">
              <a:buAutoNum type="arabicPeriod"/>
            </a:pPr>
            <a:r>
              <a:rPr lang="fr-FR" baseline="0"/>
              <a:t>Puis on dispose ce terreau naturel dans les trous préparés avant d’y semer les graines. Toute une vie va se créer à l’intérieur des trous (insectes, minéraux…). La terre est donc très riche et vivante grâce à cette technique !</a:t>
            </a:r>
          </a:p>
          <a:p>
            <a:pPr marL="228600" indent="-228600">
              <a:buAutoNum type="arabicPeriod"/>
            </a:pPr>
            <a:r>
              <a:rPr lang="fr-FR" baseline="0"/>
              <a:t> On voit désormais que les plantes ont poussé, on continue à les arroser (même si le terreau à l’intérieur des trous garde bien l’humidité, ce qui permet de limiter les quantités d’eau).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Récapitulatif</a:t>
            </a:r>
            <a:r>
              <a:rPr lang="en-US" dirty="0"/>
              <a:t> : Avant de </a:t>
            </a:r>
            <a:r>
              <a:rPr lang="en-US" dirty="0" err="1"/>
              <a:t>semer</a:t>
            </a:r>
            <a:r>
              <a:rPr lang="en-US" dirty="0"/>
              <a:t> les </a:t>
            </a:r>
            <a:r>
              <a:rPr lang="en-US" dirty="0" err="1"/>
              <a:t>graines</a:t>
            </a:r>
            <a:r>
              <a:rPr lang="en-US" dirty="0"/>
              <a:t>, on </a:t>
            </a:r>
            <a:r>
              <a:rPr lang="en-US" dirty="0" err="1"/>
              <a:t>utilise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qu'on</a:t>
            </a:r>
            <a:r>
              <a:rPr lang="en-US" dirty="0"/>
              <a:t> </a:t>
            </a:r>
            <a:r>
              <a:rPr lang="en-US" dirty="0" err="1"/>
              <a:t>appelle</a:t>
            </a:r>
            <a:r>
              <a:rPr lang="en-US" dirty="0"/>
              <a:t> la technique du </a:t>
            </a:r>
            <a:r>
              <a:rPr lang="en-US" dirty="0" err="1"/>
              <a:t>zaï</a:t>
            </a:r>
            <a:r>
              <a:rPr lang="en-US" dirty="0"/>
              <a:t>. Les femmes du village </a:t>
            </a:r>
            <a:r>
              <a:rPr lang="en-US" dirty="0" err="1"/>
              <a:t>préparent</a:t>
            </a:r>
            <a:r>
              <a:rPr lang="en-US" dirty="0"/>
              <a:t> le compost dans </a:t>
            </a:r>
            <a:r>
              <a:rPr lang="en-US" dirty="0" err="1"/>
              <a:t>une</a:t>
            </a:r>
            <a:r>
              <a:rPr lang="en-US" dirty="0"/>
              <a:t> fosse. Elles </a:t>
            </a:r>
            <a:r>
              <a:rPr lang="en-US" dirty="0" err="1"/>
              <a:t>disposent</a:t>
            </a:r>
            <a:r>
              <a:rPr lang="en-US" dirty="0"/>
              <a:t> des </a:t>
            </a:r>
            <a:r>
              <a:rPr lang="en-US" dirty="0" err="1"/>
              <a:t>débris</a:t>
            </a:r>
            <a:r>
              <a:rPr lang="en-US" dirty="0"/>
              <a:t> de </a:t>
            </a:r>
            <a:r>
              <a:rPr lang="en-US" dirty="0" err="1"/>
              <a:t>végétaux</a:t>
            </a:r>
            <a:r>
              <a:rPr lang="en-US" dirty="0"/>
              <a:t> </a:t>
            </a:r>
            <a:r>
              <a:rPr lang="en-US" dirty="0" err="1"/>
              <a:t>qu'elles</a:t>
            </a:r>
            <a:r>
              <a:rPr lang="en-US" dirty="0"/>
              <a:t> </a:t>
            </a:r>
            <a:r>
              <a:rPr lang="en-US" dirty="0" err="1"/>
              <a:t>mélangent</a:t>
            </a:r>
            <a:r>
              <a:rPr lang="en-US" dirty="0"/>
              <a:t> avec des </a:t>
            </a:r>
            <a:r>
              <a:rPr lang="en-US" dirty="0" err="1"/>
              <a:t>excréments</a:t>
            </a:r>
            <a:r>
              <a:rPr lang="en-US" dirty="0"/>
              <a:t> </a:t>
            </a:r>
            <a:r>
              <a:rPr lang="en-US" dirty="0" err="1"/>
              <a:t>d'animaux</a:t>
            </a:r>
            <a:r>
              <a:rPr lang="en-US" dirty="0"/>
              <a:t>, des bouses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fientes</a:t>
            </a:r>
            <a:r>
              <a:rPr lang="en-US" dirty="0"/>
              <a:t> de poulet.</a:t>
            </a:r>
          </a:p>
          <a:p>
            <a:endParaRPr lang="en-US" dirty="0"/>
          </a:p>
          <a:p>
            <a:r>
              <a:rPr lang="en-US" dirty="0"/>
              <a:t>Elles </a:t>
            </a:r>
            <a:r>
              <a:rPr lang="en-US" dirty="0" err="1"/>
              <a:t>rajoutent</a:t>
            </a:r>
            <a:r>
              <a:rPr lang="en-US" dirty="0"/>
              <a:t> ensuite de la cendre. Elles </a:t>
            </a:r>
            <a:r>
              <a:rPr lang="en-US" dirty="0" err="1"/>
              <a:t>arrosent</a:t>
            </a:r>
            <a:r>
              <a:rPr lang="en-US" dirty="0"/>
              <a:t> bien </a:t>
            </a:r>
            <a:r>
              <a:rPr lang="en-US" dirty="0" err="1"/>
              <a:t>ce</a:t>
            </a:r>
            <a:r>
              <a:rPr lang="en-US" dirty="0"/>
              <a:t> mélange et </a:t>
            </a:r>
            <a:r>
              <a:rPr lang="en-US" dirty="0" err="1"/>
              <a:t>remettent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couche de </a:t>
            </a:r>
            <a:r>
              <a:rPr lang="en-US" dirty="0" err="1"/>
              <a:t>paille</a:t>
            </a:r>
            <a:r>
              <a:rPr lang="en-US" dirty="0"/>
              <a:t> par-dessus.</a:t>
            </a:r>
            <a:endParaRPr lang="en-US" dirty="0">
              <a:cs typeface="Calibri"/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 tout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enrichir</a:t>
            </a:r>
            <a:r>
              <a:rPr lang="en-US" dirty="0"/>
              <a:t> la terre. Ensuite, on laisse </a:t>
            </a:r>
            <a:r>
              <a:rPr lang="en-US" dirty="0" err="1"/>
              <a:t>reposer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couvrant</a:t>
            </a:r>
            <a:r>
              <a:rPr lang="en-US" dirty="0"/>
              <a:t> la fosse. On met </a:t>
            </a:r>
            <a:r>
              <a:rPr lang="en-US" dirty="0" err="1"/>
              <a:t>enfin</a:t>
            </a:r>
            <a:r>
              <a:rPr lang="en-US" dirty="0"/>
              <a:t> le compost dans les </a:t>
            </a:r>
            <a:r>
              <a:rPr lang="en-US" dirty="0" err="1"/>
              <a:t>trous</a:t>
            </a:r>
            <a:r>
              <a:rPr lang="en-US" dirty="0"/>
              <a:t> </a:t>
            </a:r>
            <a:r>
              <a:rPr lang="en-US" dirty="0" err="1"/>
              <a:t>obtenus</a:t>
            </a:r>
            <a:r>
              <a:rPr lang="en-US" dirty="0"/>
              <a:t> grâce au quadrillage du </a:t>
            </a:r>
            <a:r>
              <a:rPr lang="en-US" dirty="0" err="1"/>
              <a:t>zaï</a:t>
            </a:r>
            <a:r>
              <a:rPr lang="en-US" dirty="0"/>
              <a:t>. 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6525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On peut éventuellement revenir sur le mot « vertueuse » utilisé dans la vidéo.</a:t>
            </a:r>
            <a:r>
              <a:rPr lang="fr-FR" baseline="0" dirty="0"/>
              <a:t> </a:t>
            </a:r>
          </a:p>
          <a:p>
            <a:r>
              <a:rPr lang="fr-FR" dirty="0">
                <a:cs typeface="Calibri"/>
              </a:rPr>
              <a:t>L’agriculture familiale est vertueuse parce que respectueuse de la planète. </a:t>
            </a:r>
            <a:br>
              <a:rPr lang="fr-FR" dirty="0">
                <a:cs typeface="Calibri"/>
              </a:rPr>
            </a:br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Elle utilise moins de produits dangereux pour l’environnement et la santé humaine. </a:t>
            </a:r>
            <a:br>
              <a:rPr lang="fr-FR" dirty="0">
                <a:cs typeface="Calibri"/>
              </a:rPr>
            </a:br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Elle est plus juste également car elle assure un revenu décent à chacun.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290E7-C914-4A43-8621-6004D3BA3500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504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Télécharger les PDF des jeux sur le site</a:t>
            </a:r>
          </a:p>
        </p:txBody>
      </p:sp>
    </p:spTree>
    <p:extLst>
      <p:ext uri="{BB962C8B-B14F-4D97-AF65-F5344CB8AC3E}">
        <p14:creationId xmlns:p14="http://schemas.microsoft.com/office/powerpoint/2010/main" val="1734980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7170D19-62EA-E841-16F8-D95CEE8AE5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6582" y="2801427"/>
            <a:ext cx="4543425" cy="1413171"/>
          </a:xfrm>
          <a:prstGeom prst="rect">
            <a:avLst/>
          </a:prstGeom>
          <a:solidFill>
            <a:schemeClr val="bg1"/>
          </a:solidFill>
        </p:spPr>
        <p:txBody>
          <a:bodyPr tIns="144000" bIns="144000" anchor="ctr" anchorCtr="0">
            <a:spAutoFit/>
          </a:bodyPr>
          <a:lstStyle>
            <a:lvl1pPr>
              <a:defRPr sz="4000" baseline="0">
                <a:solidFill>
                  <a:srgbClr val="005848"/>
                </a:solidFill>
                <a:latin typeface="Geomanist-BlackItalic" panose="02000503000000020004" pitchFamily="2" charset="77"/>
              </a:defRPr>
            </a:lvl1pPr>
          </a:lstStyle>
          <a:p>
            <a:pPr lvl="0"/>
            <a:r>
              <a:rPr lang="fr-FR"/>
              <a:t>Titre principal</a:t>
            </a:r>
            <a:br>
              <a:rPr lang="fr-FR"/>
            </a:br>
            <a:r>
              <a:rPr lang="fr-FR"/>
              <a:t>de la présentation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0F12F6A-8472-05EE-C77D-97F1F498EA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6582" y="4340930"/>
            <a:ext cx="4543425" cy="573335"/>
          </a:xfrm>
          <a:prstGeom prst="rect">
            <a:avLst/>
          </a:prstGeom>
          <a:solidFill>
            <a:schemeClr val="bg1"/>
          </a:solidFill>
        </p:spPr>
        <p:txBody>
          <a:bodyPr lIns="108000" tIns="108000" rIns="108000" bIns="108000" anchor="ctr" anchorCtr="0">
            <a:spAutoFit/>
          </a:bodyPr>
          <a:lstStyle>
            <a:lvl1pPr>
              <a:defRPr baseline="0">
                <a:latin typeface="Geomanist-BlackItalic" panose="02000503000000020004" pitchFamily="2" charset="77"/>
              </a:defRPr>
            </a:lvl1pPr>
          </a:lstStyle>
          <a:p>
            <a:pPr lvl="0"/>
            <a:r>
              <a:rPr lang="fr-FR"/>
              <a:t>Sous-titre ou titre secondaire</a:t>
            </a:r>
          </a:p>
        </p:txBody>
      </p:sp>
    </p:spTree>
    <p:extLst>
      <p:ext uri="{BB962C8B-B14F-4D97-AF65-F5344CB8AC3E}">
        <p14:creationId xmlns:p14="http://schemas.microsoft.com/office/powerpoint/2010/main" val="75696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g object 16">
            <a:extLst>
              <a:ext uri="{FF2B5EF4-FFF2-40B4-BE49-F238E27FC236}">
                <a16:creationId xmlns:a16="http://schemas.microsoft.com/office/drawing/2014/main" id="{05FB77AF-7753-B798-3281-F4F23257587E}"/>
              </a:ext>
            </a:extLst>
          </p:cNvPr>
          <p:cNvSpPr/>
          <p:nvPr userDrawn="1"/>
        </p:nvSpPr>
        <p:spPr>
          <a:xfrm>
            <a:off x="0" y="1458097"/>
            <a:ext cx="9144000" cy="4886103"/>
          </a:xfrm>
          <a:custGeom>
            <a:avLst/>
            <a:gdLst/>
            <a:ahLst/>
            <a:cxnLst/>
            <a:rect l="l" t="t" r="r" b="b"/>
            <a:pathLst>
              <a:path w="10692130" h="5483225">
                <a:moveTo>
                  <a:pt x="10692003" y="0"/>
                </a:moveTo>
                <a:lnTo>
                  <a:pt x="0" y="0"/>
                </a:lnTo>
                <a:lnTo>
                  <a:pt x="0" y="5482793"/>
                </a:lnTo>
                <a:lnTo>
                  <a:pt x="10692003" y="5482793"/>
                </a:lnTo>
                <a:lnTo>
                  <a:pt x="10692003" y="0"/>
                </a:lnTo>
                <a:close/>
              </a:path>
            </a:pathLst>
          </a:custGeom>
          <a:solidFill>
            <a:srgbClr val="E2F4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1" y="6474941"/>
            <a:ext cx="9143999" cy="383058"/>
          </a:xfrm>
          <a:prstGeom prst="rect">
            <a:avLst/>
          </a:prstGeom>
        </p:spPr>
        <p:txBody>
          <a:bodyPr anchor="t" anchorCtr="1"/>
          <a:lstStyle>
            <a:lvl1pPr>
              <a:defRPr sz="1200" baseline="0">
                <a:solidFill>
                  <a:srgbClr val="009F4D"/>
                </a:solidFill>
                <a:latin typeface="Geomanist-BlackItalic" panose="02000503000000020004" pitchFamily="2" charset="77"/>
              </a:defRPr>
            </a:lvl1pPr>
          </a:lstStyle>
          <a:p>
            <a:r>
              <a:rPr lang="fr-FR"/>
              <a:t>Mai </a:t>
            </a:r>
            <a:r>
              <a:rPr lang="fr-FR" spc="-20"/>
              <a:t>2022</a:t>
            </a:r>
          </a:p>
          <a:p>
            <a:endParaRPr lang="fr-FR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0AD6452E-74D1-E765-5843-8021579A6D13}"/>
              </a:ext>
            </a:extLst>
          </p:cNvPr>
          <p:cNvSpPr/>
          <p:nvPr userDrawn="1"/>
        </p:nvSpPr>
        <p:spPr>
          <a:xfrm>
            <a:off x="0" y="0"/>
            <a:ext cx="9144000" cy="1458097"/>
          </a:xfrm>
          <a:custGeom>
            <a:avLst/>
            <a:gdLst/>
            <a:ahLst/>
            <a:cxnLst/>
            <a:rect l="l" t="t" r="r" b="b"/>
            <a:pathLst>
              <a:path w="10692130" h="1620520">
                <a:moveTo>
                  <a:pt x="10692003" y="0"/>
                </a:moveTo>
                <a:lnTo>
                  <a:pt x="0" y="0"/>
                </a:lnTo>
                <a:lnTo>
                  <a:pt x="0" y="1619999"/>
                </a:lnTo>
                <a:lnTo>
                  <a:pt x="10692003" y="1619999"/>
                </a:lnTo>
                <a:lnTo>
                  <a:pt x="10692003" y="0"/>
                </a:lnTo>
                <a:close/>
              </a:path>
            </a:pathLst>
          </a:custGeom>
          <a:solidFill>
            <a:srgbClr val="006352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E48C4E-CBEB-A627-3A3C-9BC4F3AC65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098" y="293383"/>
            <a:ext cx="1739803" cy="940740"/>
          </a:xfrm>
          <a:prstGeom prst="rect">
            <a:avLst/>
          </a:prstGeom>
        </p:spPr>
      </p:pic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7127A5DC-335B-E1C0-790A-7644E4AD57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45025" y="293383"/>
            <a:ext cx="6341786" cy="940740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1pPr>
            <a:lvl2pPr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2pPr>
            <a:lvl3pPr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3pPr>
            <a:lvl4pPr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4pPr>
            <a:lvl5pPr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5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06215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42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9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03D739F-800E-6CDD-70F4-985E9358529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71" y="467930"/>
            <a:ext cx="2057400" cy="111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dt="0"/>
  <p:txStyles>
    <p:titleStyle>
      <a:lvl1pPr marL="0" algn="l" defTabSz="914400" rtl="0" eaLnBrk="1" latinLnBrk="0" hangingPunct="1">
        <a:lnSpc>
          <a:spcPts val="3950"/>
        </a:lnSpc>
        <a:spcBef>
          <a:spcPts val="0"/>
        </a:spcBef>
        <a:buNone/>
        <a:defRPr sz="4400" kern="1200">
          <a:solidFill>
            <a:srgbClr val="005848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500" kern="1200" baseline="0">
          <a:solidFill>
            <a:srgbClr val="00584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nXkT76tVV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D5639F6-403B-C2FA-B649-5048A208D036}"/>
              </a:ext>
            </a:extLst>
          </p:cNvPr>
          <p:cNvSpPr txBox="1"/>
          <p:nvPr/>
        </p:nvSpPr>
        <p:spPr>
          <a:xfrm>
            <a:off x="379450" y="2860375"/>
            <a:ext cx="4072320" cy="18282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fr-FR" sz="6600" baseline="30000" dirty="0">
                <a:solidFill>
                  <a:schemeClr val="bg1"/>
                </a:solidFill>
                <a:latin typeface="Calibri"/>
                <a:cs typeface="Geomanist-BlackItalic"/>
              </a:rPr>
              <a:t>Une</a:t>
            </a:r>
            <a:r>
              <a:rPr lang="fr-FR" sz="6600" b="1" baseline="30000" dirty="0">
                <a:solidFill>
                  <a:schemeClr val="bg1"/>
                </a:solidFill>
                <a:latin typeface="Calibri"/>
                <a:cs typeface="Geomanist-BlackItalic"/>
              </a:rPr>
              <a:t> association </a:t>
            </a:r>
            <a:r>
              <a:rPr lang="fr-FR" sz="6600" baseline="30000" dirty="0">
                <a:solidFill>
                  <a:srgbClr val="FFFF00"/>
                </a:solidFill>
                <a:latin typeface="Calibri"/>
                <a:cs typeface="Geomanist-BlackItalic"/>
              </a:rPr>
              <a:t>de</a:t>
            </a:r>
            <a:r>
              <a:rPr lang="fr-FR" sz="6600" b="1" baseline="30000" dirty="0">
                <a:solidFill>
                  <a:srgbClr val="FFFF00"/>
                </a:solidFill>
                <a:latin typeface="Calibri"/>
                <a:cs typeface="Geomanist-BlackItalic"/>
              </a:rPr>
              <a:t> solidarité internationale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58CA03-2983-11C3-AB24-985BE318F1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9932" y="0"/>
            <a:ext cx="4579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2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03C3B16-FE63-5EE0-E10B-ADDF01E422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8800"/>
            <a:ext cx="9144000" cy="5229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01E6E01-0674-DEC1-B2E0-B21122B973E6}"/>
              </a:ext>
            </a:extLst>
          </p:cNvPr>
          <p:cNvSpPr txBox="1"/>
          <p:nvPr/>
        </p:nvSpPr>
        <p:spPr>
          <a:xfrm>
            <a:off x="3108960" y="61850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FFFE"/>
                </a:solidFill>
                <a:latin typeface="Calibri"/>
                <a:cs typeface="Calibri"/>
              </a:rPr>
              <a:t>Où travaillons-nous ?</a:t>
            </a:r>
          </a:p>
        </p:txBody>
      </p:sp>
    </p:spTree>
    <p:extLst>
      <p:ext uri="{BB962C8B-B14F-4D97-AF65-F5344CB8AC3E}">
        <p14:creationId xmlns:p14="http://schemas.microsoft.com/office/powerpoint/2010/main" val="141621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ésultat de recherche d'images pour &quot;avsf&quot;">
            <a:extLst>
              <a:ext uri="{FF2B5EF4-FFF2-40B4-BE49-F238E27FC236}">
                <a16:creationId xmlns:a16="http://schemas.microsoft.com/office/drawing/2014/main" id="{6A827EFD-BA49-B475-CB27-F0E5DAF661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38937" y="317144"/>
            <a:ext cx="3314700" cy="20002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9ABBA4-8B34-A64E-464F-2DFEFC5EAD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9188" y="2541637"/>
            <a:ext cx="3304407" cy="2000250"/>
          </a:xfrm>
          <a:prstGeom prst="rect">
            <a:avLst/>
          </a:prstGeom>
        </p:spPr>
      </p:pic>
      <p:pic>
        <p:nvPicPr>
          <p:cNvPr id="4" name="Picture 3" descr="Résultat de recherche d'images pour &quot;avsf&quot;">
            <a:extLst>
              <a:ext uri="{FF2B5EF4-FFF2-40B4-BE49-F238E27FC236}">
                <a16:creationId xmlns:a16="http://schemas.microsoft.com/office/drawing/2014/main" id="{574F4C6E-D0A7-0127-9234-97B3FCF2187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3700" y="4719318"/>
            <a:ext cx="3305175" cy="18375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C30DA3-48CD-0A43-91A8-44B6290192AF}"/>
              </a:ext>
            </a:extLst>
          </p:cNvPr>
          <p:cNvSpPr txBox="1"/>
          <p:nvPr/>
        </p:nvSpPr>
        <p:spPr>
          <a:xfrm>
            <a:off x="357790" y="5320685"/>
            <a:ext cx="45720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buFont typeface="Arial,Sans-Serif"/>
              <a:buChar char="•"/>
            </a:pPr>
            <a:r>
              <a:rPr lang="fr-FR" sz="2400" b="1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à </a:t>
            </a:r>
            <a:r>
              <a:rPr lang="fr-FR" sz="24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mieux vendre </a:t>
            </a:r>
            <a:r>
              <a:rPr lang="fr-FR" sz="2400" b="1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leur production</a:t>
            </a:r>
            <a:endParaRPr lang="fr-FR" sz="2400" dirty="0">
              <a:latin typeface="Calibri"/>
              <a:ea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5D4E5-4E6E-E495-45A6-75AA3C7CCB36}"/>
              </a:ext>
            </a:extLst>
          </p:cNvPr>
          <p:cNvSpPr txBox="1"/>
          <p:nvPr/>
        </p:nvSpPr>
        <p:spPr>
          <a:xfrm>
            <a:off x="357790" y="1735119"/>
            <a:ext cx="491028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 baseline="0" dirty="0">
                <a:solidFill>
                  <a:srgbClr val="FFFFFE"/>
                </a:solidFill>
                <a:latin typeface="Calibri"/>
                <a:ea typeface="Calibri"/>
                <a:cs typeface="Calibri"/>
              </a:rPr>
              <a:t>AVSF aide les paysans de ces pays…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9593AE-44EF-9724-34AA-41D7E85043EA}"/>
              </a:ext>
            </a:extLst>
          </p:cNvPr>
          <p:cNvSpPr txBox="1"/>
          <p:nvPr/>
        </p:nvSpPr>
        <p:spPr>
          <a:xfrm>
            <a:off x="357790" y="2341433"/>
            <a:ext cx="46520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buFont typeface="Arial,Sans-Serif"/>
              <a:buChar char="•"/>
            </a:pPr>
            <a:r>
              <a:rPr lang="fr-FR" sz="2400" b="1" i="0" u="none" strike="noStrike" baseline="0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à </a:t>
            </a: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avoir de meilleures </a:t>
            </a:r>
            <a: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b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</a:b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conditions de vie </a:t>
            </a:r>
            <a: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b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</a:br>
            <a:r>
              <a:rPr lang="fr-FR" sz="2400" b="1" i="0" u="none" strike="noStrike" baseline="0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(alimentation, santé, éducation)</a:t>
            </a:r>
            <a: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426DF5-C364-E38F-703D-0FCFB99720DF}"/>
              </a:ext>
            </a:extLst>
          </p:cNvPr>
          <p:cNvSpPr txBox="1"/>
          <p:nvPr/>
        </p:nvSpPr>
        <p:spPr>
          <a:xfrm>
            <a:off x="357790" y="3831059"/>
            <a:ext cx="46520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buFont typeface="Arial,Sans-Serif"/>
              <a:buChar char="•"/>
            </a:pPr>
            <a:r>
              <a:rPr lang="fr-FR" sz="2400" b="1" i="0" u="none" strike="noStrike" baseline="0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à </a:t>
            </a:r>
            <a:r>
              <a:rPr lang="fr-FR" sz="2400" b="1" i="0" u="none" strike="noStrike" baseline="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améliorer leurs </a:t>
            </a: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cultures</a:t>
            </a:r>
            <a: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b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</a:br>
            <a:r>
              <a:rPr lang="fr-FR" sz="2400" b="1" i="0" u="none" strike="noStrike" baseline="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à soigner les </a:t>
            </a: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animaux </a:t>
            </a:r>
            <a: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b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</a:b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qu’ils élèvent</a:t>
            </a:r>
            <a: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40937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027907" y="568001"/>
            <a:ext cx="489307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000" b="1" dirty="0">
                <a:solidFill>
                  <a:schemeClr val="bg1"/>
                </a:solidFill>
                <a:latin typeface="Calibri"/>
                <a:cs typeface="Calibri"/>
              </a:rPr>
              <a:t>La ferme d’Aminata </a:t>
            </a:r>
            <a:endParaRPr lang="fr-FR" sz="3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EEFC6C-2FC3-F96E-9698-24FB301E81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"/>
          <a:stretch/>
        </p:blipFill>
        <p:spPr>
          <a:xfrm>
            <a:off x="401739" y="1846217"/>
            <a:ext cx="4893072" cy="4553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0AE5F2-1E52-7066-FD8E-05AC079998C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23" b="-275"/>
          <a:stretch/>
        </p:blipFill>
        <p:spPr>
          <a:xfrm>
            <a:off x="5534332" y="1768330"/>
            <a:ext cx="3207929" cy="3873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5E9B1E22-60CC-FC33-E12C-4B633F248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47" y="1663907"/>
            <a:ext cx="7595804" cy="419315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909FE11-27A7-C7F8-1B5E-5671C2B05D91}"/>
              </a:ext>
            </a:extLst>
          </p:cNvPr>
          <p:cNvSpPr txBox="1"/>
          <p:nvPr/>
        </p:nvSpPr>
        <p:spPr>
          <a:xfrm>
            <a:off x="2200197" y="5974189"/>
            <a:ext cx="47436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ici pour lire la vidéo</a:t>
            </a:r>
            <a:endParaRPr lang="fr-FR" sz="3200" dirty="0">
              <a:solidFill>
                <a:schemeClr val="bg1"/>
              </a:solidFill>
            </a:endParaRPr>
          </a:p>
          <a:p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024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AutoShape 8" descr="Résultat de recherche d'images pour &quot;oeuf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AutoShape 10" descr="Résultat de recherche d'images pour &quot;oeuf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9" descr="benin68_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0" y="1667702"/>
            <a:ext cx="2911792" cy="1973281"/>
          </a:xfrm>
          <a:prstGeom prst="rect">
            <a:avLst/>
          </a:prstGeom>
        </p:spPr>
      </p:pic>
      <p:pic>
        <p:nvPicPr>
          <p:cNvPr id="11" name="Image 10" descr="igname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3" y="4308669"/>
            <a:ext cx="2893804" cy="2048677"/>
          </a:xfrm>
          <a:prstGeom prst="rect">
            <a:avLst/>
          </a:prstGeom>
        </p:spPr>
      </p:pic>
      <p:pic>
        <p:nvPicPr>
          <p:cNvPr id="14" name="Image 13" descr="021845418287_web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9700" y="4304704"/>
            <a:ext cx="3043389" cy="205660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4A9E9D-D09C-B1EF-9019-C037BD849C43}"/>
              </a:ext>
            </a:extLst>
          </p:cNvPr>
          <p:cNvSpPr txBox="1"/>
          <p:nvPr/>
        </p:nvSpPr>
        <p:spPr>
          <a:xfrm>
            <a:off x="999534" y="3639521"/>
            <a:ext cx="1234722" cy="37629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  <a:cs typeface="Calibri"/>
              </a:rPr>
              <a:t>du riz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504EC8-4217-2F51-3043-0B7D48E0754E}"/>
              </a:ext>
            </a:extLst>
          </p:cNvPr>
          <p:cNvSpPr txBox="1"/>
          <p:nvPr/>
        </p:nvSpPr>
        <p:spPr>
          <a:xfrm>
            <a:off x="3912701" y="3651979"/>
            <a:ext cx="1234722" cy="37629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  <a:cs typeface="Calibri"/>
              </a:rPr>
              <a:t>des poules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B74CA4-DDBB-10C5-9BA0-8BF2BAD2E1B6}"/>
              </a:ext>
            </a:extLst>
          </p:cNvPr>
          <p:cNvSpPr txBox="1"/>
          <p:nvPr/>
        </p:nvSpPr>
        <p:spPr>
          <a:xfrm>
            <a:off x="6909744" y="3682798"/>
            <a:ext cx="1234722" cy="37629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  <a:cs typeface="Calibri"/>
              </a:rPr>
              <a:t>des vaches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98D99A-DD92-0B3F-A943-EEC15D4B7D37}"/>
              </a:ext>
            </a:extLst>
          </p:cNvPr>
          <p:cNvSpPr txBox="1"/>
          <p:nvPr/>
        </p:nvSpPr>
        <p:spPr>
          <a:xfrm>
            <a:off x="3912701" y="6324568"/>
            <a:ext cx="1234722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  <a:cs typeface="Calibri"/>
              </a:rPr>
              <a:t>du maïs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2AD3C1-CAF0-285C-CD4B-FB42F7F80A8F}"/>
              </a:ext>
            </a:extLst>
          </p:cNvPr>
          <p:cNvSpPr txBox="1"/>
          <p:nvPr/>
        </p:nvSpPr>
        <p:spPr>
          <a:xfrm rot="-10800000" flipV="1">
            <a:off x="825498" y="6324568"/>
            <a:ext cx="1582795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  <a:cs typeface="Calibri"/>
              </a:rPr>
              <a:t>de l'igname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01B1CD-B963-BEF4-230B-BBFBF37BD2FD}"/>
              </a:ext>
            </a:extLst>
          </p:cNvPr>
          <p:cNvSpPr txBox="1"/>
          <p:nvPr/>
        </p:nvSpPr>
        <p:spPr>
          <a:xfrm>
            <a:off x="6956090" y="6297914"/>
            <a:ext cx="1234722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bg1"/>
                </a:solidFill>
                <a:cs typeface="Calibri"/>
              </a:rPr>
              <a:t>du cacao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0147A1-F6BB-19B4-0D03-7FD70E481884}"/>
              </a:ext>
            </a:extLst>
          </p:cNvPr>
          <p:cNvSpPr txBox="1"/>
          <p:nvPr/>
        </p:nvSpPr>
        <p:spPr>
          <a:xfrm>
            <a:off x="2763517" y="533432"/>
            <a:ext cx="638048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rgbClr val="FFFF00"/>
                </a:solidFill>
                <a:latin typeface="Calibri"/>
                <a:cs typeface="Calibri"/>
              </a:rPr>
              <a:t>Te rappelles-tu quelles plantes les parents </a:t>
            </a:r>
            <a:br>
              <a:rPr lang="fr-FR" sz="2400" b="1">
                <a:solidFill>
                  <a:srgbClr val="FFFF00"/>
                </a:solidFill>
                <a:latin typeface="Calibri"/>
                <a:cs typeface="Calibri"/>
              </a:rPr>
            </a:br>
            <a:r>
              <a:rPr lang="fr-FR" sz="2400" b="1">
                <a:solidFill>
                  <a:srgbClr val="FFFF00"/>
                </a:solidFill>
                <a:latin typeface="Calibri"/>
                <a:cs typeface="Calibri"/>
              </a:rPr>
              <a:t>d’Aminata cultivent ? Quels animaux ils élèvent ?</a:t>
            </a:r>
            <a:endParaRPr lang="fr-FR" sz="2400" b="1">
              <a:solidFill>
                <a:srgbClr val="FFFF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DEF4658-7ADA-9A71-2CDD-5E5932797CA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7976" y="1680534"/>
            <a:ext cx="3048001" cy="19755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E3C562-FEED-E1F2-8B2A-8AB3E767CBD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4523" y="4278456"/>
            <a:ext cx="2963335" cy="20461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B0D6B90-9A06-5E99-FFF2-EF2C5FCED71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6710" y="1670668"/>
            <a:ext cx="2893058" cy="19813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A05C243-5C51-E73D-CC79-EC54F173621B}"/>
              </a:ext>
            </a:extLst>
          </p:cNvPr>
          <p:cNvSpPr txBox="1"/>
          <p:nvPr/>
        </p:nvSpPr>
        <p:spPr>
          <a:xfrm>
            <a:off x="2897692" y="661743"/>
            <a:ext cx="429177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rgbClr val="FFFF00"/>
                </a:solidFill>
              </a:rPr>
              <a:t>As-tu retenu le nom </a:t>
            </a:r>
            <a:br>
              <a:rPr lang="fr-FR" sz="2400" b="1">
                <a:solidFill>
                  <a:srgbClr val="FFFF00"/>
                </a:solidFill>
              </a:rPr>
            </a:br>
            <a:r>
              <a:rPr lang="fr-FR" sz="2400" b="1">
                <a:solidFill>
                  <a:srgbClr val="FFFF00"/>
                </a:solidFill>
              </a:rPr>
              <a:t>des deux types d’agriculture…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608B41-5C08-2D0F-4C0F-4F1FA4E290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90" y="3146168"/>
            <a:ext cx="4817555" cy="3279321"/>
          </a:xfrm>
          <a:prstGeom prst="rect">
            <a:avLst/>
          </a:prstGeom>
        </p:spPr>
      </p:pic>
      <p:pic>
        <p:nvPicPr>
          <p:cNvPr id="5" name="Picture 4" descr="Agro Chemicals - Valtris Specialty Chemicals">
            <a:extLst>
              <a:ext uri="{FF2B5EF4-FFF2-40B4-BE49-F238E27FC236}">
                <a16:creationId xmlns:a16="http://schemas.microsoft.com/office/drawing/2014/main" id="{E528C582-EA30-A185-81F6-07CD05A743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511" y="1694356"/>
            <a:ext cx="3934098" cy="273889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06B9C92-C8D4-1658-9100-45DD41548589}"/>
              </a:ext>
            </a:extLst>
          </p:cNvPr>
          <p:cNvSpPr txBox="1"/>
          <p:nvPr/>
        </p:nvSpPr>
        <p:spPr>
          <a:xfrm>
            <a:off x="290435" y="1860217"/>
            <a:ext cx="43476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>
                <a:solidFill>
                  <a:schemeClr val="bg1"/>
                </a:solidFill>
              </a:rPr>
              <a:t>celle pratiquée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dans une nouvelle ferme,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à côté du village </a:t>
            </a:r>
            <a:endParaRPr lang="fr-FR" b="1">
              <a:solidFill>
                <a:schemeClr val="bg1"/>
              </a:solidFill>
            </a:endParaRPr>
          </a:p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AB225C2-C259-EEFE-99CC-F246A8272C2C}"/>
              </a:ext>
            </a:extLst>
          </p:cNvPr>
          <p:cNvSpPr txBox="1"/>
          <p:nvPr/>
        </p:nvSpPr>
        <p:spPr>
          <a:xfrm>
            <a:off x="653143" y="51293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4A0D0E7-9D27-F5DD-AE1B-246EBA291440}"/>
              </a:ext>
            </a:extLst>
          </p:cNvPr>
          <p:cNvSpPr txBox="1"/>
          <p:nvPr/>
        </p:nvSpPr>
        <p:spPr>
          <a:xfrm>
            <a:off x="5585332" y="5734592"/>
            <a:ext cx="24868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et celle pratiquée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dans le village d’Aminata</a:t>
            </a:r>
          </a:p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esticid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9639" y="1906046"/>
            <a:ext cx="3721933" cy="2106933"/>
          </a:xfrm>
          <a:prstGeom prst="rect">
            <a:avLst/>
          </a:prstGeom>
          <a:ln w="38100">
            <a:noFill/>
          </a:ln>
        </p:spPr>
      </p:pic>
      <p:pic>
        <p:nvPicPr>
          <p:cNvPr id="8" name="Image 7" descr="bouse de vache engrais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9639" y="4568711"/>
            <a:ext cx="3708974" cy="1952286"/>
          </a:xfrm>
          <a:prstGeom prst="rect">
            <a:avLst/>
          </a:prstGeom>
          <a:ln w="38100"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22EDA8-6D00-C2F0-4544-D821AE05DACC}"/>
              </a:ext>
            </a:extLst>
          </p:cNvPr>
          <p:cNvSpPr txBox="1"/>
          <p:nvPr/>
        </p:nvSpPr>
        <p:spPr>
          <a:xfrm>
            <a:off x="346002" y="3118196"/>
            <a:ext cx="4959740" cy="4648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Cette agriculture  utilise des produits chimiques. 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BB34EB-290C-68E5-CC0E-20E79686054D}"/>
              </a:ext>
            </a:extLst>
          </p:cNvPr>
          <p:cNvSpPr txBox="1"/>
          <p:nvPr/>
        </p:nvSpPr>
        <p:spPr>
          <a:xfrm>
            <a:off x="346002" y="1808778"/>
            <a:ext cx="4944172" cy="12958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L’</a:t>
            </a:r>
            <a:r>
              <a:rPr lang="fr-FR" b="1">
                <a:solidFill>
                  <a:srgbClr val="FFFF00"/>
                </a:solidFill>
              </a:rPr>
              <a:t>agriculture industrielle  </a:t>
            </a:r>
            <a:r>
              <a:rPr lang="fr-FR">
                <a:solidFill>
                  <a:schemeClr val="bg1"/>
                </a:solidFill>
              </a:rPr>
              <a:t>se pratique sur de </a:t>
            </a:r>
            <a:r>
              <a:rPr lang="fr-FR">
                <a:solidFill>
                  <a:srgbClr val="92D050"/>
                </a:solidFill>
              </a:rPr>
              <a:t>grandes parcelles</a:t>
            </a:r>
            <a:r>
              <a:rPr lang="fr-FR">
                <a:solidFill>
                  <a:schemeClr val="bg1"/>
                </a:solidFill>
              </a:rPr>
              <a:t>, à l’aide de </a:t>
            </a:r>
            <a:r>
              <a:rPr lang="fr-FR">
                <a:solidFill>
                  <a:srgbClr val="92D050"/>
                </a:solidFill>
              </a:rPr>
              <a:t>machines</a:t>
            </a:r>
            <a:r>
              <a:rPr lang="fr-FR">
                <a:solidFill>
                  <a:schemeClr val="bg1"/>
                </a:solidFill>
              </a:rPr>
              <a:t> (tracteur, moissonneuse…), qui rejettent des fumées.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EBA0BFA-43D9-C159-60AD-658C524D2E26}"/>
              </a:ext>
            </a:extLst>
          </p:cNvPr>
          <p:cNvSpPr txBox="1"/>
          <p:nvPr/>
        </p:nvSpPr>
        <p:spPr>
          <a:xfrm>
            <a:off x="317475" y="4418512"/>
            <a:ext cx="4952164" cy="12958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Dans le village d’Aminata, les paysans cultivent </a:t>
            </a:r>
            <a:r>
              <a:rPr lang="fr-FR">
                <a:solidFill>
                  <a:srgbClr val="92D050"/>
                </a:solidFill>
              </a:rPr>
              <a:t>différentes espèces</a:t>
            </a:r>
            <a:r>
              <a:rPr lang="fr-FR">
                <a:solidFill>
                  <a:schemeClr val="bg1"/>
                </a:solidFill>
              </a:rPr>
              <a:t> sur de petites parcelles.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 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0C32689-55F8-E276-F6FD-7B65A38C6101}"/>
              </a:ext>
            </a:extLst>
          </p:cNvPr>
          <p:cNvSpPr txBox="1"/>
          <p:nvPr/>
        </p:nvSpPr>
        <p:spPr>
          <a:xfrm>
            <a:off x="322858" y="5225129"/>
            <a:ext cx="4967316" cy="12958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Ils utilisent des </a:t>
            </a:r>
            <a:r>
              <a:rPr lang="fr-FR">
                <a:solidFill>
                  <a:srgbClr val="92D050"/>
                </a:solidFill>
              </a:rPr>
              <a:t>méthodes traditionnelles</a:t>
            </a:r>
            <a:r>
              <a:rPr lang="fr-FR">
                <a:solidFill>
                  <a:schemeClr val="bg1"/>
                </a:solidFill>
              </a:rPr>
              <a:t>,</a:t>
            </a:r>
            <a:br>
              <a:rPr lang="fr-FR">
                <a:solidFill>
                  <a:srgbClr val="92D050"/>
                </a:solidFill>
              </a:rPr>
            </a:br>
            <a:r>
              <a:rPr lang="fr-FR">
                <a:solidFill>
                  <a:schemeClr val="bg1"/>
                </a:solidFill>
              </a:rPr>
              <a:t>respectueuses de l’environnement.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  <a:cs typeface="Calibri"/>
              </a:rPr>
              <a:t>On parle d’</a:t>
            </a:r>
            <a:r>
              <a:rPr lang="fr-FR" b="1">
                <a:solidFill>
                  <a:srgbClr val="FFFF00"/>
                </a:solidFill>
                <a:cs typeface="Calibri"/>
              </a:rPr>
              <a:t>agriculture familiale (ou paysanne)</a:t>
            </a:r>
            <a:r>
              <a:rPr lang="fr-FR" b="1">
                <a:solidFill>
                  <a:schemeClr val="bg1"/>
                </a:solidFill>
                <a:cs typeface="Calibri"/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E4F25C-5865-AB26-61DC-8CB4A35F572F}"/>
              </a:ext>
            </a:extLst>
          </p:cNvPr>
          <p:cNvSpPr txBox="1"/>
          <p:nvPr/>
        </p:nvSpPr>
        <p:spPr>
          <a:xfrm>
            <a:off x="2919225" y="538371"/>
            <a:ext cx="5899093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>
                <a:solidFill>
                  <a:srgbClr val="FFFF00"/>
                </a:solidFill>
                <a:cs typeface="Calibri"/>
              </a:rPr>
              <a:t>Quelles sont les différences </a:t>
            </a:r>
            <a:br>
              <a:rPr lang="fr-FR" sz="2400" b="1">
                <a:solidFill>
                  <a:srgbClr val="FFFF00"/>
                </a:solidFill>
                <a:cs typeface="Calibri"/>
              </a:rPr>
            </a:br>
            <a:r>
              <a:rPr lang="fr-FR" sz="2400" b="1">
                <a:solidFill>
                  <a:srgbClr val="FFFF00"/>
                </a:solidFill>
                <a:cs typeface="Calibri"/>
              </a:rPr>
              <a:t>entre ces deux types d’agriculture  ?</a:t>
            </a:r>
            <a:endParaRPr lang="fr-FR" sz="2400">
              <a:solidFill>
                <a:srgbClr val="FFFF00"/>
              </a:solidFill>
              <a:cs typeface="Calibri"/>
            </a:endParaRPr>
          </a:p>
          <a:p>
            <a:pPr algn="l"/>
            <a:endParaRPr lang="fr-FR"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engrais-chimique-478581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469" y="1948022"/>
            <a:ext cx="3230131" cy="2382834"/>
          </a:xfrm>
          <a:prstGeom prst="rect">
            <a:avLst/>
          </a:prstGeom>
          <a:ln w="28575">
            <a:noFill/>
          </a:ln>
        </p:spPr>
      </p:pic>
      <p:pic>
        <p:nvPicPr>
          <p:cNvPr id="4" name="Image 3" descr="Pesticide-Sign-NHE-27307_1000.gi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7301" y="4415246"/>
            <a:ext cx="1950351" cy="1950351"/>
          </a:xfrm>
          <a:prstGeom prst="rect">
            <a:avLst/>
          </a:prstGeom>
          <a:ln w="28575">
            <a:noFill/>
          </a:ln>
        </p:spPr>
      </p:pic>
      <p:sp>
        <p:nvSpPr>
          <p:cNvPr id="6" name="ZoneTexte 5"/>
          <p:cNvSpPr txBox="1"/>
          <p:nvPr/>
        </p:nvSpPr>
        <p:spPr>
          <a:xfrm>
            <a:off x="3846669" y="1954927"/>
            <a:ext cx="479703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fr-FR" b="1">
                <a:solidFill>
                  <a:srgbClr val="92D050"/>
                </a:solidFill>
              </a:rPr>
              <a:t>Des engrais chimiques</a:t>
            </a:r>
            <a:endParaRPr lang="fr-FR" b="1">
              <a:solidFill>
                <a:srgbClr val="92D050"/>
              </a:solidFill>
              <a:cs typeface="Calibri" panose="020F0502020204030204"/>
            </a:endParaRPr>
          </a:p>
          <a:p>
            <a:endParaRPr lang="fr-FR">
              <a:solidFill>
                <a:schemeClr val="bg1"/>
              </a:solidFill>
              <a:cs typeface="Calibri" panose="020F0502020204030204"/>
            </a:endParaRPr>
          </a:p>
          <a:p>
            <a:r>
              <a:rPr lang="fr-FR">
                <a:solidFill>
                  <a:schemeClr val="bg1"/>
                </a:solidFill>
              </a:rPr>
              <a:t>Ils permettent aux plantes de pousser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plus vite et d’être plus grosses.</a:t>
            </a:r>
          </a:p>
          <a:p>
            <a:r>
              <a:rPr lang="fr-FR">
                <a:solidFill>
                  <a:srgbClr val="FFFF00"/>
                </a:solidFill>
              </a:rPr>
              <a:t>Mais</a:t>
            </a:r>
            <a:r>
              <a:rPr lang="fr-FR">
                <a:solidFill>
                  <a:schemeClr val="bg1"/>
                </a:solidFill>
              </a:rPr>
              <a:t> ils appauvrissent les sols,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et présentent des risques pour la santé humaine.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3528" y="4636396"/>
            <a:ext cx="4653534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>
                <a:solidFill>
                  <a:srgbClr val="92D050"/>
                </a:solidFill>
              </a:rPr>
              <a:t>Des pesticides</a:t>
            </a:r>
            <a:endParaRPr lang="fr-FR" b="1">
              <a:solidFill>
                <a:srgbClr val="92D050"/>
              </a:solidFill>
              <a:cs typeface="Calibri"/>
            </a:endParaRPr>
          </a:p>
          <a:p>
            <a:endParaRPr lang="fr-FR">
              <a:solidFill>
                <a:schemeClr val="bg1"/>
              </a:solidFill>
              <a:cs typeface="Calibri"/>
            </a:endParaRPr>
          </a:p>
          <a:p>
            <a:r>
              <a:rPr lang="fr-FR">
                <a:solidFill>
                  <a:schemeClr val="bg1"/>
                </a:solidFill>
              </a:rPr>
              <a:t>Ils protègent les plantes contre les maladies,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les insectes, les mauvaises herbes.</a:t>
            </a:r>
            <a:endParaRPr lang="fr-FR">
              <a:solidFill>
                <a:schemeClr val="bg1"/>
              </a:solidFill>
              <a:cs typeface="Calibri"/>
            </a:endParaRPr>
          </a:p>
          <a:p>
            <a:r>
              <a:rPr lang="fr-FR">
                <a:solidFill>
                  <a:srgbClr val="FFFF00"/>
                </a:solidFill>
              </a:rPr>
              <a:t>Mais</a:t>
            </a:r>
            <a:r>
              <a:rPr lang="fr-FR">
                <a:solidFill>
                  <a:schemeClr val="bg1"/>
                </a:solidFill>
              </a:rPr>
              <a:t> ils polluent les sols, l’air et l'eau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et sont dangereux pour la santé humaine.</a:t>
            </a:r>
            <a:endParaRPr lang="fr-FR">
              <a:solidFill>
                <a:schemeClr val="bg1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814AF6E-6E5C-2651-9228-51A46F12EDDF}"/>
              </a:ext>
            </a:extLst>
          </p:cNvPr>
          <p:cNvSpPr txBox="1"/>
          <p:nvPr/>
        </p:nvSpPr>
        <p:spPr>
          <a:xfrm>
            <a:off x="3141031" y="467278"/>
            <a:ext cx="528015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rgbClr val="FFFF00"/>
                </a:solidFill>
              </a:rPr>
              <a:t>Pourquoi  l’agriculture industrielle</a:t>
            </a:r>
            <a:br>
              <a:rPr lang="fr-FR" sz="2400" b="1">
                <a:solidFill>
                  <a:srgbClr val="FFFF00"/>
                </a:solidFill>
              </a:rPr>
            </a:br>
            <a:r>
              <a:rPr lang="fr-FR" sz="2400" b="1">
                <a:solidFill>
                  <a:srgbClr val="FFFF00"/>
                </a:solidFill>
              </a:rPr>
              <a:t>utilise-t-elle des engrais chimiques </a:t>
            </a:r>
            <a:br>
              <a:rPr lang="fr-FR" sz="2400" b="1">
                <a:solidFill>
                  <a:srgbClr val="FFFF00"/>
                </a:solidFill>
              </a:rPr>
            </a:br>
            <a:r>
              <a:rPr lang="fr-FR" sz="2400" b="1">
                <a:solidFill>
                  <a:srgbClr val="FFFF00"/>
                </a:solidFill>
              </a:rPr>
              <a:t>et des pesticides ?</a:t>
            </a:r>
            <a:endParaRPr lang="fr-FR" sz="2400">
              <a:solidFill>
                <a:srgbClr val="FFFF00"/>
              </a:solidFill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emmes versant du compost sur la paill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66" y="1795622"/>
            <a:ext cx="3135598" cy="1937327"/>
          </a:xfrm>
          <a:prstGeom prst="rect">
            <a:avLst/>
          </a:prstGeom>
        </p:spPr>
      </p:pic>
      <p:pic>
        <p:nvPicPr>
          <p:cNvPr id="5" name="Image 4" descr="arrosage du compost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7480" y="1825917"/>
            <a:ext cx="3295601" cy="1599858"/>
          </a:xfrm>
          <a:prstGeom prst="rect">
            <a:avLst/>
          </a:prstGeom>
        </p:spPr>
      </p:pic>
      <p:pic>
        <p:nvPicPr>
          <p:cNvPr id="6" name="Image 5" descr="femmes disposant des cendres sur le compost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0214" y="4555833"/>
            <a:ext cx="3382399" cy="159628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D932CB3-C117-6B0B-7A17-3D65B71C34B5}"/>
              </a:ext>
            </a:extLst>
          </p:cNvPr>
          <p:cNvSpPr txBox="1"/>
          <p:nvPr/>
        </p:nvSpPr>
        <p:spPr>
          <a:xfrm>
            <a:off x="2848427" y="380865"/>
            <a:ext cx="581400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rgbClr val="FFFF00"/>
                </a:solidFill>
              </a:rPr>
              <a:t>As-tu compris q</a:t>
            </a:r>
            <a:r>
              <a:rPr lang="fr-FR" sz="2400" b="1">
                <a:solidFill>
                  <a:srgbClr val="FFFF00"/>
                </a:solidFill>
                <a:ea typeface="Calibri" panose="020F0502020204030204"/>
                <a:cs typeface="Calibri"/>
              </a:rPr>
              <a:t>uelles techniques </a:t>
            </a:r>
            <a:br>
              <a:rPr lang="fr-FR" sz="2400" b="1">
                <a:solidFill>
                  <a:srgbClr val="FFFF00"/>
                </a:solidFill>
                <a:ea typeface="Calibri" panose="020F0502020204030204"/>
                <a:cs typeface="Calibri"/>
              </a:rPr>
            </a:br>
            <a:r>
              <a:rPr lang="fr-FR" sz="2400" b="1">
                <a:solidFill>
                  <a:srgbClr val="FFFF00"/>
                </a:solidFill>
                <a:ea typeface="Calibri" panose="020F0502020204030204"/>
                <a:cs typeface="Calibri"/>
              </a:rPr>
              <a:t>les villageois utilisent </a:t>
            </a:r>
            <a:br>
              <a:rPr lang="fr-FR" sz="2400" b="1">
                <a:solidFill>
                  <a:srgbClr val="FFFF00"/>
                </a:solidFill>
                <a:ea typeface="Calibri" panose="020F0502020204030204"/>
                <a:cs typeface="Calibri"/>
              </a:rPr>
            </a:br>
            <a:r>
              <a:rPr lang="fr-FR" sz="2400" b="1">
                <a:solidFill>
                  <a:srgbClr val="FFFF00"/>
                </a:solidFill>
                <a:ea typeface="Calibri" panose="020F0502020204030204"/>
                <a:cs typeface="Calibri"/>
              </a:rPr>
              <a:t>pour rendre les sols plus fertiles ? 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73518D61-6E4A-7326-C2F1-42B3DFE5952D}"/>
              </a:ext>
            </a:extLst>
          </p:cNvPr>
          <p:cNvSpPr/>
          <p:nvPr/>
        </p:nvSpPr>
        <p:spPr>
          <a:xfrm>
            <a:off x="3941703" y="2690518"/>
            <a:ext cx="940740" cy="404518"/>
          </a:xfrm>
          <a:prstGeom prst="rightArrow">
            <a:avLst/>
          </a:prstGeom>
          <a:solidFill>
            <a:srgbClr val="6CD9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2002358D-DCFE-A0B8-BED7-DEA2A8B739A1}"/>
              </a:ext>
            </a:extLst>
          </p:cNvPr>
          <p:cNvSpPr/>
          <p:nvPr/>
        </p:nvSpPr>
        <p:spPr>
          <a:xfrm rot="10800000">
            <a:off x="4016962" y="5456296"/>
            <a:ext cx="940740" cy="404518"/>
          </a:xfrm>
          <a:prstGeom prst="rightArrow">
            <a:avLst/>
          </a:prstGeom>
          <a:solidFill>
            <a:srgbClr val="6CD9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07F76FCC-20C3-E938-DE0D-7442444A16C3}"/>
              </a:ext>
            </a:extLst>
          </p:cNvPr>
          <p:cNvSpPr/>
          <p:nvPr/>
        </p:nvSpPr>
        <p:spPr>
          <a:xfrm>
            <a:off x="6912092" y="4049888"/>
            <a:ext cx="489185" cy="376297"/>
          </a:xfrm>
          <a:prstGeom prst="downArrow">
            <a:avLst/>
          </a:prstGeom>
          <a:solidFill>
            <a:srgbClr val="6CD9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11E150-6D26-4473-07E7-01E5E75E0C70}"/>
              </a:ext>
            </a:extLst>
          </p:cNvPr>
          <p:cNvSpPr txBox="1"/>
          <p:nvPr/>
        </p:nvSpPr>
        <p:spPr>
          <a:xfrm>
            <a:off x="288795" y="3728580"/>
            <a:ext cx="32941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</a:rPr>
              <a:t>Mélange de débris de végétaux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et de bouses</a:t>
            </a:r>
            <a:endParaRPr lang="fr-FR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377B42-71FC-A0BE-EABA-234CD2F528B0}"/>
              </a:ext>
            </a:extLst>
          </p:cNvPr>
          <p:cNvSpPr txBox="1"/>
          <p:nvPr/>
        </p:nvSpPr>
        <p:spPr>
          <a:xfrm>
            <a:off x="5368263" y="6153564"/>
            <a:ext cx="329416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</a:rPr>
              <a:t>Ajout de cendres</a:t>
            </a:r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BE15676-7DE8-B3A5-D89D-0E2E7D360448}"/>
              </a:ext>
            </a:extLst>
          </p:cNvPr>
          <p:cNvSpPr txBox="1"/>
          <p:nvPr/>
        </p:nvSpPr>
        <p:spPr>
          <a:xfrm>
            <a:off x="5434646" y="3474579"/>
            <a:ext cx="329416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</a:rPr>
              <a:t>Arrosage</a:t>
            </a:r>
          </a:p>
        </p:txBody>
      </p:sp>
      <p:pic>
        <p:nvPicPr>
          <p:cNvPr id="10" name="Image 9" descr="recouvrir le compost.PNG">
            <a:extLst>
              <a:ext uri="{FF2B5EF4-FFF2-40B4-BE49-F238E27FC236}">
                <a16:creationId xmlns:a16="http://schemas.microsoft.com/office/drawing/2014/main" id="{93E0ED58-2298-7928-5C3A-CAF76B6ABAD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659" y="4554626"/>
            <a:ext cx="2893718" cy="17751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6218453-702B-64CB-1BEB-397E5C86BF6E}"/>
              </a:ext>
            </a:extLst>
          </p:cNvPr>
          <p:cNvSpPr txBox="1"/>
          <p:nvPr/>
        </p:nvSpPr>
        <p:spPr>
          <a:xfrm>
            <a:off x="288793" y="6334431"/>
            <a:ext cx="329416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</a:rPr>
              <a:t>Couverture du compost et repos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7" grpId="0"/>
      <p:bldP spid="8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isposer le compost dans les trous.PNG">
            <a:extLst>
              <a:ext uri="{FF2B5EF4-FFF2-40B4-BE49-F238E27FC236}">
                <a16:creationId xmlns:a16="http://schemas.microsoft.com/office/drawing/2014/main" id="{F03DDD8C-CBCC-CEB2-C1FE-C649A8AF23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1"/>
          <a:stretch/>
        </p:blipFill>
        <p:spPr>
          <a:xfrm>
            <a:off x="530997" y="2610068"/>
            <a:ext cx="3995896" cy="2846107"/>
          </a:xfrm>
          <a:prstGeom prst="rect">
            <a:avLst/>
          </a:prstGeom>
        </p:spPr>
      </p:pic>
      <p:pic>
        <p:nvPicPr>
          <p:cNvPr id="5" name="Image 4" descr="Une image contenant extérieur, ciel, herbe, terrain&#10;&#10;Description générée automatiquement">
            <a:extLst>
              <a:ext uri="{FF2B5EF4-FFF2-40B4-BE49-F238E27FC236}">
                <a16:creationId xmlns:a16="http://schemas.microsoft.com/office/drawing/2014/main" id="{3F2699FE-BBB6-1473-32AB-AB0682D944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8"/>
          <a:stretch/>
        </p:blipFill>
        <p:spPr>
          <a:xfrm>
            <a:off x="4981834" y="2610068"/>
            <a:ext cx="3526165" cy="2763490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82BF4A9D-CF24-D67E-D62D-4234476953B8}"/>
              </a:ext>
            </a:extLst>
          </p:cNvPr>
          <p:cNvSpPr/>
          <p:nvPr/>
        </p:nvSpPr>
        <p:spPr>
          <a:xfrm>
            <a:off x="4307002" y="5688659"/>
            <a:ext cx="1324426" cy="30677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130826-5624-DF0E-DC1D-CC8A1C89BD47}"/>
              </a:ext>
            </a:extLst>
          </p:cNvPr>
          <p:cNvSpPr txBox="1"/>
          <p:nvPr/>
        </p:nvSpPr>
        <p:spPr>
          <a:xfrm>
            <a:off x="530997" y="5641989"/>
            <a:ext cx="364379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000">
                <a:solidFill>
                  <a:schemeClr val="bg1"/>
                </a:solidFill>
              </a:rPr>
              <a:t>Ajout du compost dans les trous creusés dans le champ</a:t>
            </a:r>
            <a:endParaRPr lang="fr-FR" sz="2000">
              <a:solidFill>
                <a:schemeClr val="bg1"/>
              </a:solidFill>
              <a:cs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05F623-0049-4F2E-82D3-E96D16CB1E38}"/>
              </a:ext>
            </a:extLst>
          </p:cNvPr>
          <p:cNvSpPr txBox="1"/>
          <p:nvPr/>
        </p:nvSpPr>
        <p:spPr>
          <a:xfrm>
            <a:off x="5347440" y="5580434"/>
            <a:ext cx="286143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000">
                <a:solidFill>
                  <a:schemeClr val="bg1"/>
                </a:solidFill>
              </a:rPr>
              <a:t>Résultat</a:t>
            </a:r>
            <a:r>
              <a:rPr lang="fr-FR" sz="2400">
                <a:solidFill>
                  <a:schemeClr val="bg1"/>
                </a:solidFill>
              </a:rPr>
              <a:t> </a:t>
            </a:r>
            <a:endParaRPr lang="fr-FR" sz="24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C24057A-D9ED-7BAF-8F61-0ABAEFCDD3F3}"/>
              </a:ext>
            </a:extLst>
          </p:cNvPr>
          <p:cNvSpPr txBox="1"/>
          <p:nvPr/>
        </p:nvSpPr>
        <p:spPr>
          <a:xfrm>
            <a:off x="2831010" y="653445"/>
            <a:ext cx="581400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rgbClr val="FFFF00"/>
                </a:solidFill>
                <a:ea typeface="Calibri" panose="020F0502020204030204"/>
                <a:cs typeface="Calibri"/>
              </a:rPr>
              <a:t>Les techniques utilisées par les villageois  </a:t>
            </a:r>
            <a:br>
              <a:rPr lang="fr-FR" sz="2400" b="1">
                <a:solidFill>
                  <a:srgbClr val="FFFF00"/>
                </a:solidFill>
                <a:ea typeface="Calibri" panose="020F0502020204030204"/>
                <a:cs typeface="Calibri"/>
              </a:rPr>
            </a:br>
            <a:r>
              <a:rPr lang="fr-FR" sz="2400" b="1">
                <a:solidFill>
                  <a:srgbClr val="FFFF00"/>
                </a:solidFill>
                <a:ea typeface="Calibri" panose="020F0502020204030204"/>
                <a:cs typeface="Calibri"/>
              </a:rPr>
              <a:t>pour rendre les sols plus fertiles</a:t>
            </a:r>
          </a:p>
        </p:txBody>
      </p:sp>
    </p:spTree>
    <p:extLst>
      <p:ext uri="{BB962C8B-B14F-4D97-AF65-F5344CB8AC3E}">
        <p14:creationId xmlns:p14="http://schemas.microsoft.com/office/powerpoint/2010/main" val="253302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2EF9092-E99D-A707-1D9E-8AB35189A6B2}"/>
              </a:ext>
            </a:extLst>
          </p:cNvPr>
          <p:cNvSpPr txBox="1"/>
          <p:nvPr/>
        </p:nvSpPr>
        <p:spPr>
          <a:xfrm>
            <a:off x="2714545" y="590706"/>
            <a:ext cx="55640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>
                <a:solidFill>
                  <a:srgbClr val="FFFF00"/>
                </a:solidFill>
              </a:rPr>
              <a:t>Quelles sont les qualités de l’agriculture pratiquée dans le village d’Aminata </a:t>
            </a:r>
            <a:r>
              <a:rPr lang="fr-FR" b="1">
                <a:solidFill>
                  <a:srgbClr val="FFFF00"/>
                </a:solidFill>
              </a:rPr>
              <a:t>?</a:t>
            </a:r>
            <a:endParaRPr lang="fr-FR" b="1">
              <a:solidFill>
                <a:srgbClr val="FFFF00"/>
              </a:solidFill>
              <a:cs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8FCFB-6A75-76F1-1612-17605D26CF76}"/>
              </a:ext>
            </a:extLst>
          </p:cNvPr>
          <p:cNvSpPr txBox="1"/>
          <p:nvPr/>
        </p:nvSpPr>
        <p:spPr>
          <a:xfrm>
            <a:off x="536229" y="2150341"/>
            <a:ext cx="71438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&gt; Elle </a:t>
            </a:r>
            <a:r>
              <a:rPr lang="fr-FR" b="1">
                <a:solidFill>
                  <a:srgbClr val="92D050"/>
                </a:solidFill>
              </a:rPr>
              <a:t>nourrit les familles du village </a:t>
            </a:r>
            <a:br>
              <a:rPr lang="fr-FR" b="1">
                <a:solidFill>
                  <a:srgbClr val="92D050"/>
                </a:solidFill>
              </a:rPr>
            </a:br>
            <a:r>
              <a:rPr lang="fr-FR">
                <a:solidFill>
                  <a:schemeClr val="bg1"/>
                </a:solidFill>
              </a:rPr>
              <a:t>et celles de villages alentour.</a:t>
            </a: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143952-4C14-F6F5-5090-5B6091972DFC}"/>
              </a:ext>
            </a:extLst>
          </p:cNvPr>
          <p:cNvSpPr txBox="1"/>
          <p:nvPr/>
        </p:nvSpPr>
        <p:spPr>
          <a:xfrm>
            <a:off x="536229" y="3008068"/>
            <a:ext cx="71438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&gt; Elle </a:t>
            </a:r>
            <a:r>
              <a:rPr lang="fr-FR" b="1">
                <a:solidFill>
                  <a:srgbClr val="92D050"/>
                </a:solidFill>
              </a:rPr>
              <a:t>fait travailler plus de personnes </a:t>
            </a:r>
            <a:br>
              <a:rPr lang="fr-FR" b="1">
                <a:solidFill>
                  <a:srgbClr val="92D050"/>
                </a:solidFill>
              </a:rPr>
            </a:br>
            <a:r>
              <a:rPr lang="fr-FR">
                <a:solidFill>
                  <a:schemeClr val="bg1"/>
                </a:solidFill>
              </a:rPr>
              <a:t>car elle n’est pas mécanisée.</a:t>
            </a:r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F9036C1-390C-BEF8-644C-31E00B416A46}"/>
              </a:ext>
            </a:extLst>
          </p:cNvPr>
          <p:cNvSpPr txBox="1"/>
          <p:nvPr/>
        </p:nvSpPr>
        <p:spPr>
          <a:xfrm>
            <a:off x="536229" y="3819629"/>
            <a:ext cx="7773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&gt; Elle </a:t>
            </a:r>
            <a:r>
              <a:rPr lang="fr-FR" b="1">
                <a:solidFill>
                  <a:srgbClr val="92D050"/>
                </a:solidFill>
              </a:rPr>
              <a:t>utilise des engrais naturels</a:t>
            </a:r>
            <a:r>
              <a:rPr lang="fr-FR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8559C6B-0FBE-592F-9A00-0D5DB7D8CDCD}"/>
              </a:ext>
            </a:extLst>
          </p:cNvPr>
          <p:cNvSpPr txBox="1"/>
          <p:nvPr/>
        </p:nvSpPr>
        <p:spPr>
          <a:xfrm>
            <a:off x="536229" y="4521001"/>
            <a:ext cx="71438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&gt; Les </a:t>
            </a:r>
            <a:r>
              <a:rPr lang="fr-FR" b="1">
                <a:solidFill>
                  <a:srgbClr val="92D050"/>
                </a:solidFill>
              </a:rPr>
              <a:t>cultures</a:t>
            </a:r>
            <a:r>
              <a:rPr lang="fr-FR">
                <a:solidFill>
                  <a:schemeClr val="bg1"/>
                </a:solidFill>
              </a:rPr>
              <a:t> sont </a:t>
            </a:r>
            <a:r>
              <a:rPr lang="fr-FR" b="1">
                <a:solidFill>
                  <a:srgbClr val="92D050"/>
                </a:solidFill>
              </a:rPr>
              <a:t>diversifiées </a:t>
            </a:r>
            <a:r>
              <a:rPr lang="fr-FR">
                <a:solidFill>
                  <a:schemeClr val="bg1"/>
                </a:solidFill>
              </a:rPr>
              <a:t>: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cela permet de limiter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l’usage des pesticides </a:t>
            </a:r>
            <a:br>
              <a:rPr lang="fr-FR">
                <a:solidFill>
                  <a:schemeClr val="bg1"/>
                </a:solidFill>
              </a:rPr>
            </a:br>
            <a:r>
              <a:rPr lang="fr-FR">
                <a:solidFill>
                  <a:schemeClr val="bg1"/>
                </a:solidFill>
              </a:rPr>
              <a:t>et c’est mieux pour la biodiversité.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3D5B27-21B1-0EFA-9CEF-E78080F04F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6691" y="1956264"/>
            <a:ext cx="3817381" cy="3230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4027A2-E918-980D-26AA-7F8143742931}"/>
              </a:ext>
            </a:extLst>
          </p:cNvPr>
          <p:cNvSpPr>
            <a:spLocks/>
          </p:cNvSpPr>
          <p:nvPr/>
        </p:nvSpPr>
        <p:spPr bwMode="auto">
          <a:xfrm>
            <a:off x="2901011" y="2055279"/>
            <a:ext cx="5864107" cy="164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Manger des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produits</a:t>
            </a: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 du commerce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équitable</a:t>
            </a: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 </a:t>
            </a:r>
            <a:endParaRPr lang="en-US" altLang="fr-FR" sz="1800">
              <a:solidFill>
                <a:srgbClr val="FFFF00"/>
              </a:solidFill>
              <a:latin typeface="Gill Sans"/>
              <a:cs typeface="Lucida Grande" charset="0"/>
            </a:endParaRPr>
          </a:p>
          <a:p>
            <a:pPr>
              <a:lnSpc>
                <a:spcPct val="150000"/>
              </a:lnSpc>
            </a:pP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En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faisant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cela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,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tu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permets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aux paysans qui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ont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produit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b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</a:b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ce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que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tu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manges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de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mieux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vivre de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leur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travail.</a:t>
            </a:r>
            <a:endParaRPr lang="en-US" altLang="fr-FR" sz="2000">
              <a:solidFill>
                <a:schemeClr val="bg1"/>
              </a:solidFill>
              <a:latin typeface="Gill Sans"/>
              <a:cs typeface="Lucida Grande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DA0795-0221-04FE-61A6-EB93AC814C08}"/>
              </a:ext>
            </a:extLst>
          </p:cNvPr>
          <p:cNvSpPr>
            <a:spLocks/>
          </p:cNvSpPr>
          <p:nvPr/>
        </p:nvSpPr>
        <p:spPr bwMode="auto">
          <a:xfrm>
            <a:off x="2990617" y="5446535"/>
            <a:ext cx="5684896" cy="107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Parler de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ce</a:t>
            </a: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que</a:t>
            </a: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tu</a:t>
            </a: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viens</a:t>
            </a: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d’apprendre</a:t>
            </a: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autour</a:t>
            </a:r>
            <a:r>
              <a:rPr lang="en-US" alt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 de </a:t>
            </a:r>
            <a:r>
              <a:rPr lang="en-US" altLang="fr-FR" sz="1800" b="1" err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toi</a:t>
            </a:r>
            <a:r>
              <a:rPr lang="en-US" altLang="fr-FR" sz="1800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 </a:t>
            </a:r>
            <a:b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</a:b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à 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tes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parents,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tes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1800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amis</a:t>
            </a:r>
            <a:r>
              <a:rPr lang="en-US" alt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, ta famille…</a:t>
            </a:r>
            <a:endParaRPr lang="en-US" altLang="fr-FR" sz="1800">
              <a:solidFill>
                <a:schemeClr val="bg1"/>
              </a:solidFill>
              <a:latin typeface="Gill Sans"/>
              <a:cs typeface="Lucida Grande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857193-F002-1BA3-C288-33E34E36825B}"/>
              </a:ext>
            </a:extLst>
          </p:cNvPr>
          <p:cNvSpPr>
            <a:spLocks/>
          </p:cNvSpPr>
          <p:nvPr/>
        </p:nvSpPr>
        <p:spPr bwMode="auto">
          <a:xfrm>
            <a:off x="2934797" y="882205"/>
            <a:ext cx="5573477" cy="63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fr-FR" sz="2400" b="1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Que</a:t>
            </a:r>
            <a:r>
              <a:rPr lang="en-US" altLang="fr-FR" sz="2400" b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</a:t>
            </a:r>
            <a:r>
              <a:rPr lang="en-US" altLang="fr-FR" sz="2400" b="1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peux-tu</a:t>
            </a:r>
            <a:r>
              <a:rPr lang="en-US" altLang="fr-FR" sz="2400" b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faire, de ton </a:t>
            </a:r>
            <a:r>
              <a:rPr lang="en-US" altLang="fr-FR" sz="2400" b="1" err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côté</a:t>
            </a:r>
            <a:r>
              <a:rPr lang="en-US" altLang="fr-FR" sz="2400" b="1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 ?</a:t>
            </a:r>
            <a:endParaRPr lang="en-US" altLang="fr-FR" sz="2400" b="1">
              <a:solidFill>
                <a:schemeClr val="bg1"/>
              </a:solidFill>
              <a:latin typeface="Gill Sans"/>
              <a:cs typeface="Lucida Grande" charset="0"/>
            </a:endParaRPr>
          </a:p>
        </p:txBody>
      </p:sp>
      <p:pic>
        <p:nvPicPr>
          <p:cNvPr id="6" name="Image 5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BA762382-E1CF-886E-6A84-548516EA3E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90"/>
          <a:stretch/>
        </p:blipFill>
        <p:spPr>
          <a:xfrm>
            <a:off x="566325" y="2391216"/>
            <a:ext cx="454332" cy="645676"/>
          </a:xfrm>
          <a:prstGeom prst="rect">
            <a:avLst/>
          </a:prstGeom>
        </p:spPr>
      </p:pic>
      <p:pic>
        <p:nvPicPr>
          <p:cNvPr id="7" name="Image 6" descr="Une image contenant logo, symbole, Police&#10;&#10;Description générée automatiquement">
            <a:extLst>
              <a:ext uri="{FF2B5EF4-FFF2-40B4-BE49-F238E27FC236}">
                <a16:creationId xmlns:a16="http://schemas.microsoft.com/office/drawing/2014/main" id="{546B9DC9-B841-231B-BAAF-A99DBE9595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89"/>
          <a:stretch/>
        </p:blipFill>
        <p:spPr>
          <a:xfrm>
            <a:off x="1064919" y="2211212"/>
            <a:ext cx="660657" cy="460141"/>
          </a:xfrm>
          <a:prstGeom prst="rect">
            <a:avLst/>
          </a:prstGeom>
        </p:spPr>
      </p:pic>
      <p:pic>
        <p:nvPicPr>
          <p:cNvPr id="8" name="Image 7" descr="Une image contenant texte, affiche, Police, logo&#10;&#10;Description générée automatiquement">
            <a:extLst>
              <a:ext uri="{FF2B5EF4-FFF2-40B4-BE49-F238E27FC236}">
                <a16:creationId xmlns:a16="http://schemas.microsoft.com/office/drawing/2014/main" id="{8F77E0A5-DBFC-A399-9134-792D9A440C0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401" y="2773303"/>
            <a:ext cx="452900" cy="784580"/>
          </a:xfrm>
          <a:prstGeom prst="rect">
            <a:avLst/>
          </a:prstGeom>
        </p:spPr>
      </p:pic>
      <p:pic>
        <p:nvPicPr>
          <p:cNvPr id="10" name="Image 9" descr="Une image contenant illustration, Dessin animé, clipart, animation japonaise&#10;&#10;Description générée automatiquement">
            <a:extLst>
              <a:ext uri="{FF2B5EF4-FFF2-40B4-BE49-F238E27FC236}">
                <a16:creationId xmlns:a16="http://schemas.microsoft.com/office/drawing/2014/main" id="{8F1815DF-3DE4-8D32-B2DA-0B18B68ED4B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84"/>
          <a:stretch/>
        </p:blipFill>
        <p:spPr>
          <a:xfrm>
            <a:off x="468487" y="5454848"/>
            <a:ext cx="1932282" cy="118458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E51CD1-6FBA-F034-74B2-853FF095305F}"/>
              </a:ext>
            </a:extLst>
          </p:cNvPr>
          <p:cNvSpPr>
            <a:spLocks/>
          </p:cNvSpPr>
          <p:nvPr/>
        </p:nvSpPr>
        <p:spPr bwMode="auto">
          <a:xfrm>
            <a:off x="2934797" y="3756873"/>
            <a:ext cx="6014626" cy="146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1800" b="1">
                <a:solidFill>
                  <a:srgbClr val="FFFF00"/>
                </a:solidFill>
                <a:latin typeface="Gill Sans"/>
                <a:cs typeface="Lucida Grande" charset="0"/>
                <a:sym typeface="Lucida Grande" charset="0"/>
              </a:rPr>
              <a:t>Faire toi-même ton compost </a:t>
            </a:r>
            <a:endParaRPr lang="fr-FR" b="1">
              <a:solidFill>
                <a:srgbClr val="FFFF00"/>
              </a:solidFill>
              <a:cs typeface="Lucida Grande" charset="0"/>
              <a:sym typeface="Lucida Grande" charset="0"/>
            </a:endParaRPr>
          </a:p>
          <a:p>
            <a:pPr>
              <a:lnSpc>
                <a:spcPct val="150000"/>
              </a:lnSpc>
            </a:pPr>
            <a:r>
              <a:rPr 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Dans une boîte, tu peux mettre tous les déchets organiques, </a:t>
            </a:r>
          </a:p>
          <a:p>
            <a:pPr>
              <a:lnSpc>
                <a:spcPct val="150000"/>
              </a:lnSpc>
            </a:pPr>
            <a:r>
              <a:rPr lang="fr-FR" sz="1800">
                <a:solidFill>
                  <a:schemeClr val="bg1"/>
                </a:solidFill>
                <a:latin typeface="Gill Sans"/>
                <a:cs typeface="Lucida Grande" charset="0"/>
                <a:sym typeface="Lucida Grande" charset="0"/>
              </a:rPr>
              <a:t>pour ensuite les utiliser sur les plantes de ton jardin !</a:t>
            </a:r>
            <a:endParaRPr lang="fr-FR">
              <a:solidFill>
                <a:schemeClr val="bg1"/>
              </a:solidFill>
            </a:endParaRPr>
          </a:p>
        </p:txBody>
      </p:sp>
      <p:pic>
        <p:nvPicPr>
          <p:cNvPr id="12" name="Image 11" descr="Une image contenant gâteau d’anniversaire, gâteau&#10;&#10;Description générée automatiquement">
            <a:extLst>
              <a:ext uri="{FF2B5EF4-FFF2-40B4-BE49-F238E27FC236}">
                <a16:creationId xmlns:a16="http://schemas.microsoft.com/office/drawing/2014/main" id="{83DAF862-7772-4D8D-A608-6ADFB370E58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838" y="3700165"/>
            <a:ext cx="2276594" cy="15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68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10635-5B9D-1A57-4EB0-1E7CD907B7F2}"/>
              </a:ext>
            </a:extLst>
          </p:cNvPr>
          <p:cNvSpPr txBox="1"/>
          <p:nvPr/>
        </p:nvSpPr>
        <p:spPr>
          <a:xfrm>
            <a:off x="2412331" y="2863814"/>
            <a:ext cx="488852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4800" dirty="0">
                <a:solidFill>
                  <a:srgbClr val="FFFFFF"/>
                </a:solidFill>
                <a:latin typeface="Aptos Bold"/>
              </a:rPr>
              <a:t>À</a:t>
            </a:r>
            <a:r>
              <a:rPr lang="en-US" sz="4800" dirty="0">
                <a:solidFill>
                  <a:srgbClr val="FFFFFF"/>
                </a:solidFill>
                <a:latin typeface="Aptos Bold"/>
              </a:rPr>
              <a:t> vous de </a:t>
            </a:r>
            <a:r>
              <a:rPr lang="en-US" sz="4800" dirty="0" err="1">
                <a:solidFill>
                  <a:srgbClr val="FFFFFF"/>
                </a:solidFill>
                <a:latin typeface="Aptos Bold"/>
              </a:rPr>
              <a:t>jouer</a:t>
            </a:r>
            <a:r>
              <a:rPr lang="en-US" sz="4800" dirty="0">
                <a:solidFill>
                  <a:srgbClr val="FFFFFF"/>
                </a:solidFill>
                <a:latin typeface="Aptos Bold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4048105832"/>
      </p:ext>
    </p:extLst>
  </p:cSld>
  <p:clrMapOvr>
    <a:masterClrMapping/>
  </p:clrMapOvr>
</p:sld>
</file>

<file path=ppt/theme/theme1.xml><?xml version="1.0" encoding="utf-8"?>
<a:theme xmlns:a="http://schemas.openxmlformats.org/drawingml/2006/main" name="AVSF-presentation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CB5AC465-81A4-4B4D-8FE6-78A10F251720}" vid="{B4F9E4F2-F615-394B-A6D3-B32E273EC25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C958277E49B24283A83DEE2D1078CE" ma:contentTypeVersion="13" ma:contentTypeDescription="Crée un document." ma:contentTypeScope="" ma:versionID="9bdfdb1fdca7ab9330cc580b20a55e04">
  <xsd:schema xmlns:xsd="http://www.w3.org/2001/XMLSchema" xmlns:xs="http://www.w3.org/2001/XMLSchema" xmlns:p="http://schemas.microsoft.com/office/2006/metadata/properties" xmlns:ns2="44c21062-24a6-4e43-928f-21decd83161b" xmlns:ns3="5c36c52e-9e16-4b0c-ad2b-b6b4f15be0f8" targetNamespace="http://schemas.microsoft.com/office/2006/metadata/properties" ma:root="true" ma:fieldsID="9d59f904c89ae473dd0442d3be3d745d" ns2:_="" ns3:_="">
    <xsd:import namespace="44c21062-24a6-4e43-928f-21decd83161b"/>
    <xsd:import namespace="5c36c52e-9e16-4b0c-ad2b-b6b4f15be0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c21062-24a6-4e43-928f-21decd8316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59afb672-b4ba-4b3f-b1ed-697a383fdf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36c52e-9e16-4b0c-ad2b-b6b4f15be0f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f42cd80-ebd1-435b-acad-e790edd0be47}" ma:internalName="TaxCatchAll" ma:showField="CatchAllData" ma:web="5c36c52e-9e16-4b0c-ad2b-b6b4f15be0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c21062-24a6-4e43-928f-21decd83161b">
      <Terms xmlns="http://schemas.microsoft.com/office/infopath/2007/PartnerControls"/>
    </lcf76f155ced4ddcb4097134ff3c332f>
    <TaxCatchAll xmlns="5c36c52e-9e16-4b0c-ad2b-b6b4f15be0f8" xsi:nil="true"/>
  </documentManagement>
</p:properties>
</file>

<file path=customXml/itemProps1.xml><?xml version="1.0" encoding="utf-8"?>
<ds:datastoreItem xmlns:ds="http://schemas.openxmlformats.org/officeDocument/2006/customXml" ds:itemID="{C9814D3F-B049-4FFB-9F5B-95225DAB3D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8003EF-E507-4FA5-82D1-D6E4AD9736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c21062-24a6-4e43-928f-21decd83161b"/>
    <ds:schemaRef ds:uri="5c36c52e-9e16-4b0c-ad2b-b6b4f15be0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800E9D-81EA-495C-8543-7D34E3B1D5CD}">
  <ds:schemaRefs>
    <ds:schemaRef ds:uri="5dfbad55-35f1-4915-9cb1-2a4ae9819e19"/>
    <ds:schemaRef ds:uri="db850c84-abac-47ab-a71d-c7a0225cb758"/>
    <ds:schemaRef ds:uri="e14d5f91-d6d1-4916-80b8-8e7409cef677"/>
    <ds:schemaRef ds:uri="e5ba085c-a3c0-4301-937f-3ad5e223b18b"/>
    <ds:schemaRef ds:uri="http://schemas.microsoft.com/office/2006/metadata/properties"/>
    <ds:schemaRef ds:uri="http://schemas.microsoft.com/office/infopath/2007/PartnerControls"/>
    <ds:schemaRef ds:uri="44c21062-24a6-4e43-928f-21decd83161b"/>
    <ds:schemaRef ds:uri="5c36c52e-9e16-4b0c-ad2b-b6b4f15be0f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1261</Words>
  <Application>Microsoft Macintosh PowerPoint</Application>
  <PresentationFormat>Affichage à l'écran (4:3)</PresentationFormat>
  <Paragraphs>107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Aptos Bold</vt:lpstr>
      <vt:lpstr>Arial</vt:lpstr>
      <vt:lpstr>Arial,Sans-Serif</vt:lpstr>
      <vt:lpstr>Calibri</vt:lpstr>
      <vt:lpstr>Geomanist Bold</vt:lpstr>
      <vt:lpstr>Geomanist-BlackItalic</vt:lpstr>
      <vt:lpstr>Gill Sans</vt:lpstr>
      <vt:lpstr>Lucida Grande</vt:lpstr>
      <vt:lpstr>AVSF-presentation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claire jarriges</dc:creator>
  <cp:lastModifiedBy>Carline MAINENTI</cp:lastModifiedBy>
  <cp:revision>7</cp:revision>
  <cp:lastPrinted>2026-10-07T15:19:38Z</cp:lastPrinted>
  <dcterms:created xsi:type="dcterms:W3CDTF">2016-11-19T15:29:41Z</dcterms:created>
  <dcterms:modified xsi:type="dcterms:W3CDTF">2026-10-07T15:19:47Z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0x01010013C958277E49B24283A83DEE2D1078CE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